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68" r:id="rId5"/>
    <p:sldId id="265" r:id="rId6"/>
    <p:sldId id="269" r:id="rId7"/>
    <p:sldId id="270" r:id="rId8"/>
    <p:sldId id="267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3333CC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97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общеразвивающего вида № 9 «Жар-птица» муниципального образования городской округ Симферополь Республики Крым.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916832"/>
            <a:ext cx="61206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«Патриотическое воспитание дошкольников путём их приобщения к историческим и культурным ценностям»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5589240"/>
            <a:ext cx="3275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Гончарук И.А.</a:t>
            </a:r>
            <a:endParaRPr lang="ru-RU" sz="1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images (3).jpg"/>
          <p:cNvPicPr>
            <a:picLocks noChangeAspect="1"/>
          </p:cNvPicPr>
          <p:nvPr/>
        </p:nvPicPr>
        <p:blipFill>
          <a:blip r:embed="rId3" cstate="print"/>
          <a:srcRect l="14594" t="19484" r="15353" b="10372"/>
          <a:stretch>
            <a:fillRect/>
          </a:stretch>
        </p:blipFill>
        <p:spPr>
          <a:xfrm>
            <a:off x="6732239" y="3573016"/>
            <a:ext cx="2016224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img1_38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1" t="13976" b="6925"/>
          <a:stretch>
            <a:fillRect/>
          </a:stretch>
        </p:blipFill>
        <p:spPr>
          <a:xfrm>
            <a:off x="2411760" y="4077072"/>
            <a:ext cx="3910684" cy="2448272"/>
          </a:xfrm>
          <a:prstGeom prst="rect">
            <a:avLst/>
          </a:prstGeom>
        </p:spPr>
      </p:pic>
      <p:pic>
        <p:nvPicPr>
          <p:cNvPr id="16" name="Рисунок 15" descr="mm-miniatjura-moja-rodina-rossija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0272" y="836712"/>
            <a:ext cx="1875228" cy="1656184"/>
          </a:xfrm>
          <a:prstGeom prst="rect">
            <a:avLst/>
          </a:prstGeom>
        </p:spPr>
      </p:pic>
      <p:pic>
        <p:nvPicPr>
          <p:cNvPr id="20" name="Рисунок 19" descr="757199_1.jpe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5F1EE"/>
              </a:clrFrom>
              <a:clrTo>
                <a:srgbClr val="F5F1EE">
                  <a:alpha val="0"/>
                </a:srgbClr>
              </a:clrTo>
            </a:clrChange>
          </a:blip>
          <a:srcRect l="3642" t="13321" r="3642" b="9246"/>
          <a:stretch>
            <a:fillRect/>
          </a:stretch>
        </p:blipFill>
        <p:spPr>
          <a:xfrm>
            <a:off x="395536" y="836712"/>
            <a:ext cx="2808312" cy="13681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4664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332656"/>
            <a:ext cx="8064896" cy="6480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Программные задачи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1196752"/>
            <a:ext cx="144016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раннего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07704" y="1196752"/>
            <a:ext cx="144016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91880" y="1196752"/>
            <a:ext cx="144016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04048" y="1196752"/>
            <a:ext cx="1584176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660232" y="1196752"/>
            <a:ext cx="216024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1259632" y="980728"/>
            <a:ext cx="288032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1" idx="0"/>
          </p:cNvCxnSpPr>
          <p:nvPr/>
        </p:nvCxnSpPr>
        <p:spPr>
          <a:xfrm flipH="1">
            <a:off x="2627784" y="980728"/>
            <a:ext cx="72008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4139952" y="980728"/>
            <a:ext cx="144016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4" idx="0"/>
          </p:cNvCxnSpPr>
          <p:nvPr/>
        </p:nvCxnSpPr>
        <p:spPr>
          <a:xfrm>
            <a:off x="5796136" y="980728"/>
            <a:ext cx="0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5" idx="0"/>
          </p:cNvCxnSpPr>
          <p:nvPr/>
        </p:nvCxnSpPr>
        <p:spPr>
          <a:xfrm>
            <a:off x="7380312" y="980728"/>
            <a:ext cx="360040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395536" y="2132856"/>
            <a:ext cx="1440160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первичные представления о себе: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 имя, свой пол, имена членов своей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семьи.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835696" y="2132856"/>
            <a:ext cx="1584176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первичные представления о себе: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своё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имя, возраст, пол.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первичные гендерные представления 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мужчины смелые, 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сильные; женщины нежные, заботливые)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Называют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членов своей семьи, их имена.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название родного города 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(поселка)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Знакомы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некоторыми профессиями 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врач, продавец, повар, 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шофер, строитель)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419872" y="2132856"/>
            <a:ext cx="1584176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 имя и фамилию, возраст, имена членов семьи.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рассказывать о своем родном городе, поселке, селе, назвать его.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некоторые государственные праздники.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о российской армии, ее роли в защите Родины.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некоторые военные профессии. </a:t>
            </a:r>
            <a:endPara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004048" y="2132856"/>
            <a:ext cx="1728192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 имя и фамилию, имена и отчества родителей.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где работают родители, как важен для общества их труд.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семейные праздники.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постоянные обязанности по дому.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рассказывать о своем родном городе, назвать улицу, на которой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живут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Российская Федерация – это Россия, что Москва – столица нашей Родины.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о флаге, гербе, мелодии гимна.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представления 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праздниках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России.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732240" y="2132856"/>
            <a:ext cx="2160240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 имя и фамилию, имена и отчества родителей.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где работают родители, как важен для общества их труд.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семейные праздники.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постоянные обязанности по дому.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рассказывать о своем родном городе, назвать улицу, на которой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живут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Российская Федерация </a:t>
            </a:r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(Россия)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огромная многонациональная страна;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представления о Российской армии, о годах войны, о Дне Победы. 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5DB"/>
              </a:clrFrom>
              <a:clrTo>
                <a:srgbClr val="FFF5D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632271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Соприкосновение 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 </a:t>
            </a: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историческим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прошлым 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своей Родины 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духовно обогащает ребенка, </a:t>
            </a: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воспитывает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нём гордость 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 свой народ, поддерживает интерес к его </a:t>
            </a: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культуре, прививает любовь к природе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</a:t>
            </a:r>
            <a:b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 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это сегодня очень 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важно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!</a:t>
            </a:r>
            <a:r>
              <a:rPr lang="ru-RU" sz="3200" dirty="0" smtClean="0">
                <a:solidFill>
                  <a:srgbClr val="002060"/>
                </a:solidFill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srgbClr val="00206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4664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girl-child-summer-wood-birch-dress-russ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2736304" cy="1710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izuchaet-babochk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4869160"/>
            <a:ext cx="2556445" cy="1701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 descr="127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332656"/>
            <a:ext cx="2023810" cy="16622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632271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9600" dirty="0" smtClean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</a:br>
            <a:endParaRPr lang="ru-RU" sz="16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4664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rastim_patriotov_Rossii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516512"/>
            <a:ext cx="5876033" cy="320052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331640" y="3429000"/>
            <a:ext cx="6840760" cy="1728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4664"/>
            <a:ext cx="64807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Любовь к родному краю,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родной культуре, родной речи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начинается с малого –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любви к своей семье, к своему жилищу,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своему детскому саду.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Постепенно расширяясь, эта любовь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переходит в любовь к родной стране,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ее истории, прошлому и настоящему,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 всему человечеству.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Дмитрий Сергеевич Лихачев</a:t>
            </a:r>
            <a:endParaRPr lang="ru-RU" sz="24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1619816395_4-phonoteka_org-p-fon-nravstvenno-patrioticheskoe-vospitanie-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265" t="11151" r="20294" b="25850"/>
          <a:stretch>
            <a:fillRect/>
          </a:stretch>
        </p:blipFill>
        <p:spPr>
          <a:xfrm>
            <a:off x="6588224" y="548680"/>
            <a:ext cx="1915413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4664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lide-0.jpg"/>
          <p:cNvPicPr>
            <a:picLocks noChangeAspect="1"/>
          </p:cNvPicPr>
          <p:nvPr/>
        </p:nvPicPr>
        <p:blipFill>
          <a:blip r:embed="rId3" cstate="print"/>
          <a:srcRect l="6165" t="33059" r="38465" b="11498"/>
          <a:stretch>
            <a:fillRect/>
          </a:stretch>
        </p:blipFill>
        <p:spPr>
          <a:xfrm>
            <a:off x="323528" y="404664"/>
            <a:ext cx="2592288" cy="19442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7164288" y="5229200"/>
            <a:ext cx="1584176" cy="122413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55576" y="2780928"/>
            <a:ext cx="7848872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Патриотизм – это преданность и любовь к Родине, к ее природе, культуре, народу.</a:t>
            </a:r>
          </a:p>
          <a:p>
            <a:pPr algn="ctr"/>
            <a:endParaRPr lang="ru-RU" sz="1100" b="1" dirty="0" smtClean="0">
              <a:solidFill>
                <a:srgbClr val="3333CC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4149080"/>
            <a:ext cx="792088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формирования чувства патриотизма очень важно давать детям начальные знания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Родине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базисные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 о нашей стране, народе, обычаях, истории, культуре.</a:t>
            </a:r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9792" y="1196752"/>
            <a:ext cx="439248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перфолента 15"/>
          <p:cNvSpPr/>
          <p:nvPr/>
        </p:nvSpPr>
        <p:spPr>
          <a:xfrm>
            <a:off x="3275856" y="476672"/>
            <a:ext cx="4896544" cy="2088232"/>
          </a:xfrm>
          <a:prstGeom prst="flowChartPunchedTape">
            <a:avLst/>
          </a:prstGeom>
          <a:gradFill flip="none" rotWithShape="1">
            <a:gsLst>
              <a:gs pos="0">
                <a:srgbClr val="3333FF">
                  <a:tint val="66000"/>
                  <a:satMod val="160000"/>
                </a:srgbClr>
              </a:gs>
              <a:gs pos="50000">
                <a:srgbClr val="3333FF">
                  <a:tint val="44500"/>
                  <a:satMod val="160000"/>
                </a:srgbClr>
              </a:gs>
              <a:gs pos="100000">
                <a:srgbClr val="3333FF">
                  <a:tint val="23500"/>
                  <a:satMod val="160000"/>
                </a:srgbClr>
              </a:gs>
            </a:gsLst>
            <a:lin ang="10800000" scaled="1"/>
            <a:tileRect/>
          </a:gradFill>
          <a:ln w="3810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Знания сами собой являются пищей ума, а патриотизм «от ума» не бывает, он бывает только «от сердца»!</a:t>
            </a:r>
            <a:endParaRPr lang="ru-RU" sz="2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5279" y="-37982"/>
            <a:ext cx="9159280" cy="689598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правильно строить работу по патриотическому воспитанию, за основу необходимо взять следующие документы: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556792"/>
            <a:ext cx="8280920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8000" dirty="0" smtClean="0">
                <a:solidFill>
                  <a:srgbClr val="002060"/>
                </a:solidFill>
              </a:rPr>
              <a:t> Конституция Российской Федерации.</a:t>
            </a:r>
          </a:p>
          <a:p>
            <a:pPr lvl="0">
              <a:buFont typeface="Wingdings" pitchFamily="2" charset="2"/>
              <a:buChar char="v"/>
            </a:pPr>
            <a:r>
              <a:rPr lang="ru-RU" sz="8000" dirty="0" smtClean="0">
                <a:solidFill>
                  <a:srgbClr val="002060"/>
                </a:solidFill>
              </a:rPr>
              <a:t> Государственная программа «</a:t>
            </a:r>
            <a:r>
              <a:rPr lang="ru-RU" sz="8000" b="1" i="1" dirty="0" smtClean="0">
                <a:solidFill>
                  <a:srgbClr val="002060"/>
                </a:solidFill>
              </a:rPr>
              <a:t>Патриотическое воспитание</a:t>
            </a:r>
            <a:r>
              <a:rPr lang="ru-RU" sz="8000" dirty="0" smtClean="0">
                <a:solidFill>
                  <a:srgbClr val="002060"/>
                </a:solidFill>
              </a:rPr>
              <a:t> </a:t>
            </a:r>
            <a:r>
              <a:rPr lang="ru-RU" sz="8000" b="1" i="1" dirty="0" smtClean="0">
                <a:solidFill>
                  <a:srgbClr val="002060"/>
                </a:solidFill>
              </a:rPr>
              <a:t>граждан Российской Федерации на 2022 год</a:t>
            </a:r>
            <a:r>
              <a:rPr lang="ru-RU" sz="8000" dirty="0" smtClean="0">
                <a:solidFill>
                  <a:srgbClr val="002060"/>
                </a:solidFill>
              </a:rPr>
              <a:t>», утверждённой Постановлением </a:t>
            </a:r>
            <a:r>
              <a:rPr lang="en-US" sz="8000" dirty="0" smtClean="0">
                <a:solidFill>
                  <a:srgbClr val="002060"/>
                </a:solidFill>
              </a:rPr>
              <a:t>  </a:t>
            </a:r>
            <a:r>
              <a:rPr lang="ru-RU" sz="8000" dirty="0" smtClean="0">
                <a:solidFill>
                  <a:srgbClr val="002060"/>
                </a:solidFill>
              </a:rPr>
              <a:t>Правительства РФ от 30.12.2015 г. № 1493.</a:t>
            </a:r>
          </a:p>
          <a:p>
            <a:pPr lvl="0">
              <a:buFont typeface="Wingdings" pitchFamily="2" charset="2"/>
              <a:buChar char="v"/>
            </a:pPr>
            <a:r>
              <a:rPr lang="ru-RU" sz="8000" dirty="0" smtClean="0">
                <a:solidFill>
                  <a:srgbClr val="002060"/>
                </a:solidFill>
              </a:rPr>
              <a:t> Федеральный закон </a:t>
            </a:r>
            <a:r>
              <a:rPr lang="ru-RU" sz="8000" b="1" i="1" dirty="0" smtClean="0">
                <a:solidFill>
                  <a:srgbClr val="002060"/>
                </a:solidFill>
              </a:rPr>
              <a:t>«Об образовании в Российской Федерации», №273-ФЗ</a:t>
            </a:r>
            <a:endParaRPr lang="ru-RU" sz="8000" dirty="0" smtClean="0">
              <a:solidFill>
                <a:srgbClr val="00206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sz="8000" dirty="0" smtClean="0">
                <a:solidFill>
                  <a:srgbClr val="002060"/>
                </a:solidFill>
              </a:rPr>
              <a:t> Федеральный закон </a:t>
            </a:r>
            <a:r>
              <a:rPr lang="ru-RU" sz="8000" b="1" i="1" dirty="0" smtClean="0">
                <a:solidFill>
                  <a:srgbClr val="002060"/>
                </a:solidFill>
              </a:rPr>
              <a:t>«О днях воинской славы и памятных датах России»</a:t>
            </a:r>
            <a:r>
              <a:rPr lang="ru-RU" sz="8000" dirty="0" smtClean="0">
                <a:solidFill>
                  <a:srgbClr val="002060"/>
                </a:solidFill>
              </a:rPr>
              <a:t> </a:t>
            </a:r>
            <a:r>
              <a:rPr lang="ru-RU" sz="8000" i="1" dirty="0" smtClean="0">
                <a:solidFill>
                  <a:srgbClr val="002060"/>
                </a:solidFill>
              </a:rPr>
              <a:t>(с изменениями и дополнениями)</a:t>
            </a:r>
            <a:r>
              <a:rPr lang="ru-RU" sz="8000" dirty="0" smtClean="0">
                <a:solidFill>
                  <a:srgbClr val="002060"/>
                </a:solidFill>
              </a:rPr>
              <a:t> от 13 марта 1995 г.</a:t>
            </a:r>
          </a:p>
          <a:p>
            <a:pPr lvl="0">
              <a:buFont typeface="Wingdings" pitchFamily="2" charset="2"/>
              <a:buChar char="v"/>
            </a:pPr>
            <a:r>
              <a:rPr lang="ru-RU" sz="8000" dirty="0" smtClean="0">
                <a:solidFill>
                  <a:srgbClr val="002060"/>
                </a:solidFill>
              </a:rPr>
              <a:t> Федеральный закон </a:t>
            </a:r>
          </a:p>
          <a:p>
            <a:r>
              <a:rPr lang="ru-RU" sz="8000" dirty="0" smtClean="0">
                <a:solidFill>
                  <a:srgbClr val="002060"/>
                </a:solidFill>
              </a:rPr>
              <a:t>«</a:t>
            </a:r>
            <a:r>
              <a:rPr lang="ru-RU" sz="8000" b="1" i="1" dirty="0" smtClean="0">
                <a:solidFill>
                  <a:srgbClr val="002060"/>
                </a:solidFill>
              </a:rPr>
              <a:t>Об увековечении Победы </a:t>
            </a:r>
            <a:endParaRPr lang="ru-RU" sz="8000" dirty="0" smtClean="0">
              <a:solidFill>
                <a:srgbClr val="002060"/>
              </a:solidFill>
            </a:endParaRPr>
          </a:p>
          <a:p>
            <a:r>
              <a:rPr lang="ru-RU" sz="8000" b="1" i="1" dirty="0" smtClean="0">
                <a:solidFill>
                  <a:srgbClr val="002060"/>
                </a:solidFill>
              </a:rPr>
              <a:t>советского народа в Великой Отечественной войне 1941-1945 гг.</a:t>
            </a:r>
            <a:r>
              <a:rPr lang="ru-RU" sz="8000" dirty="0" smtClean="0">
                <a:solidFill>
                  <a:srgbClr val="002060"/>
                </a:solidFill>
              </a:rPr>
              <a:t>»  </a:t>
            </a:r>
            <a:r>
              <a:rPr lang="ru-RU" sz="8000" i="1" dirty="0" smtClean="0">
                <a:solidFill>
                  <a:srgbClr val="002060"/>
                </a:solidFill>
              </a:rPr>
              <a:t>(с изменениями и дополнениями)</a:t>
            </a:r>
            <a:r>
              <a:rPr lang="ru-RU" sz="8000" dirty="0" smtClean="0">
                <a:solidFill>
                  <a:srgbClr val="002060"/>
                </a:solidFill>
              </a:rPr>
              <a:t> от 19 мая 1995г.</a:t>
            </a:r>
          </a:p>
          <a:p>
            <a:pPr lvl="0">
              <a:buFont typeface="Wingdings" pitchFamily="2" charset="2"/>
              <a:buChar char="v"/>
            </a:pPr>
            <a:r>
              <a:rPr lang="ru-RU" sz="8000" dirty="0" smtClean="0">
                <a:solidFill>
                  <a:srgbClr val="002060"/>
                </a:solidFill>
              </a:rPr>
              <a:t> Федеральный закон Российской Федерации «О внесении изменений в Закон Российской Федерации </a:t>
            </a:r>
            <a:r>
              <a:rPr lang="ru-RU" sz="8000" b="1" i="1" dirty="0" smtClean="0">
                <a:solidFill>
                  <a:srgbClr val="002060"/>
                </a:solidFill>
              </a:rPr>
              <a:t>«Об увековечении памяти погибших при защите Отечества»</a:t>
            </a:r>
            <a:r>
              <a:rPr lang="ru-RU" sz="8000" dirty="0" smtClean="0">
                <a:solidFill>
                  <a:srgbClr val="002060"/>
                </a:solidFill>
              </a:rPr>
              <a:t> от 5 апреля 2013г.</a:t>
            </a:r>
          </a:p>
          <a:p>
            <a:pPr lvl="0"/>
            <a:r>
              <a:rPr lang="ru-RU" sz="8000" dirty="0" smtClean="0">
                <a:solidFill>
                  <a:srgbClr val="002060"/>
                </a:solidFill>
              </a:rPr>
              <a:t>Национальная доктрина образования в РФ.</a:t>
            </a:r>
          </a:p>
          <a:p>
            <a:pPr lvl="0">
              <a:buFont typeface="Wingdings" pitchFamily="2" charset="2"/>
              <a:buChar char="v"/>
            </a:pPr>
            <a:r>
              <a:rPr lang="ru-RU" sz="8000" dirty="0" smtClean="0">
                <a:solidFill>
                  <a:srgbClr val="002060"/>
                </a:solidFill>
              </a:rPr>
              <a:t> Указ главы Республики Крым «</a:t>
            </a:r>
            <a:r>
              <a:rPr lang="ru-RU" sz="8000" b="1" i="1" dirty="0" smtClean="0">
                <a:solidFill>
                  <a:srgbClr val="002060"/>
                </a:solidFill>
              </a:rPr>
              <a:t>Об утверждении Концепции патриотического и духовно-нравственного воспитания населения в           Республике Крым</a:t>
            </a:r>
            <a:r>
              <a:rPr lang="ru-RU" sz="8000" dirty="0" smtClean="0">
                <a:solidFill>
                  <a:srgbClr val="002060"/>
                </a:solidFill>
              </a:rPr>
              <a:t>» от 18 декабря 2014г. №522-У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5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5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4664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268760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Воспитание у ребенка любви и привязанности к своей семье, дому, детскому саду, улице, городу;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формирование бережного отношения к природе и всему    живому;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воспитание уважения к труду;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развитие интереса к русским традициям и промыслам;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формирование элементарных знаний о правах человека;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расширение представлений о России, ее столице;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знакомство детей с символами государства: гербом, флагом, гимном;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развитие чувства ответственности и гордости за достижения Родины;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формирование толерантности, чувства уважения и симпатии к другим людям, народам, их традициям.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04665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4664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556792"/>
            <a:ext cx="83529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Организация практического опыта общественного поведения;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метод приучения;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 действий;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взрослых и др.; </a:t>
            </a:r>
          </a:p>
          <a:p>
            <a:pPr lvl="0"/>
            <a:endParaRPr lang="ru-RU" sz="1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формирование у дошкольников патриотических представлений, суждений, оценок;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художественных произведений;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рассматривание и обсуждение картинок, иллюстраций. </a:t>
            </a:r>
          </a:p>
          <a:p>
            <a:pPr lvl="0"/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04665"/>
            <a:ext cx="79208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5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патриотического воспитания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206591_61-damion-club-p-patrioticheskie-foni-dlya-prezentatsii-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142999" y="-1142999"/>
            <a:ext cx="6857999" cy="9143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Система работы по патриотическому воспитанию включает три основных направления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12832" t="39817" r="69001" b="28521"/>
          <a:stretch>
            <a:fillRect/>
          </a:stretch>
        </p:blipFill>
        <p:spPr bwMode="auto">
          <a:xfrm>
            <a:off x="1691680" y="1268760"/>
            <a:ext cx="568863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4664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476672"/>
            <a:ext cx="8064896" cy="6480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Историко-краеведческое направление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1340768"/>
            <a:ext cx="144016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раннего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07704" y="1340768"/>
            <a:ext cx="144016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19872" y="1340768"/>
            <a:ext cx="144016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32040" y="1340768"/>
            <a:ext cx="1512168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516216" y="1340768"/>
            <a:ext cx="216024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endCxn id="9" idx="0"/>
          </p:cNvCxnSpPr>
          <p:nvPr/>
        </p:nvCxnSpPr>
        <p:spPr>
          <a:xfrm flipH="1">
            <a:off x="1115616" y="1124744"/>
            <a:ext cx="360040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1" idx="0"/>
          </p:cNvCxnSpPr>
          <p:nvPr/>
        </p:nvCxnSpPr>
        <p:spPr>
          <a:xfrm flipH="1">
            <a:off x="2627784" y="1124744"/>
            <a:ext cx="72008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3" idx="0"/>
          </p:cNvCxnSpPr>
          <p:nvPr/>
        </p:nvCxnSpPr>
        <p:spPr>
          <a:xfrm flipH="1">
            <a:off x="4139952" y="1124744"/>
            <a:ext cx="72008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796136" y="1124744"/>
            <a:ext cx="0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5" idx="0"/>
          </p:cNvCxnSpPr>
          <p:nvPr/>
        </p:nvCxnSpPr>
        <p:spPr>
          <a:xfrm>
            <a:off x="7236296" y="1124744"/>
            <a:ext cx="360040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179512" y="2348880"/>
            <a:ext cx="1584176" cy="450912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представлений о </a:t>
            </a:r>
            <a:r>
              <a:rPr lang="ru-RU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себе</a:t>
            </a:r>
            <a:r>
              <a:rPr lang="en-US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своего имени </a:t>
            </a:r>
          </a:p>
          <a:p>
            <a:pPr>
              <a:buFont typeface="Wingdings" pitchFamily="2" charset="2"/>
              <a:buChar char="§"/>
            </a:pPr>
            <a:r>
              <a:rPr lang="ru-RU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Закрепление имён членов своей семьи</a:t>
            </a:r>
          </a:p>
          <a:p>
            <a:pPr>
              <a:buFont typeface="Wingdings" pitchFamily="2" charset="2"/>
              <a:buChar char="§"/>
            </a:pPr>
            <a:r>
              <a:rPr lang="ru-RU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Просмотр семейных фотографий</a:t>
            </a:r>
          </a:p>
          <a:p>
            <a:pPr>
              <a:buFont typeface="Wingdings" pitchFamily="2" charset="2"/>
              <a:buChar char="§"/>
            </a:pPr>
            <a:r>
              <a:rPr lang="ru-RU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Первоначальное знакомство с помещениями группы и площадки</a:t>
            </a:r>
          </a:p>
          <a:p>
            <a:pPr>
              <a:buFont typeface="Wingdings" pitchFamily="2" charset="2"/>
              <a:buChar char="§"/>
            </a:pPr>
            <a:r>
              <a:rPr lang="ru-RU" sz="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Первоначальное представление о сотрудниках детского сада (воспитатель, помощник воспитателя)</a:t>
            </a: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63688" y="2276872"/>
            <a:ext cx="1656184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strike="sngStrike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strike="sngStrike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" strike="sngStrike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25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знаний своего возраста и пола</a:t>
            </a:r>
          </a:p>
          <a:p>
            <a:pPr>
              <a:buFont typeface="Wingdings" pitchFamily="2" charset="2"/>
              <a:buChar char="§"/>
            </a:pPr>
            <a:r>
              <a:rPr lang="ru-RU" sz="125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первичных </a:t>
            </a:r>
            <a:r>
              <a:rPr lang="ru-RU" sz="125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гендерных</a:t>
            </a:r>
            <a:r>
              <a:rPr lang="ru-RU" sz="125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представлений (мужчины смелые, женщины заботливые)</a:t>
            </a:r>
          </a:p>
          <a:p>
            <a:pPr>
              <a:buFont typeface="Wingdings" pitchFamily="2" charset="2"/>
              <a:buChar char="§"/>
            </a:pPr>
            <a:r>
              <a:rPr lang="ru-RU" sz="125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Знакомство с помещениями детского сада (экскурсии)</a:t>
            </a:r>
          </a:p>
          <a:p>
            <a:pPr>
              <a:buFont typeface="Wingdings" pitchFamily="2" charset="2"/>
              <a:buChar char="§"/>
            </a:pPr>
            <a:r>
              <a:rPr lang="ru-RU" sz="125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некоторыми профессиями</a:t>
            </a:r>
          </a:p>
          <a:p>
            <a:pPr>
              <a:buFont typeface="Wingdings" pitchFamily="2" charset="2"/>
              <a:buChar char="§"/>
            </a:pPr>
            <a:r>
              <a:rPr lang="ru-RU" sz="125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Первоначальные знания о своём городе (посёлке)</a:t>
            </a:r>
          </a:p>
          <a:p>
            <a:pPr>
              <a:buFont typeface="Wingdings" pitchFamily="2" charset="2"/>
              <a:buChar char="§"/>
            </a:pPr>
            <a:r>
              <a:rPr lang="ru-RU" sz="125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Рассматривание фотографий «Мой город» (посёлок)</a:t>
            </a:r>
          </a:p>
          <a:p>
            <a:pPr>
              <a:buFont typeface="Wingdings" pitchFamily="2" charset="2"/>
              <a:buChar char="§"/>
            </a:pPr>
            <a:endParaRPr lang="ru-RU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419872" y="2276872"/>
            <a:ext cx="1584176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государственными символами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культурными ценностями и традициями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некоторыми праздниками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Закреплять знания о своём родном городе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знаний о  своей семье, быте и традициях семьи</a:t>
            </a: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932040" y="2276872"/>
            <a:ext cx="1656184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Закрепления знаний о своём домашнем адресе, названии города, края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Ознакомление с символикой города и края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Ознакомление с достопримечательностями города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жизни и быта народов края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названий профессий своих родителей</a:t>
            </a: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660232" y="2276872"/>
            <a:ext cx="2160240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Первоначальное ознакомление с истоками традиций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историей своего города (посёлка)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герба и флага  своего города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представления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Президенте, Правительстве России; о войнах-защитниках Отечества, о ветеранах ВОВ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произведениями искусства местных поэтов и художников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Знакомство с элементарными представлениями об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охране природы, о заповедниках, заказниках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о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20486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4664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332656"/>
            <a:ext cx="8064896" cy="6480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Культурное направление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1196752"/>
            <a:ext cx="144016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раннего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07704" y="1196752"/>
            <a:ext cx="144016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91880" y="1196752"/>
            <a:ext cx="144016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04048" y="1196752"/>
            <a:ext cx="1584176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660232" y="1196752"/>
            <a:ext cx="2160240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Подготовительная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1259632" y="980728"/>
            <a:ext cx="288032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1" idx="0"/>
          </p:cNvCxnSpPr>
          <p:nvPr/>
        </p:nvCxnSpPr>
        <p:spPr>
          <a:xfrm flipH="1">
            <a:off x="2627784" y="980728"/>
            <a:ext cx="72008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4139952" y="980728"/>
            <a:ext cx="144016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4" idx="0"/>
          </p:cNvCxnSpPr>
          <p:nvPr/>
        </p:nvCxnSpPr>
        <p:spPr>
          <a:xfrm>
            <a:off x="5796136" y="980728"/>
            <a:ext cx="0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5" idx="0"/>
          </p:cNvCxnSpPr>
          <p:nvPr/>
        </p:nvCxnSpPr>
        <p:spPr>
          <a:xfrm>
            <a:off x="7380312" y="980728"/>
            <a:ext cx="360040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251520" y="2132856"/>
            <a:ext cx="1584176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Первоначальное знакомство с устным на родным творчеством и фольклором (чтение сказок,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стихов, проведение праздников, развлечений)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народными играми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традициях семьи (поездки, походы, игровые вечера)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Приобщение к труду взрослых (выполнение мелких поручений)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подарков для членов своей семьи</a:t>
            </a:r>
          </a:p>
          <a:p>
            <a:pPr>
              <a:buFont typeface="Wingdings" pitchFamily="2" charset="2"/>
              <a:buChar char="§"/>
            </a:pPr>
            <a:endParaRPr lang="ru-RU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835696" y="2132856"/>
            <a:ext cx="1584176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Заучивание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стихов;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Беседы о семье и традициях семьи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Разыгрывание ситуаций о семье и детском саде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Инсценировки народных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сказок</a:t>
            </a: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419872" y="2132856"/>
            <a:ext cx="1584176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культурными ценностями и традициями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народным декоративно-прикладным искусством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некоторыми традициями народов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Рассказывание о своей семье, семейных праздниках и традициях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004048" y="2132856"/>
            <a:ext cx="1728192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названий профессий своих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Ознакомление с некоторыми родами войск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некоторыми промыслами народов родного края, их быте и традициях</a:t>
            </a: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732240" y="2132856"/>
            <a:ext cx="2088232" cy="4581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Закреплять представления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родном крае; о людях разных национальностей, их обычаях, о традициях, фольклоре,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труде, государственных праздниках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произведениями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искусства местных поэтов и художников. 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837</Words>
  <Application>Microsoft Office PowerPoint</Application>
  <PresentationFormat>Экран (4:3)</PresentationFormat>
  <Paragraphs>248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Муниципальное бюджетное дошкольное образовательное учреждение «детский сад общеразвивающего вида № 9 «Жар-птица» муниципального образования городской округ Симферополь Республики Крым. </vt:lpstr>
      <vt:lpstr>  </vt:lpstr>
      <vt:lpstr>  </vt:lpstr>
      <vt:lpstr> Чтобы правильно строить работу по патриотическому воспитанию, за основу необходимо взять следующие документы: </vt:lpstr>
      <vt:lpstr>  </vt:lpstr>
      <vt:lpstr>  </vt:lpstr>
      <vt:lpstr>Система работы по патриотическому воспитанию включает три основных направления</vt:lpstr>
      <vt:lpstr>  </vt:lpstr>
      <vt:lpstr>  </vt:lpstr>
      <vt:lpstr>  </vt:lpstr>
      <vt:lpstr>   Соприкосновение с историческим прошлым своей Родины духовно обогащает ребенка, воспитывает в нём гордость за свой народ, поддерживает интерес к его культуре, прививает любовь к природе.  А это сегодня очень важно! </vt:lpstr>
      <vt:lpstr>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83</cp:revision>
  <dcterms:created xsi:type="dcterms:W3CDTF">2022-10-15T16:09:09Z</dcterms:created>
  <dcterms:modified xsi:type="dcterms:W3CDTF">2022-10-25T22:52:51Z</dcterms:modified>
</cp:coreProperties>
</file>