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8" r:id="rId3"/>
    <p:sldId id="257" r:id="rId4"/>
    <p:sldId id="274" r:id="rId5"/>
    <p:sldId id="259" r:id="rId6"/>
    <p:sldId id="260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D60093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57" autoAdjust="0"/>
    <p:restoredTop sz="86406" autoAdjust="0"/>
  </p:normalViewPr>
  <p:slideViewPr>
    <p:cSldViewPr>
      <p:cViewPr varScale="1">
        <p:scale>
          <a:sx n="73" d="100"/>
          <a:sy n="73" d="100"/>
        </p:scale>
        <p:origin x="12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ользователь\Documents\daisy-frame-116029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9597" y="130324"/>
            <a:ext cx="8744806" cy="65973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124744"/>
            <a:ext cx="7175351" cy="2016224"/>
          </a:xfrm>
        </p:spPr>
        <p:txBody>
          <a:bodyPr>
            <a:normAutofit fontScale="90000"/>
          </a:bodyPr>
          <a:lstStyle/>
          <a:p>
            <a:pPr marL="0" lvl="0" indent="0">
              <a:spcBef>
                <a:spcPct val="20000"/>
              </a:spcBef>
              <a:spcAft>
                <a:spcPts val="300"/>
              </a:spcAft>
            </a:pPr>
            <a:r>
              <a:rPr lang="ru-RU" sz="3600" b="1" dirty="0">
                <a:solidFill>
                  <a:srgbClr val="00B0F0"/>
                </a:solidFill>
                <a:latin typeface="Bookman Old Style" pitchFamily="18" charset="0"/>
              </a:rPr>
              <a:t>Роль зрительной гимнастики в оздоровительной работе с детьми</a:t>
            </a:r>
            <a:r>
              <a:rPr lang="ru-RU" dirty="0"/>
              <a:t/>
            </a:r>
            <a:br>
              <a:rPr lang="ru-RU" dirty="0"/>
            </a:br>
            <a:r>
              <a:rPr lang="ru-RU" sz="3200" dirty="0"/>
              <a:t>                             </a:t>
            </a:r>
            <a:r>
              <a:rPr lang="ru-RU" sz="3200" b="0" dirty="0">
                <a:solidFill>
                  <a:srgbClr val="242852"/>
                </a:solidFill>
                <a:effectLst/>
                <a:ea typeface="+mn-ea"/>
                <a:cs typeface="+mn-cs"/>
              </a:rPr>
              <a:t/>
            </a:r>
            <a:br>
              <a:rPr lang="ru-RU" sz="3200" b="0" dirty="0">
                <a:solidFill>
                  <a:srgbClr val="242852"/>
                </a:solidFill>
                <a:effectLst/>
                <a:ea typeface="+mn-ea"/>
                <a:cs typeface="+mn-cs"/>
              </a:rPr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437112"/>
            <a:ext cx="4464496" cy="1584176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>
                <a:solidFill>
                  <a:srgbClr val="00B0F0"/>
                </a:solidFill>
                <a:latin typeface="Bookman Old Style" pitchFamily="18" charset="0"/>
              </a:rPr>
              <a:t>Выполнила: воспитатель  </a:t>
            </a:r>
          </a:p>
          <a:p>
            <a:pPr algn="r"/>
            <a:r>
              <a:rPr lang="ru-RU" sz="2000" b="1" dirty="0" err="1">
                <a:solidFill>
                  <a:srgbClr val="00B0F0"/>
                </a:solidFill>
                <a:latin typeface="Bookman Old Style" pitchFamily="18" charset="0"/>
              </a:rPr>
              <a:t>Валихина</a:t>
            </a:r>
            <a:r>
              <a:rPr lang="ru-RU" sz="2000" b="1" dirty="0">
                <a:solidFill>
                  <a:srgbClr val="00B0F0"/>
                </a:solidFill>
                <a:latin typeface="Bookman Old Style" pitchFamily="18" charset="0"/>
              </a:rPr>
              <a:t> Н.С</a:t>
            </a:r>
            <a:r>
              <a:rPr lang="ru-RU" sz="2000" b="1" dirty="0" smtClean="0">
                <a:solidFill>
                  <a:srgbClr val="00B0F0"/>
                </a:solidFill>
                <a:latin typeface="Bookman Old Style" pitchFamily="18" charset="0"/>
              </a:rPr>
              <a:t>.</a:t>
            </a:r>
            <a:endParaRPr lang="ru-RU" sz="2000" b="1" dirty="0">
              <a:solidFill>
                <a:srgbClr val="00B0F0"/>
              </a:solidFill>
              <a:latin typeface="Bookman Old Style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D52536D-B25C-44CA-8D6C-A4E29BF388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4492" y="2460944"/>
            <a:ext cx="3716695" cy="183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145854"/>
      </p:ext>
    </p:extLst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6F936145-F3CA-4EEA-A7C3-75BC6108335A}"/>
              </a:ext>
            </a:extLst>
          </p:cNvPr>
          <p:cNvSpPr/>
          <p:nvPr/>
        </p:nvSpPr>
        <p:spPr>
          <a:xfrm>
            <a:off x="395536" y="404664"/>
            <a:ext cx="51125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B050"/>
                </a:solidFill>
              </a:rPr>
              <a:t>круговые, вращательные движения по часовой и против часовой стрелки;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B050"/>
                </a:solidFill>
              </a:rPr>
              <a:t>смотреть прямо перед собой, перевести взгляд на зрительный ориентир, расположенный по средней линии лица на расстоянии 25-30 см., зафиксировать взгляд;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2D48890-CFEB-4B8F-AFBB-6BAA104E0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21" y="3168352"/>
            <a:ext cx="4379979" cy="328498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28DC401-E2FF-4202-8F74-1FFC43580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916832"/>
            <a:ext cx="4379979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20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0886D803-826E-400D-9364-D7FF1CB0481F}"/>
              </a:ext>
            </a:extLst>
          </p:cNvPr>
          <p:cNvSpPr/>
          <p:nvPr/>
        </p:nvSpPr>
        <p:spPr>
          <a:xfrm>
            <a:off x="251520" y="404664"/>
            <a:ext cx="3528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B050"/>
                </a:solidFill>
              </a:rPr>
              <a:t>моргание;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B050"/>
                </a:solidFill>
              </a:rPr>
              <a:t>смотреть обоими глазами на палец, постепенно отдалять и приближать палец к глазам;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0691731-6766-4D6C-8584-1667205516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0891" y="3654769"/>
            <a:ext cx="4211960" cy="315897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36E4980-9EE2-4D3F-9D3F-EB5DBDB93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729" y="2564904"/>
            <a:ext cx="4572001" cy="34290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FE91A40-CC9A-4084-91D7-1AB2BF4869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9780" y="116632"/>
            <a:ext cx="4416491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133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3A2E93E2-5993-4123-BF46-585905E2F6A6}"/>
              </a:ext>
            </a:extLst>
          </p:cNvPr>
          <p:cNvSpPr/>
          <p:nvPr/>
        </p:nvSpPr>
        <p:spPr>
          <a:xfrm>
            <a:off x="323528" y="404664"/>
            <a:ext cx="42484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B050"/>
                </a:solidFill>
              </a:rPr>
              <a:t>плотно закрыть глаза на 3-5 сек. Повторить 6-8 раз;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B050"/>
                </a:solidFill>
              </a:rPr>
              <a:t>закрыть глаза. Тремя пальцами слегка надавливать на глазное яблоко;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B050"/>
                </a:solidFill>
              </a:rPr>
              <a:t>закрыть глаза. Массировать глаза указательными пальцами;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F76FD2A-532C-4C17-B25B-E845F1FCF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54006"/>
            <a:ext cx="4499992" cy="337499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AADC952-85B6-4097-A5FA-83DEF868E5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4005064"/>
            <a:ext cx="3323861" cy="249289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3F52776-70C2-41B8-B544-AD6DC7EFEC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0" y="3356575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6645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166C0807-6AF0-4BB8-B41B-28E6FFB5FB00}"/>
              </a:ext>
            </a:extLst>
          </p:cNvPr>
          <p:cNvSpPr/>
          <p:nvPr/>
        </p:nvSpPr>
        <p:spPr>
          <a:xfrm>
            <a:off x="611560" y="548680"/>
            <a:ext cx="62464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Обязательно в конце выполнения упражнений необходимо закрыть глаза на несколько секунд, а потом поморгать 10 раз.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B152AF1-A5A6-40AA-B2A6-2B7DBAED2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700808"/>
            <a:ext cx="6732240" cy="504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5248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E07BA2CE-5A9F-4EFB-BFE3-FA271112FF41}"/>
              </a:ext>
            </a:extLst>
          </p:cNvPr>
          <p:cNvSpPr/>
          <p:nvPr/>
        </p:nvSpPr>
        <p:spPr>
          <a:xfrm>
            <a:off x="611560" y="476672"/>
            <a:ext cx="38164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Еще один способ избежать рутины – периодически менять обстановку, то есть заниматься гимнастикой не только дома или в детском саду, но и во время прогулки.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3225C54-1705-428A-98FE-6999BD1F39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1484784"/>
            <a:ext cx="3921900" cy="52292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998132B-FA12-4AE4-9DD0-1A6A704CC7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4180481"/>
            <a:ext cx="2450804" cy="220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7524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4A00CC6-ADE5-4D17-9942-67EB40B36A55}"/>
              </a:ext>
            </a:extLst>
          </p:cNvPr>
          <p:cNvSpPr/>
          <p:nvPr/>
        </p:nvSpPr>
        <p:spPr>
          <a:xfrm>
            <a:off x="251520" y="188641"/>
            <a:ext cx="633670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latin typeface="Cambria" panose="02040503050406030204" pitchFamily="18" charset="0"/>
              </a:rPr>
              <a:t>«Глазки»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mbria" panose="02040503050406030204" pitchFamily="18" charset="0"/>
              </a:rPr>
              <a:t>Чтобы зоркими нам быть</a:t>
            </a:r>
            <a:r>
              <a:rPr lang="ru-RU" sz="2400" i="1" dirty="0">
                <a:solidFill>
                  <a:srgbClr val="000000"/>
                </a:solidFill>
                <a:latin typeface="Cambria" panose="02040503050406030204" pitchFamily="18" charset="0"/>
              </a:rPr>
              <a:t>-  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mbria" panose="02040503050406030204" pitchFamily="18" charset="0"/>
              </a:rPr>
              <a:t>Нужно глазками крутить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mbria" panose="02040503050406030204" pitchFamily="18" charset="0"/>
              </a:rPr>
              <a:t>Зорче глазки, чтоб глядели,   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mbria" panose="02040503050406030204" pitchFamily="18" charset="0"/>
              </a:rPr>
              <a:t>Разотрем их еле – еле.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mbria" panose="02040503050406030204" pitchFamily="18" charset="0"/>
              </a:rPr>
              <a:t>Нарисуем большой круг  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mbria" panose="02040503050406030204" pitchFamily="18" charset="0"/>
              </a:rPr>
              <a:t>И осмотрим все вокруг   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mbria" panose="02040503050406030204" pitchFamily="18" charset="0"/>
              </a:rPr>
              <a:t>Чтобы зоркими нам стать, </a:t>
            </a:r>
            <a:endParaRPr lang="ru-RU" sz="2400" i="1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mbria" panose="02040503050406030204" pitchFamily="18" charset="0"/>
              </a:rPr>
              <a:t>Нужно на глаза нажать</a:t>
            </a:r>
            <a:r>
              <a:rPr lang="ru-RU" sz="2400" i="1" dirty="0">
                <a:solidFill>
                  <a:srgbClr val="000000"/>
                </a:solidFill>
                <a:latin typeface="Cambria" panose="02040503050406030204" pitchFamily="18" charset="0"/>
              </a:rPr>
              <a:t>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mbria" panose="02040503050406030204" pitchFamily="18" charset="0"/>
              </a:rPr>
              <a:t>Глазки влево, глазки вправо,  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mbria" panose="02040503050406030204" pitchFamily="18" charset="0"/>
              </a:rPr>
              <a:t>Вверх и вниз и все сначала</a:t>
            </a:r>
            <a:r>
              <a:rPr lang="ru-RU" sz="2400" i="1" dirty="0">
                <a:solidFill>
                  <a:srgbClr val="000000"/>
                </a:solidFill>
                <a:latin typeface="Cambria" panose="02040503050406030204" pitchFamily="18" charset="0"/>
              </a:rPr>
              <a:t>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mbria" panose="02040503050406030204" pitchFamily="18" charset="0"/>
              </a:rPr>
              <a:t>Быстро, быстро поморгать,</a:t>
            </a:r>
            <a:r>
              <a:rPr lang="ru-RU" sz="2400" i="1" dirty="0">
                <a:solidFill>
                  <a:srgbClr val="000000"/>
                </a:solidFill>
                <a:latin typeface="Cambria" panose="02040503050406030204" pitchFamily="18" charset="0"/>
              </a:rPr>
              <a:t> 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mbria" panose="02040503050406030204" pitchFamily="18" charset="0"/>
              </a:rPr>
              <a:t>Отдых глазкам потом дай.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mbria" panose="02040503050406030204" pitchFamily="18" charset="0"/>
              </a:rPr>
              <a:t>Нужно глазки открывать,  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mbria" panose="02040503050406030204" pitchFamily="18" charset="0"/>
              </a:rPr>
              <a:t>Чудо, чтоб не прозевать.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mbria" panose="02040503050406030204" pitchFamily="18" charset="0"/>
              </a:rPr>
              <a:t>Треугольник, круг, квадрат,  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mbria" panose="02040503050406030204" pitchFamily="18" charset="0"/>
              </a:rPr>
              <a:t>Нарисуем мы подряд.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3A9FB32-48D6-42EB-BEC5-49405935D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8850" y="1692240"/>
            <a:ext cx="4631360" cy="347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9370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E963C04-9D95-4643-9B6B-1EEB170545FC}"/>
              </a:ext>
            </a:extLst>
          </p:cNvPr>
          <p:cNvSpPr/>
          <p:nvPr/>
        </p:nvSpPr>
        <p:spPr>
          <a:xfrm>
            <a:off x="1619672" y="692697"/>
            <a:ext cx="52383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solidFill>
                  <a:srgbClr val="FF0000"/>
                </a:solidFill>
              </a:rPr>
              <a:t>НЕ ЗАБЫВАЙТЕ: Зарядка для глаз творит чудеса, но только если ее выполнять регулярно.</a:t>
            </a:r>
          </a:p>
          <a:p>
            <a:pPr algn="just"/>
            <a:r>
              <a:rPr lang="ru-RU" sz="3600" dirty="0">
                <a:solidFill>
                  <a:srgbClr val="FF0000"/>
                </a:solidFill>
              </a:rPr>
              <a:t>Берегите зрение !!!</a:t>
            </a:r>
          </a:p>
          <a:p>
            <a:pPr algn="just"/>
            <a:endParaRPr lang="ru-RU" sz="3600" dirty="0">
              <a:solidFill>
                <a:srgbClr val="FF0000"/>
              </a:solidFill>
            </a:endParaRPr>
          </a:p>
          <a:p>
            <a:pPr algn="just"/>
            <a:endParaRPr lang="ru-RU" sz="3600" dirty="0">
              <a:solidFill>
                <a:srgbClr val="FF0000"/>
              </a:solidFill>
            </a:endParaRPr>
          </a:p>
          <a:p>
            <a:pPr algn="just"/>
            <a:r>
              <a:rPr lang="ru-RU" sz="3600" dirty="0">
                <a:solidFill>
                  <a:srgbClr val="FF0000"/>
                </a:solidFill>
              </a:rPr>
              <a:t>Спасибо за внимание!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D806FC1-9FF2-49FB-A2E5-7A71586AC5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216" y="4509120"/>
            <a:ext cx="2444708" cy="220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66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996952"/>
            <a:ext cx="3858944" cy="370608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56969" y="180190"/>
            <a:ext cx="69847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Bookman Old Style" pitchFamily="18" charset="0"/>
                <a:cs typeface="Times New Roman" panose="02020603050405020304" pitchFamily="18" charset="0"/>
              </a:rPr>
              <a:t>Зрение – одно из пяти чувств, с помощью которых человек познает, воспринимает и исследует окружающий его мир.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412776"/>
            <a:ext cx="792088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D60093"/>
                </a:solidFill>
                <a:latin typeface="Bookman Old Style" pitchFamily="18" charset="0"/>
                <a:cs typeface="Times New Roman" panose="02020603050405020304" pitchFamily="18" charset="0"/>
              </a:rPr>
              <a:t>Около 90 процентов информации об окружающем нас мире в мозг передают именно глаза. И чем надежнее работает наша зрительная система, тем полнее наша жизнь. </a:t>
            </a:r>
          </a:p>
          <a:p>
            <a:r>
              <a:rPr lang="ru-RU" sz="2000" b="1" dirty="0">
                <a:solidFill>
                  <a:srgbClr val="D60093"/>
                </a:solidFill>
                <a:latin typeface="Bookman Old Style" pitchFamily="18" charset="0"/>
                <a:cs typeface="Times New Roman" panose="02020603050405020304" pitchFamily="18" charset="0"/>
              </a:rPr>
              <a:t>К сожалению, при современном образе жизни количество людей, у которых каждый год возникают проблемы со зрением, увеличивается.</a:t>
            </a:r>
          </a:p>
          <a:p>
            <a:r>
              <a:rPr lang="ru-RU" sz="2000" b="1" dirty="0">
                <a:solidFill>
                  <a:srgbClr val="D60093"/>
                </a:solidFill>
                <a:latin typeface="Bookman Old Style" pitchFamily="18" charset="0"/>
                <a:cs typeface="Times New Roman" panose="02020603050405020304" pitchFamily="18" charset="0"/>
              </a:rPr>
              <a:t>Дети  в этом отношении гораздо восприимчивее к разным  воздействиям. Развитию зрения в детском возрасте необходимо уделять особое внимание.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25144"/>
            <a:ext cx="4104456" cy="168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2024934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056" y="2968283"/>
            <a:ext cx="3858944" cy="370608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3528" y="58847"/>
            <a:ext cx="8028902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>
                <a:solidFill>
                  <a:srgbClr val="0070C0"/>
                </a:solidFill>
                <a:latin typeface="Bookman Old Style" pitchFamily="18" charset="0"/>
                <a:cs typeface="Times New Roman" panose="02020603050405020304" pitchFamily="18" charset="0"/>
              </a:rPr>
              <a:t>К профилактическим мероприятиям,</a:t>
            </a:r>
            <a:r>
              <a:rPr lang="ru-RU" sz="2200" dirty="0">
                <a:solidFill>
                  <a:srgbClr val="0070C0"/>
                </a:solidFill>
                <a:latin typeface="Bookman Old Style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B050"/>
                </a:solidFill>
                <a:latin typeface="Bookman Old Style" pitchFamily="18" charset="0"/>
                <a:cs typeface="Times New Roman" panose="02020603050405020304" pitchFamily="18" charset="0"/>
              </a:rPr>
              <a:t>предотвращающим  нарушений зрения, относятся:</a:t>
            </a:r>
            <a:r>
              <a:rPr lang="ru-RU" sz="2000" b="1" dirty="0">
                <a:solidFill>
                  <a:srgbClr val="0070C0"/>
                </a:solidFill>
                <a:latin typeface="Bookman Old Style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70C0"/>
                </a:solidFill>
                <a:latin typeface="Bookman Old Style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2"/>
                </a:solidFill>
                <a:latin typeface="Bookman Old Style" pitchFamily="18" charset="0"/>
                <a:cs typeface="Times New Roman" panose="02020603050405020304" pitchFamily="18" charset="0"/>
              </a:rPr>
              <a:t>— соблюдение санитарно-гигиенических условий обучения;</a:t>
            </a:r>
            <a:br>
              <a:rPr lang="ru-RU" sz="2000" b="1" dirty="0">
                <a:solidFill>
                  <a:schemeClr val="accent2"/>
                </a:solidFill>
                <a:latin typeface="Bookman Old Style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2"/>
                </a:solidFill>
                <a:latin typeface="Bookman Old Style" pitchFamily="18" charset="0"/>
                <a:cs typeface="Times New Roman" panose="02020603050405020304" pitchFamily="18" charset="0"/>
              </a:rPr>
              <a:t>— использование наглядных пособий, методических учебников и книг, имеющих хорошее качество оформления, соответствующее санитарным нормам и правилам;</a:t>
            </a:r>
            <a:br>
              <a:rPr lang="ru-RU" sz="2000" b="1" dirty="0">
                <a:solidFill>
                  <a:schemeClr val="accent2"/>
                </a:solidFill>
                <a:latin typeface="Bookman Old Style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2"/>
                </a:solidFill>
                <a:latin typeface="Bookman Old Style" pitchFamily="18" charset="0"/>
                <a:cs typeface="Times New Roman" panose="02020603050405020304" pitchFamily="18" charset="0"/>
              </a:rPr>
              <a:t>— чередование занятий детей с отдыхом;</a:t>
            </a:r>
            <a:br>
              <a:rPr lang="ru-RU" sz="2000" b="1" dirty="0">
                <a:solidFill>
                  <a:schemeClr val="accent2"/>
                </a:solidFill>
                <a:latin typeface="Bookman Old Style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2"/>
                </a:solidFill>
                <a:latin typeface="Bookman Old Style" pitchFamily="18" charset="0"/>
                <a:cs typeface="Times New Roman" panose="02020603050405020304" pitchFamily="18" charset="0"/>
              </a:rPr>
              <a:t>— проведение гимнастик для глаз в детском саду и дома;</a:t>
            </a:r>
            <a:br>
              <a:rPr lang="ru-RU" sz="2000" b="1" dirty="0">
                <a:solidFill>
                  <a:schemeClr val="accent2"/>
                </a:solidFill>
                <a:latin typeface="Bookman Old Style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2"/>
                </a:solidFill>
                <a:latin typeface="Bookman Old Style" pitchFamily="18" charset="0"/>
                <a:cs typeface="Times New Roman" panose="02020603050405020304" pitchFamily="18" charset="0"/>
              </a:rPr>
              <a:t>— контроль за правильной позой детей во время занятий;</a:t>
            </a:r>
            <a:br>
              <a:rPr lang="ru-RU" sz="2000" b="1" dirty="0">
                <a:solidFill>
                  <a:schemeClr val="accent2"/>
                </a:solidFill>
                <a:latin typeface="Bookman Old Style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2"/>
                </a:solidFill>
                <a:latin typeface="Bookman Old Style" pitchFamily="18" charset="0"/>
                <a:cs typeface="Times New Roman" panose="02020603050405020304" pitchFamily="18" charset="0"/>
              </a:rPr>
              <a:t>— организация систематических прогулок и игр на свежем воздухе;</a:t>
            </a:r>
            <a:br>
              <a:rPr lang="ru-RU" sz="2000" b="1" dirty="0">
                <a:solidFill>
                  <a:schemeClr val="accent2"/>
                </a:solidFill>
                <a:latin typeface="Bookman Old Style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2"/>
                </a:solidFill>
                <a:latin typeface="Bookman Old Style" pitchFamily="18" charset="0"/>
                <a:cs typeface="Times New Roman" panose="02020603050405020304" pitchFamily="18" charset="0"/>
              </a:rPr>
              <a:t>— активное гармоничное физическое развитие детей;</a:t>
            </a:r>
            <a:br>
              <a:rPr lang="ru-RU" sz="2000" b="1" dirty="0">
                <a:solidFill>
                  <a:schemeClr val="accent2"/>
                </a:solidFill>
                <a:latin typeface="Bookman Old Style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2"/>
                </a:solidFill>
                <a:latin typeface="Bookman Old Style" pitchFamily="18" charset="0"/>
                <a:cs typeface="Times New Roman" panose="02020603050405020304" pitchFamily="18" charset="0"/>
              </a:rPr>
              <a:t>— организация рационального питания и витаминизации;</a:t>
            </a:r>
            <a:br>
              <a:rPr lang="ru-RU" sz="2000" b="1" dirty="0">
                <a:solidFill>
                  <a:schemeClr val="accent2"/>
                </a:solidFill>
                <a:latin typeface="Bookman Old Style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2"/>
                </a:solidFill>
                <a:latin typeface="Bookman Old Style" pitchFamily="18" charset="0"/>
                <a:cs typeface="Times New Roman" panose="02020603050405020304" pitchFamily="18" charset="0"/>
              </a:rPr>
              <a:t>— исключение зрительных нагрузок за полчаса до сна</a:t>
            </a:r>
            <a:r>
              <a:rPr lang="ru-RU" sz="2000" b="1" dirty="0">
                <a:solidFill>
                  <a:srgbClr val="00B0F0"/>
                </a:solidFill>
                <a:latin typeface="Bookman Old Style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607854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3FF52BF-43AB-4C23-8F90-C19D6BBB75E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056" y="2968283"/>
            <a:ext cx="3858944" cy="3706081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6905C22-B6FA-4963-9438-B47229F93882}"/>
              </a:ext>
            </a:extLst>
          </p:cNvPr>
          <p:cNvSpPr/>
          <p:nvPr/>
        </p:nvSpPr>
        <p:spPr>
          <a:xfrm>
            <a:off x="611560" y="692697"/>
            <a:ext cx="62464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D60093"/>
                </a:solidFill>
                <a:latin typeface="Bookman Old Style" panose="02050604050505020204" pitchFamily="18" charset="0"/>
              </a:rPr>
              <a:t>Главная задача зрительной гимнастики – это укрепление глазных мышц.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A5F86E8-ACFA-46B7-8B77-BEDE3569BA5A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14" t="40833" r="36" b="3193"/>
          <a:stretch/>
        </p:blipFill>
        <p:spPr bwMode="auto">
          <a:xfrm>
            <a:off x="932084" y="3325864"/>
            <a:ext cx="4032448" cy="29909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6067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056" y="2968283"/>
            <a:ext cx="3858944" cy="370608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504" y="188640"/>
            <a:ext cx="784887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D60093"/>
                </a:solidFill>
                <a:latin typeface="Bookman Old Style" pitchFamily="18" charset="0"/>
                <a:cs typeface="Times New Roman" panose="02020603050405020304" pitchFamily="18" charset="0"/>
              </a:rPr>
              <a:t>Цель зрительной гимнастики: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D60093"/>
                </a:solidFill>
                <a:latin typeface="Bookman Old Style" pitchFamily="18" charset="0"/>
                <a:cs typeface="Times New Roman" panose="02020603050405020304" pitchFamily="18" charset="0"/>
              </a:rPr>
              <a:t>1.	улучшение не только зрительных, но и умственных способностей ребенка, благодаря тому, что с помощью ряда упражнений увеличивается скорость переработки зрительной информации;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D60093"/>
                </a:solidFill>
                <a:latin typeface="Bookman Old Style" pitchFamily="18" charset="0"/>
                <a:cs typeface="Times New Roman" panose="02020603050405020304" pitchFamily="18" charset="0"/>
              </a:rPr>
              <a:t>2.	обеспечение полноценного отдыха глаз;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D60093"/>
                </a:solidFill>
                <a:latin typeface="Bookman Old Style" pitchFamily="18" charset="0"/>
                <a:cs typeface="Times New Roman" panose="02020603050405020304" pitchFamily="18" charset="0"/>
              </a:rPr>
              <a:t>3.	профилактика глазных болезней;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D60093"/>
                </a:solidFill>
                <a:latin typeface="Bookman Old Style" pitchFamily="18" charset="0"/>
                <a:cs typeface="Times New Roman" panose="02020603050405020304" pitchFamily="18" charset="0"/>
              </a:rPr>
              <a:t>4.	восстановление зрительной функции у детей со сниженным зрением;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D60093"/>
                </a:solidFill>
                <a:latin typeface="Bookman Old Style" pitchFamily="18" charset="0"/>
                <a:cs typeface="Times New Roman" panose="02020603050405020304" pitchFamily="18" charset="0"/>
              </a:rPr>
              <a:t>5.	оказание успокаивающего действия на все отделы нервной системы. </a:t>
            </a:r>
          </a:p>
        </p:txBody>
      </p:sp>
    </p:spTree>
    <p:extLst>
      <p:ext uri="{BB962C8B-B14F-4D97-AF65-F5344CB8AC3E}">
        <p14:creationId xmlns:p14="http://schemas.microsoft.com/office/powerpoint/2010/main" val="1981979416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056" y="2968283"/>
            <a:ext cx="3858944" cy="370608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3528" y="751344"/>
            <a:ext cx="85689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D60093"/>
                </a:solidFill>
                <a:latin typeface="Bookman Old Style" pitchFamily="18" charset="0"/>
                <a:cs typeface="Times New Roman" panose="02020603050405020304" pitchFamily="18" charset="0"/>
              </a:rPr>
              <a:t>При проведении зрительной гимнастики необходимо соблюдать </a:t>
            </a:r>
            <a:r>
              <a:rPr lang="ru-RU" sz="3600" b="1" dirty="0">
                <a:solidFill>
                  <a:srgbClr val="D60093"/>
                </a:solidFill>
                <a:latin typeface="Bookman Old Style" pitchFamily="18" charset="0"/>
                <a:cs typeface="Times New Roman" panose="02020603050405020304" pitchFamily="18" charset="0"/>
              </a:rPr>
              <a:t>общие правила: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D60093"/>
                </a:solidFill>
                <a:latin typeface="Bookman Old Style" pitchFamily="18" charset="0"/>
                <a:cs typeface="Times New Roman" panose="02020603050405020304" pitchFamily="18" charset="0"/>
              </a:rPr>
              <a:t>фиксированное положение головы. Это необходимо для того, чтобы заставить работать глазодвигательные мышцы, если это условие не соблюдается, то работают мышцы шеи, но не глаз;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D60093"/>
                </a:solidFill>
                <a:latin typeface="Bookman Old Style" pitchFamily="18" charset="0"/>
                <a:cs typeface="Times New Roman" panose="02020603050405020304" pitchFamily="18" charset="0"/>
              </a:rPr>
              <a:t>длительность проведения зрительной гимнастики – 2-3 минут в младшей и средней группе, 4-5 минут в старших группах;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D60093"/>
                </a:solidFill>
                <a:latin typeface="Bookman Old Style" pitchFamily="18" charset="0"/>
                <a:cs typeface="Times New Roman" panose="02020603050405020304" pitchFamily="18" charset="0"/>
              </a:rPr>
              <a:t>выбор зрительных упражнений для занятий определяется характером и объёмом интеллектуального напряжения, объёмом двигательной активности, интенсивности зрительной работы, а так же видом занятия.</a:t>
            </a:r>
          </a:p>
          <a:p>
            <a:r>
              <a:rPr lang="ru-RU" sz="2000" b="1" dirty="0">
                <a:solidFill>
                  <a:srgbClr val="D60093"/>
                </a:solidFill>
                <a:latin typeface="Bookman Old Style" pitchFamily="18" charset="0"/>
                <a:cs typeface="Times New Roman" panose="02020603050405020304" pitchFamily="18" charset="0"/>
              </a:rPr>
              <a:t>После выполнения упражнения хорошо потянуться, от души зевнуть и часто поморгать.</a:t>
            </a:r>
          </a:p>
        </p:txBody>
      </p:sp>
    </p:spTree>
    <p:extLst>
      <p:ext uri="{BB962C8B-B14F-4D97-AF65-F5344CB8AC3E}">
        <p14:creationId xmlns:p14="http://schemas.microsoft.com/office/powerpoint/2010/main" val="3982249465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AEE121-F36D-426C-9B3A-61B4D78E0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Упражнения, рекомендуемые для гимнастики глаз: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EBF856B6-7D57-4CB9-8869-AEF840B86ACF}"/>
              </a:ext>
            </a:extLst>
          </p:cNvPr>
          <p:cNvSpPr/>
          <p:nvPr/>
        </p:nvSpPr>
        <p:spPr>
          <a:xfrm>
            <a:off x="827584" y="1772816"/>
            <a:ext cx="60304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B050"/>
                </a:solidFill>
              </a:rPr>
              <a:t> закрыть глаза, расслабить веки;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B050"/>
                </a:solidFill>
              </a:rPr>
              <a:t> направить, расфокусировать взгляд на горизонт или другой удалённый объект, не раздражающий глаза;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B413C24-8A1F-499B-8B7C-5CB024EBC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2733695"/>
            <a:ext cx="5436096" cy="407707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07AA299-1350-450F-B319-AFF79C7F272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3007903"/>
            <a:ext cx="3858944" cy="3706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7103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CCE829B3-F407-4269-B410-BFC3E7D12AD3}"/>
              </a:ext>
            </a:extLst>
          </p:cNvPr>
          <p:cNvSpPr/>
          <p:nvPr/>
        </p:nvSpPr>
        <p:spPr>
          <a:xfrm>
            <a:off x="611560" y="620688"/>
            <a:ext cx="27363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B050"/>
                </a:solidFill>
              </a:rPr>
              <a:t>посмотреть по горизонтали справа – налево, слева – направо;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B050"/>
                </a:solidFill>
              </a:rPr>
              <a:t>посмотреть вниз, вверх, задерживаясь в каждой позиции на 2-5 сек.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FC29D88-C5F9-40AA-BF64-AB5E82494C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3" y="2899828"/>
            <a:ext cx="5244075" cy="393305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4E53293-A2BB-4DCC-9CA7-FE6353FC5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3670" y="188640"/>
            <a:ext cx="4650317" cy="348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75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30113FC-E526-430F-AADD-19D741531FB5}"/>
              </a:ext>
            </a:extLst>
          </p:cNvPr>
          <p:cNvSpPr/>
          <p:nvPr/>
        </p:nvSpPr>
        <p:spPr>
          <a:xfrm>
            <a:off x="539552" y="476672"/>
            <a:ext cx="63184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B050"/>
                </a:solidFill>
              </a:rPr>
              <a:t>поочерёдно посмотреть в правый верхний угол, затем в левый нижний, левый верхний и правый</a:t>
            </a:r>
          </a:p>
          <a:p>
            <a:r>
              <a:rPr lang="ru-RU" dirty="0">
                <a:solidFill>
                  <a:srgbClr val="00B050"/>
                </a:solidFill>
              </a:rPr>
              <a:t>нижний угол, задерживаясь в каждой позиции на 1-5 сек. ;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91B99B3-AC74-469B-9C40-286EB3DEA0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30525"/>
            <a:ext cx="5364088" cy="402306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2A216BD-1374-4FDB-A658-A5C48FAE6D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291" t="10555" r="21518" b="1052"/>
          <a:stretch/>
        </p:blipFill>
        <p:spPr>
          <a:xfrm>
            <a:off x="5752712" y="1400002"/>
            <a:ext cx="3391288" cy="430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2246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395</TotalTime>
  <Words>464</Words>
  <Application>Microsoft Office PowerPoint</Application>
  <PresentationFormat>Экран (4:3)</PresentationFormat>
  <Paragraphs>58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Bookman Old Style</vt:lpstr>
      <vt:lpstr>Calibri</vt:lpstr>
      <vt:lpstr>Cambria</vt:lpstr>
      <vt:lpstr>Times New Roman</vt:lpstr>
      <vt:lpstr>Wingdings</vt:lpstr>
      <vt:lpstr>Тема Office</vt:lpstr>
      <vt:lpstr>Роль зрительной гимнастики в оздоровительной работе с детьми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Упражнения, рекомендуемые для гимнастики глаз: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Зрительная гимнастика в ДОУ                              Евсеенко В.Н.                              Торопова М.А.</dc:title>
  <dc:creator>User</dc:creator>
  <cp:lastModifiedBy>user</cp:lastModifiedBy>
  <cp:revision>38</cp:revision>
  <dcterms:created xsi:type="dcterms:W3CDTF">2015-01-19T12:00:29Z</dcterms:created>
  <dcterms:modified xsi:type="dcterms:W3CDTF">2023-12-13T16:55:53Z</dcterms:modified>
</cp:coreProperties>
</file>