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</p:sldMasterIdLst>
  <p:notesMasterIdLst>
    <p:notesMasterId r:id="rId26"/>
  </p:notesMasterIdLst>
  <p:sldIdLst>
    <p:sldId id="260" r:id="rId2"/>
    <p:sldId id="256" r:id="rId3"/>
    <p:sldId id="274" r:id="rId4"/>
    <p:sldId id="299" r:id="rId5"/>
    <p:sldId id="302" r:id="rId6"/>
    <p:sldId id="280" r:id="rId7"/>
    <p:sldId id="265" r:id="rId8"/>
    <p:sldId id="266" r:id="rId9"/>
    <p:sldId id="267" r:id="rId10"/>
    <p:sldId id="292" r:id="rId11"/>
    <p:sldId id="293" r:id="rId12"/>
    <p:sldId id="294" r:id="rId13"/>
    <p:sldId id="275" r:id="rId14"/>
    <p:sldId id="269" r:id="rId15"/>
    <p:sldId id="278" r:id="rId16"/>
    <p:sldId id="271" r:id="rId17"/>
    <p:sldId id="272" r:id="rId18"/>
    <p:sldId id="268" r:id="rId19"/>
    <p:sldId id="282" r:id="rId20"/>
    <p:sldId id="283" r:id="rId21"/>
    <p:sldId id="273" r:id="rId22"/>
    <p:sldId id="297" r:id="rId23"/>
    <p:sldId id="298" r:id="rId24"/>
    <p:sldId id="29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04C3CB-0AFC-4095-90B4-8D56EB85692C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CBF9C3-DB6F-4A82-8742-CB4649C53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1553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BF9C3-DB6F-4A82-8742-CB4649C5317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1068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BF9C3-DB6F-4A82-8742-CB4649C5317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4214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887416A-A347-498A-B3AB-E0EDC76E022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B76720C-61BD-424B-BB21-60616292C6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416A-A347-498A-B3AB-E0EDC76E022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720C-61BD-424B-BB21-60616292C6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416A-A347-498A-B3AB-E0EDC76E022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720C-61BD-424B-BB21-60616292C6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8320" y="3463020"/>
            <a:ext cx="5514509" cy="752539"/>
          </a:xfrm>
        </p:spPr>
        <p:txBody>
          <a:bodyPr/>
          <a:lstStyle>
            <a:lvl1pPr marL="0" marR="0" indent="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8320" y="4583175"/>
            <a:ext cx="5514509" cy="1131641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902400" y="6028267"/>
            <a:ext cx="4193157" cy="508528"/>
          </a:xfrm>
        </p:spPr>
        <p:txBody>
          <a:bodyPr anchor="b">
            <a:normAutofit/>
          </a:bodyPr>
          <a:lstStyle>
            <a:lvl1pPr>
              <a:buNone/>
              <a:defRPr sz="1000" baseline="0"/>
            </a:lvl1pPr>
          </a:lstStyle>
          <a:p>
            <a:pPr lvl="0"/>
            <a:r>
              <a:rPr lang="ru-R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416A-A347-498A-B3AB-E0EDC76E022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720C-61BD-424B-BB21-60616292C6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416A-A347-498A-B3AB-E0EDC76E022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720C-61BD-424B-BB21-60616292C6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416A-A347-498A-B3AB-E0EDC76E022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720C-61BD-424B-BB21-60616292C6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416A-A347-498A-B3AB-E0EDC76E022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720C-61BD-424B-BB21-60616292C6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416A-A347-498A-B3AB-E0EDC76E022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720C-61BD-424B-BB21-60616292C6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416A-A347-498A-B3AB-E0EDC76E022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720C-61BD-424B-BB21-60616292C6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3887416A-A347-498A-B3AB-E0EDC76E022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720C-61BD-424B-BB21-60616292C6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887416A-A347-498A-B3AB-E0EDC76E022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B76720C-61BD-424B-BB21-60616292C6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887416A-A347-498A-B3AB-E0EDC76E022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B76720C-61BD-424B-BB21-60616292C6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Placeholder 13" descr="cover_illustration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35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4" descr="cover_2.png"/>
          <p:cNvPicPr>
            <a:picLocks noChangeAspect="1"/>
          </p:cNvPicPr>
          <p:nvPr/>
        </p:nvPicPr>
        <p:blipFill>
          <a:blip r:embed="rId3" cstate="print"/>
          <a:srcRect t="48518"/>
          <a:stretch>
            <a:fillRect/>
          </a:stretch>
        </p:blipFill>
        <p:spPr bwMode="auto">
          <a:xfrm>
            <a:off x="0" y="4357688"/>
            <a:ext cx="91440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itle 5"/>
          <p:cNvSpPr>
            <a:spLocks noGrp="1"/>
          </p:cNvSpPr>
          <p:nvPr>
            <p:ph type="ctrTitle"/>
          </p:nvPr>
        </p:nvSpPr>
        <p:spPr>
          <a:xfrm>
            <a:off x="395537" y="4071938"/>
            <a:ext cx="6696744" cy="128587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Общий курс железных дорог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812360" y="6165304"/>
            <a:ext cx="1152128" cy="57606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239955" y="5600969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Преподаватель: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Петуховский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t="14693"/>
          <a:stretch/>
        </p:blipFill>
        <p:spPr>
          <a:xfrm>
            <a:off x="147067" y="1019637"/>
            <a:ext cx="8705850" cy="551723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188640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ЭЧ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ст.Коноша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648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325" r="3489"/>
          <a:stretch/>
        </p:blipFill>
        <p:spPr>
          <a:xfrm>
            <a:off x="2915816" y="332656"/>
            <a:ext cx="5040560" cy="32624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11" b="18287"/>
          <a:stretch/>
        </p:blipFill>
        <p:spPr>
          <a:xfrm>
            <a:off x="2627784" y="3789040"/>
            <a:ext cx="5755640" cy="266429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83568" y="1556792"/>
            <a:ext cx="1656184" cy="115212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СЦБ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ст.Коноша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2447173" y="1963864"/>
            <a:ext cx="43204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11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268760"/>
            <a:ext cx="7865898" cy="51823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188640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экипировки локомотива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Сольвычегодск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055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24744"/>
            <a:ext cx="85725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kern="5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Сооружение – результат строительства, представляющий собой объемную, плоскостную или линейную строительную систему, имеющую наземную, надземную и (или) подземную части, состоящую из несущих, а в отдельных случаях и ограждающих строительных конструкций и предназначенную для выполнения производственных процессов различного вида, хранения продукции, временного пребывания людей, перемещения людей и грузов</a:t>
            </a:r>
            <a:endParaRPr lang="ru-RU" sz="2000" b="1" dirty="0" smtClean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000" b="1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ФЗ №384 от 30.12.2009 г.). </a:t>
            </a:r>
          </a:p>
          <a:p>
            <a:pPr algn="ctr"/>
            <a:endParaRPr lang="ru-RU" sz="2000" b="1" kern="50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/>
            <a:r>
              <a:rPr lang="ru-RU" sz="2000" b="1" kern="5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ru-RU" sz="2000" b="1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339752" y="118226"/>
            <a:ext cx="4536504" cy="1006518"/>
          </a:xfrm>
          <a:prstGeom prst="rect">
            <a:avLst/>
          </a:prstGeom>
        </p:spPr>
        <p:txBody>
          <a:bodyPr vert="horz" anchor="ctr">
            <a:normAutofit fontScale="62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7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Сооружения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назначения </a:t>
            </a:r>
            <a:endParaRPr lang="ru-RU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t="28430" b="32204"/>
          <a:stretch/>
        </p:blipFill>
        <p:spPr>
          <a:xfrm>
            <a:off x="755576" y="3645024"/>
            <a:ext cx="823156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994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5143512"/>
            <a:ext cx="4248472" cy="841375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>
              <a:lnSpc>
                <a:spcPct val="110000"/>
              </a:lnSpc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Железнодорожный мост через </a:t>
            </a:r>
          </a:p>
          <a:p>
            <a:pPr algn="ctr">
              <a:lnSpc>
                <a:spcPct val="110000"/>
              </a:lnSpc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р.Вага  </a:t>
            </a:r>
          </a:p>
          <a:p>
            <a:pPr algn="ctr">
              <a:lnSpc>
                <a:spcPct val="110000"/>
              </a:lnSpc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г.Вельск</a:t>
            </a:r>
            <a:endParaRPr lang="ru-RU" sz="20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9460" t="10414" r="9044" b="13566"/>
          <a:stretch/>
        </p:blipFill>
        <p:spPr>
          <a:xfrm>
            <a:off x="107504" y="1880511"/>
            <a:ext cx="4104456" cy="3062973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90395" y="404664"/>
            <a:ext cx="8424936" cy="841375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26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Железнодорожные</a:t>
            </a:r>
            <a:r>
              <a:rPr lang="ru-RU" sz="2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6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мосты</a:t>
            </a:r>
            <a:r>
              <a:rPr lang="ru-RU" sz="2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endParaRPr lang="ru-RU" sz="26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искусственное</a:t>
            </a:r>
            <a:r>
              <a:rPr lang="ru-RU" sz="26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сооружение, </a:t>
            </a:r>
            <a:r>
              <a:rPr lang="ru-RU" sz="26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строятся </a:t>
            </a:r>
            <a:r>
              <a:rPr lang="ru-RU" sz="26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укладки полотна через водные препятствия</a:t>
            </a:r>
            <a:r>
              <a:rPr lang="ru-RU" sz="2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3398" t="11029" r="4491" b="9926"/>
          <a:stretch/>
        </p:blipFill>
        <p:spPr>
          <a:xfrm>
            <a:off x="4502863" y="1880512"/>
            <a:ext cx="4461625" cy="3062972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000628" y="5143512"/>
            <a:ext cx="4000528" cy="841375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>
              <a:lnSpc>
                <a:spcPct val="110000"/>
              </a:lnSpc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Железнодорожный мост через</a:t>
            </a:r>
          </a:p>
          <a:p>
            <a:pPr algn="ctr">
              <a:lnSpc>
                <a:spcPct val="110000"/>
              </a:lnSpc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р. Северная Двина  </a:t>
            </a:r>
            <a:r>
              <a:rPr lang="ru-RU" sz="20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г.Архангельск</a:t>
            </a:r>
            <a:endParaRPr lang="ru-RU" sz="20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336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11235" t="21064" r="11061" b="21593"/>
          <a:stretch/>
        </p:blipFill>
        <p:spPr>
          <a:xfrm>
            <a:off x="827584" y="1412776"/>
            <a:ext cx="7562310" cy="44644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3608" y="476672"/>
            <a:ext cx="75312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Путепровод 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искусственное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дорожное сооружение, служащее для пропуска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пешеходов.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973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t="7500" b="7500"/>
          <a:stretch/>
        </p:blipFill>
        <p:spPr>
          <a:xfrm>
            <a:off x="179512" y="908720"/>
            <a:ext cx="8577424" cy="5832648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55576" y="188640"/>
            <a:ext cx="7632847" cy="8413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2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6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асыпь </a:t>
            </a:r>
            <a:r>
              <a:rPr lang="ru-RU" sz="26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железнодорожных путей</a:t>
            </a:r>
            <a:endParaRPr lang="ru-RU" sz="2600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10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t="8664" b="9654"/>
          <a:stretch/>
        </p:blipFill>
        <p:spPr>
          <a:xfrm>
            <a:off x="179512" y="836712"/>
            <a:ext cx="8815525" cy="576064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827584" y="0"/>
            <a:ext cx="7632847" cy="8413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26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6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ельсо</a:t>
            </a:r>
            <a:r>
              <a:rPr lang="ru-RU" sz="26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-шпальная решётка и засыпка щебнем</a:t>
            </a:r>
            <a:endParaRPr lang="ru-RU" sz="26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876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3827" t="11926" r="4321" b="12726"/>
          <a:stretch/>
        </p:blipFill>
        <p:spPr>
          <a:xfrm>
            <a:off x="423588" y="1124744"/>
            <a:ext cx="8280920" cy="5434354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22179" y="0"/>
            <a:ext cx="8820472" cy="1152128"/>
          </a:xfrm>
          <a:prstGeom prst="rect">
            <a:avLst/>
          </a:prstGeom>
        </p:spPr>
        <p:txBody>
          <a:bodyPr vert="horz" anchor="ctr">
            <a:normAutofit fontScale="62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Тоннели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предназначены </a:t>
            </a:r>
            <a:r>
              <a:rPr lang="ru-RU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прокладки железнодорожных путей через горные массивы или при проходе через городские застройки.</a:t>
            </a:r>
            <a:r>
              <a:rPr lang="ru-RU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041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t="7582" b="7130"/>
          <a:stretch/>
        </p:blipFill>
        <p:spPr>
          <a:xfrm>
            <a:off x="539550" y="1196752"/>
            <a:ext cx="8020711" cy="5472608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88640"/>
            <a:ext cx="8086989" cy="841375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Подпорные стенки на железной дороге – </a:t>
            </a: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сооружение</a:t>
            </a:r>
            <a:r>
              <a:rPr lang="ru-RU" sz="24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служащее для поддержания крутых откосов насыпи или выемки и предохранения их от обрушения.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10088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quarter" idx="4294967295"/>
          </p:nvPr>
        </p:nvSpPr>
        <p:spPr>
          <a:xfrm>
            <a:off x="500034" y="428604"/>
            <a:ext cx="8280400" cy="47053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урока:</a:t>
            </a:r>
            <a:r>
              <a:rPr lang="ru-RU" b="1" dirty="0" smtClean="0"/>
              <a:t> </a:t>
            </a:r>
          </a:p>
          <a:p>
            <a:pPr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«Характеристика пассажирских зданий, платформ и других сооружений и устройств для обслуживания пассажиров»</a:t>
            </a:r>
          </a:p>
          <a:p>
            <a:pPr algn="ctr">
              <a:buNone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28662" y="3214686"/>
            <a:ext cx="7429552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Цель урока: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изучить классификацию пассажирских зданий, платформ и других сооружений и устройств для обслуживания пассажиров и их характеристики. </a:t>
            </a:r>
            <a:endParaRPr kumimoji="0" lang="ru-RU" sz="2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9298"/>
            <a:ext cx="83889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Виадуки –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железнодорожные, автомобильные и пешеходные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мосты, которые проходят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горным перевалам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быстрыми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реками.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18724" t="33732" r="18298" b="23404"/>
          <a:stretch/>
        </p:blipFill>
        <p:spPr>
          <a:xfrm>
            <a:off x="277366" y="1223176"/>
            <a:ext cx="4016760" cy="2187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t="8185" b="8482"/>
          <a:stretch/>
        </p:blipFill>
        <p:spPr>
          <a:xfrm>
            <a:off x="4951021" y="1197294"/>
            <a:ext cx="3490430" cy="23269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29190" y="350043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виадук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/>
          <a:srcRect l="17776" t="23072" r="17779" b="20779"/>
          <a:stretch/>
        </p:blipFill>
        <p:spPr>
          <a:xfrm>
            <a:off x="3119249" y="3912638"/>
            <a:ext cx="3415595" cy="23860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034" y="342900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Мокринский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виадук в Чувашии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3936" y="624710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Андроников виадук в Москве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683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1733" t="24738" r="23030" b="23193"/>
          <a:stretch/>
        </p:blipFill>
        <p:spPr>
          <a:xfrm>
            <a:off x="995080" y="1268760"/>
            <a:ext cx="7257279" cy="5472704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115616" y="188640"/>
            <a:ext cx="7200800" cy="841375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Водонапорная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башня – 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сооружение</a:t>
            </a:r>
            <a:r>
              <a:rPr lang="ru-RU" sz="20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на железнодорожной станции, часть системы водоснабжения, предназначенная для регулирования напора и расхода в разводящей сети, а также запасание воды.</a:t>
            </a:r>
          </a:p>
        </p:txBody>
      </p:sp>
    </p:spTree>
    <p:extLst>
      <p:ext uri="{BB962C8B-B14F-4D97-AF65-F5344CB8AC3E}">
        <p14:creationId xmlns:p14="http://schemas.microsoft.com/office/powerpoint/2010/main" xmlns="" val="366841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348880"/>
            <a:ext cx="7056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Пассажирские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80940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348880"/>
            <a:ext cx="7056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Пассажирские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для кратковременного ожидания поездов, посадки и высадки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пассажиров.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400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3"/>
          <p:cNvSpPr>
            <a:spLocks noChangeArrowheads="1"/>
          </p:cNvSpPr>
          <p:nvPr/>
        </p:nvSpPr>
        <p:spPr bwMode="auto">
          <a:xfrm>
            <a:off x="71438" y="466725"/>
            <a:ext cx="9001125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indent="36036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конструкции:</a:t>
            </a:r>
          </a:p>
          <a:p>
            <a:pPr marL="0" lvl="1" algn="just">
              <a:lnSpc>
                <a:spcPct val="120000"/>
              </a:lnSpc>
              <a:spcBef>
                <a:spcPct val="0"/>
              </a:spcBef>
              <a:buClr>
                <a:srgbClr val="800080"/>
              </a:buClr>
              <a:buFont typeface="Wingdings" pitchFamily="2" charset="2"/>
              <a:buChar char="ü"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высокие;</a:t>
            </a:r>
          </a:p>
          <a:p>
            <a:pPr marL="0" lvl="1" algn="just">
              <a:lnSpc>
                <a:spcPct val="120000"/>
              </a:lnSpc>
              <a:spcBef>
                <a:spcPct val="0"/>
              </a:spcBef>
              <a:buClr>
                <a:srgbClr val="800080"/>
              </a:buClr>
              <a:buFont typeface="Wingdings" pitchFamily="2" charset="2"/>
              <a:buChar char="ü"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низкие.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61963"/>
          </a:xfrm>
          <a:prstGeom prst="rect">
            <a:avLst/>
          </a:prstGeom>
          <a:solidFill>
            <a:srgbClr val="0099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Пассажирские платформы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115888" y="1943100"/>
          <a:ext cx="4330700" cy="1509713"/>
        </p:xfrm>
        <a:graphic>
          <a:graphicData uri="http://schemas.openxmlformats.org/presentationml/2006/ole">
            <p:oleObj spid="_x0000_s1062" name="AutoCAD Drawing" r:id="rId3" imgW="8810625" imgH="5067300" progId="">
              <p:embed/>
            </p:oleObj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632325" y="1584325"/>
          <a:ext cx="4332288" cy="2024063"/>
        </p:xfrm>
        <a:graphic>
          <a:graphicData uri="http://schemas.openxmlformats.org/presentationml/2006/ole">
            <p:oleObj spid="_x0000_s1063" name="AutoCAD Drawing" r:id="rId4" imgW="8810625" imgH="5067300" progId="">
              <p:embed/>
            </p:oleObj>
          </a:graphicData>
        </a:graphic>
      </p:graphicFrame>
      <p:pic>
        <p:nvPicPr>
          <p:cNvPr id="50184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90"/>
          <a:stretch>
            <a:fillRect/>
          </a:stretch>
        </p:blipFill>
        <p:spPr bwMode="auto">
          <a:xfrm>
            <a:off x="0" y="3643313"/>
            <a:ext cx="4214810" cy="308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5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98"/>
          <a:stretch>
            <a:fillRect/>
          </a:stretch>
        </p:blipFill>
        <p:spPr bwMode="auto">
          <a:xfrm>
            <a:off x="4429124" y="3654426"/>
            <a:ext cx="4649789" cy="30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3686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50" y="1142984"/>
            <a:ext cx="87869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Здание — результат строительства, представляющий собой объемную строительную систему, имеющую надземную и (или) подземную части, включающую в себя помещения, сети инженерно-технического обеспечения и системы инженерно-технического обеспечения и предназначенную для проживания и (или) деятельности людей (ФЗ №384 от 30.12.2009 г.). </a:t>
            </a:r>
            <a:endParaRPr lang="ru-RU" b="1" dirty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357422" y="0"/>
            <a:ext cx="4536504" cy="100651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Здания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назначения </a:t>
            </a:r>
            <a:endParaRPr lang="ru-RU" sz="3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3975" t="11594" r="3274" b="17186"/>
          <a:stretch/>
        </p:blipFill>
        <p:spPr>
          <a:xfrm>
            <a:off x="2571736" y="2714620"/>
            <a:ext cx="6261846" cy="384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000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-20654"/>
            <a:ext cx="8064896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Железнодорожные здания — группа зданий на железнодорожном транспорте, предназначенных для технической эксплуатации железных дорог и обслуживания объектов транспортного строительства.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972291"/>
            <a:ext cx="5760640" cy="3833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Железнодорожные здания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3947" y="2274154"/>
            <a:ext cx="2052228" cy="720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Общественные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здания 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1515323"/>
            <a:ext cx="4356992" cy="42153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Производственные здания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530194"/>
            <a:ext cx="3960440" cy="406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Гражданские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здания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39816" y="2317876"/>
            <a:ext cx="1656184" cy="72509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Жилые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здания 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1497" y="4122216"/>
            <a:ext cx="2232248" cy="720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Железнодорожные вокзалы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1497" y="4983510"/>
            <a:ext cx="2232248" cy="720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Пассажирские павильоны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633775" y="3260922"/>
            <a:ext cx="2068266" cy="187492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работников ж/д транспорта предусмотрены общежития, комнаты отдыха локомотивных бригад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63840" y="2317876"/>
            <a:ext cx="3484623" cy="211651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Локомотивные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вагонные хозяйства,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СЦБ и связи, стационарной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энергетики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71497" y="3260922"/>
            <a:ext cx="2232248" cy="720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Административные здания</a:t>
            </a:r>
            <a:endParaRPr lang="ru-RU" sz="1600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3523891" y="2065643"/>
            <a:ext cx="309901" cy="143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3545761" y="3099546"/>
            <a:ext cx="288032" cy="143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1176045" y="2065643"/>
            <a:ext cx="288032" cy="1438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1143605" y="3081659"/>
            <a:ext cx="288032" cy="143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1146527" y="3986608"/>
            <a:ext cx="288032" cy="143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1149181" y="4906276"/>
            <a:ext cx="288032" cy="143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6862135" y="2096580"/>
            <a:ext cx="288032" cy="143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983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t="33209" b="28431"/>
          <a:stretch/>
        </p:blipFill>
        <p:spPr>
          <a:xfrm>
            <a:off x="363538" y="1200329"/>
            <a:ext cx="8096893" cy="24847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27625" y="0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Железнодорожный вокзал – это здание на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железнодорожной станции, предназначенное для обслуживания пассажиров.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22652" t="24957" r="22629" b="32043"/>
          <a:stretch/>
        </p:blipFill>
        <p:spPr>
          <a:xfrm>
            <a:off x="179512" y="3933056"/>
            <a:ext cx="4352487" cy="2736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t="10135" b="8784"/>
          <a:stretch/>
        </p:blipFill>
        <p:spPr>
          <a:xfrm>
            <a:off x="4788024" y="3916518"/>
            <a:ext cx="4137454" cy="268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252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13043" t="16305" r="13043" b="14855"/>
          <a:stretch/>
        </p:blipFill>
        <p:spPr>
          <a:xfrm>
            <a:off x="539552" y="188640"/>
            <a:ext cx="7924668" cy="590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049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4912" y="2708920"/>
            <a:ext cx="5845560" cy="37815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97392" y="2339588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Локомотивное депо Сольвычегодск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16632"/>
            <a:ext cx="8856984" cy="1967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Локомотивные депо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(Тяговая часть, ТЧ) — железнодорожное депо, в котором производится техническое обслуживание или ремонт локомотивов.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Локомотивные депо подразделяются на основные депо, служащие местом приписки локомотивов, и оборотные, в которых производится подготовка локомотивов к следованию с поездами в направлении основного депо.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702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173657"/>
            <a:ext cx="8186600" cy="538193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03648" y="332656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Экипировочные устройства</a:t>
            </a:r>
          </a:p>
          <a:p>
            <a:pPr algn="ct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ЛокоТех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Сервис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ст.Кулой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909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t="-1" r="32308" b="35367"/>
          <a:stretch/>
        </p:blipFill>
        <p:spPr>
          <a:xfrm>
            <a:off x="251518" y="1988840"/>
            <a:ext cx="4536503" cy="28083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684584" y="4797152"/>
            <a:ext cx="57606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Вагонное депо Котлас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Депо Котлас Южный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railgallery.ru/photo/00/59/67/596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180" y="4119906"/>
            <a:ext cx="4101805" cy="254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58730" y="3519741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Вагонное депо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Исакогорка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179" y="192587"/>
            <a:ext cx="86738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Вагонное депо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депо, предназначенное для эксплуатации, технического обслуживания и ремонта вагонов.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34613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660</TotalTime>
  <Words>381</Words>
  <Application>Microsoft Office PowerPoint</Application>
  <PresentationFormat>Экран (4:3)</PresentationFormat>
  <Paragraphs>67</Paragraphs>
  <Slides>24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Открытая</vt:lpstr>
      <vt:lpstr>AutoCAD Drawing</vt:lpstr>
      <vt:lpstr>Общий курс железных дорог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Васильевич Ломоносов</dc:title>
  <dc:creator>Людмила Каменская</dc:creator>
  <cp:lastModifiedBy>Пользователь</cp:lastModifiedBy>
  <cp:revision>99</cp:revision>
  <dcterms:created xsi:type="dcterms:W3CDTF">2014-11-18T17:33:13Z</dcterms:created>
  <dcterms:modified xsi:type="dcterms:W3CDTF">2023-12-13T16:59:58Z</dcterms:modified>
</cp:coreProperties>
</file>