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CC"/>
    <a:srgbClr val="FFFFFF"/>
    <a:srgbClr val="0C657C"/>
    <a:srgbClr val="4D4C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61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943E0-5A61-4D6F-9522-88FDC1B585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62F7-10C7-4BD5-AEB1-478F9873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950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943E0-5A61-4D6F-9522-88FDC1B585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62F7-10C7-4BD5-AEB1-478F9873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2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943E0-5A61-4D6F-9522-88FDC1B585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62F7-10C7-4BD5-AEB1-478F9873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045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943E0-5A61-4D6F-9522-88FDC1B585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62F7-10C7-4BD5-AEB1-478F9873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808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943E0-5A61-4D6F-9522-88FDC1B585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62F7-10C7-4BD5-AEB1-478F9873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023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943E0-5A61-4D6F-9522-88FDC1B585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62F7-10C7-4BD5-AEB1-478F9873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563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943E0-5A61-4D6F-9522-88FDC1B585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62F7-10C7-4BD5-AEB1-478F9873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05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943E0-5A61-4D6F-9522-88FDC1B585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62F7-10C7-4BD5-AEB1-478F9873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266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943E0-5A61-4D6F-9522-88FDC1B585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62F7-10C7-4BD5-AEB1-478F9873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748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943E0-5A61-4D6F-9522-88FDC1B585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62F7-10C7-4BD5-AEB1-478F9873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568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943E0-5A61-4D6F-9522-88FDC1B585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962F7-10C7-4BD5-AEB1-478F9873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09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23000">
              <a:srgbClr val="FFFFFF"/>
            </a:gs>
            <a:gs pos="54000">
              <a:srgbClr val="FFFFCC"/>
            </a:gs>
            <a:gs pos="100000">
              <a:srgbClr val="FFFF9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7943E0-5A61-4D6F-9522-88FDC1B585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962F7-10C7-4BD5-AEB1-478F9873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974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4a"/><Relationship Id="rId7" Type="http://schemas.openxmlformats.org/officeDocument/2006/relationships/image" Target="../media/image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m4a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20.m4a"/><Relationship Id="rId7" Type="http://schemas.microsoft.com/office/2007/relationships/hdphoto" Target="../media/hdphoto1.wdp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0.m4a"/><Relationship Id="rId9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0.m4a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audio" Target="../media/media21.m4a"/><Relationship Id="rId11" Type="http://schemas.openxmlformats.org/officeDocument/2006/relationships/image" Target="../media/image13.png"/><Relationship Id="rId5" Type="http://schemas.microsoft.com/office/2007/relationships/media" Target="../media/media21.m4a"/><Relationship Id="rId10" Type="http://schemas.openxmlformats.org/officeDocument/2006/relationships/image" Target="../media/image1.png"/><Relationship Id="rId4" Type="http://schemas.openxmlformats.org/officeDocument/2006/relationships/audio" Target="../media/media20.m4a"/><Relationship Id="rId9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4.m4a"/><Relationship Id="rId7" Type="http://schemas.microsoft.com/office/2007/relationships/hdphoto" Target="../media/hdphoto1.wdp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4a"/><Relationship Id="rId9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6.m4a"/><Relationship Id="rId7" Type="http://schemas.microsoft.com/office/2007/relationships/hdphoto" Target="../media/hdphoto1.wdp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6.m4a"/><Relationship Id="rId9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microsoft.com/office/2007/relationships/media" Target="../media/media8.m4a"/><Relationship Id="rId7" Type="http://schemas.openxmlformats.org/officeDocument/2006/relationships/image" Target="../media/image3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8.m4a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10.m4a"/><Relationship Id="rId7" Type="http://schemas.microsoft.com/office/2007/relationships/hdphoto" Target="../media/hdphoto1.wdp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0.m4a"/><Relationship Id="rId9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12.m4a"/><Relationship Id="rId7" Type="http://schemas.microsoft.com/office/2007/relationships/hdphoto" Target="../media/hdphoto1.wdp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2.m4a"/><Relationship Id="rId9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14.m4a"/><Relationship Id="rId7" Type="http://schemas.microsoft.com/office/2007/relationships/hdphoto" Target="../media/hdphoto1.wdp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4.m4a"/><Relationship Id="rId9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16.m4a"/><Relationship Id="rId7" Type="http://schemas.microsoft.com/office/2007/relationships/hdphoto" Target="../media/hdphoto1.wdp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6.m4a"/><Relationship Id="rId9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media" Target="../media/media18.m4a"/><Relationship Id="rId7" Type="http://schemas.microsoft.com/office/2007/relationships/hdphoto" Target="../media/hdphoto1.wdp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8.m4a"/><Relationship Id="rId9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3710" y="4256488"/>
            <a:ext cx="11344580" cy="178510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  <a:scene3d>
              <a:camera prst="perspectiveAbove"/>
              <a:lightRig rig="harsh" dir="t"/>
            </a:scene3d>
            <a:sp3d extrusionH="57150" prstMaterial="matte">
              <a:bevelT w="177800" h="133350" prst="angle"/>
              <a:bevelB w="209550" h="342900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1000" b="1" cap="none" spc="0" dirty="0" smtClean="0">
                <a:ln/>
                <a:solidFill>
                  <a:srgbClr val="00B0F0"/>
                </a:solidFill>
                <a:effectLst/>
              </a:rPr>
              <a:t>М</a:t>
            </a:r>
            <a:r>
              <a:rPr lang="ru-RU" sz="9600" b="1" cap="none" spc="0" dirty="0" smtClean="0">
                <a:ln/>
                <a:solidFill>
                  <a:srgbClr val="00B0F0"/>
                </a:solidFill>
                <a:effectLst/>
              </a:rPr>
              <a:t>УЛЬТИВИКТОРИНА</a:t>
            </a:r>
            <a:endParaRPr lang="ru-RU" sz="9600" b="1" cap="none" spc="0" dirty="0">
              <a:ln/>
              <a:solidFill>
                <a:srgbClr val="00B0F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23615" y="1075056"/>
            <a:ext cx="7377982" cy="14465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1000" b="1" dirty="0" err="1" smtClean="0">
                <a:ln/>
                <a:solidFill>
                  <a:srgbClr val="00A1DA"/>
                </a:solidFill>
              </a:rPr>
              <a:t>Трудолюбик</a:t>
            </a:r>
            <a:r>
              <a:rPr lang="ru-RU" sz="9600" b="1" cap="none" spc="0" dirty="0" smtClean="0">
                <a:ln/>
                <a:solidFill>
                  <a:srgbClr val="00A1DA"/>
                </a:solidFill>
                <a:effectLst/>
              </a:rPr>
              <a:t>!</a:t>
            </a:r>
            <a:endParaRPr lang="ru-RU" sz="9600" b="1" cap="none" spc="0" dirty="0">
              <a:ln/>
              <a:solidFill>
                <a:srgbClr val="00A1DA"/>
              </a:solidFill>
              <a:effectLst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11390811" y="6296297"/>
            <a:ext cx="801189" cy="561703"/>
          </a:xfrm>
          <a:prstGeom prst="actionButtonForwardNext">
            <a:avLst/>
          </a:prstGeom>
          <a:solidFill>
            <a:srgbClr val="B4F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653" y="1478111"/>
            <a:ext cx="5980694" cy="3901778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122518" y="25341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2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ntr" presetSubtype="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4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8042365" y="-81222"/>
            <a:ext cx="3836126" cy="1938992"/>
            <a:chOff x="8042365" y="-81222"/>
            <a:chExt cx="3836126" cy="1938992"/>
          </a:xfrm>
        </p:grpSpPr>
        <p:sp>
          <p:nvSpPr>
            <p:cNvPr id="5" name="Овал 4"/>
            <p:cNvSpPr/>
            <p:nvPr/>
          </p:nvSpPr>
          <p:spPr>
            <a:xfrm>
              <a:off x="8042365" y="0"/>
              <a:ext cx="3836126" cy="1776548"/>
            </a:xfrm>
            <a:prstGeom prst="ellipse">
              <a:avLst/>
            </a:prstGeom>
            <a:solidFill>
              <a:srgbClr val="0FC8F7"/>
            </a:solidFill>
            <a:scene3d>
              <a:camera prst="perspectiveRelaxedModerately"/>
              <a:lightRig rig="threePt" dir="t"/>
            </a:scene3d>
            <a:sp3d>
              <a:bevelT w="273050" h="393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234993" y="-81222"/>
              <a:ext cx="1450869" cy="1938992"/>
            </a:xfrm>
            <a:prstGeom prst="rect">
              <a:avLst/>
            </a:prstGeom>
            <a:noFill/>
            <a:effectLst>
              <a:outerShdw blurRad="279400" dist="50800" dir="54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square" rtlCol="0">
              <a:spAutoFit/>
              <a:scene3d>
                <a:camera prst="perspectiveRelaxedModerately"/>
                <a:lightRig rig="contrasting" dir="t"/>
              </a:scene3d>
              <a:sp3d prstMaterial="softEdge">
                <a:bevelT w="69850" h="139700"/>
              </a:sp3d>
            </a:bodyPr>
            <a:lstStyle/>
            <a:p>
              <a:r>
                <a:rPr lang="ru-RU" sz="12000" dirty="0" smtClean="0"/>
                <a:t> </a:t>
              </a:r>
              <a:r>
                <a:rPr lang="ru-RU" sz="12000" dirty="0" smtClean="0">
                  <a:solidFill>
                    <a:srgbClr val="FF0000"/>
                  </a:solidFill>
                </a:rPr>
                <a:t>?</a:t>
              </a:r>
              <a:endParaRPr lang="ru-RU" sz="12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613953" y="4800775"/>
            <a:ext cx="538189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0">
                  <a:solidFill>
                    <a:srgbClr val="0070C0"/>
                  </a:solidFill>
                </a:ln>
                <a:solidFill>
                  <a:srgbClr val="0FC8F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Дикие лебеди</a:t>
            </a:r>
            <a:endParaRPr lang="ru-RU" sz="6000" b="1" cap="none" spc="0" dirty="0">
              <a:ln w="0">
                <a:solidFill>
                  <a:srgbClr val="0070C0"/>
                </a:solidFill>
              </a:ln>
              <a:solidFill>
                <a:srgbClr val="0FC8F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9" b="100000" l="0" r="100000">
                        <a14:foregroundMark x1="2914" y1="1786" x2="2450" y2="82589"/>
                        <a14:foregroundMark x1="6424" y1="2232" x2="7219" y2="83393"/>
                        <a14:foregroundMark x1="7815" y1="74107" x2="99934" y2="79911"/>
                        <a14:foregroundMark x1="96755" y1="1161" x2="99801" y2="81696"/>
                        <a14:foregroundMark x1="92318" y1="804" x2="92119" y2="73482"/>
                        <a14:foregroundMark x1="4901" y1="2679" x2="93377" y2="1786"/>
                        <a14:foregroundMark x1="7219" y1="5089" x2="90464" y2="6161"/>
                        <a14:foregroundMark x1="1987" y1="82768" x2="54437" y2="85268"/>
                        <a14:foregroundMark x1="44503" y1="85268" x2="44040" y2="98214"/>
                        <a14:foregroundMark x1="20199" y1="94464" x2="56556" y2="98661"/>
                        <a14:foregroundMark x1="56556" y1="98661" x2="79934" y2="94464"/>
                        <a14:foregroundMark x1="57020" y1="90625" x2="78874" y2="92857"/>
                        <a14:foregroundMark x1="42781" y1="91161" x2="20795" y2="93304"/>
                        <a14:foregroundMark x1="43907" y1="87321" x2="43907" y2="89732"/>
                        <a14:foregroundMark x1="55762" y1="85446" x2="56225" y2="89554"/>
                        <a14:foregroundMark x1="47550" y1="85446" x2="53775" y2="91429"/>
                        <a14:foregroundMark x1="50464" y1="79911" x2="50464" y2="79911"/>
                        <a14:backgroundMark x1="56556" y1="99196" x2="68477" y2="9901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35908" y="2404838"/>
            <a:ext cx="5844413" cy="4334929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364686" y="6335486"/>
            <a:ext cx="827314" cy="522514"/>
          </a:xfrm>
          <a:prstGeom prst="actionButtonForwardNext">
            <a:avLst/>
          </a:prstGeom>
          <a:solidFill>
            <a:srgbClr val="B4F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95223" y="142680"/>
            <a:ext cx="600077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C657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какой сказке Г.Х. Андерсена сестра, благодаря своему ручному труду, спасла своих братьев?</a:t>
            </a:r>
            <a:endParaRPr lang="ru-RU" sz="4800" b="1" dirty="0">
              <a:solidFill>
                <a:srgbClr val="0C657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/>
          <a:srcRect t="11363" b="13182"/>
          <a:stretch/>
        </p:blipFill>
        <p:spPr>
          <a:xfrm>
            <a:off x="6793581" y="2743200"/>
            <a:ext cx="4691530" cy="2689411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65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7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48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8042365" y="-81222"/>
            <a:ext cx="3836126" cy="1938992"/>
            <a:chOff x="8042365" y="-81222"/>
            <a:chExt cx="3836126" cy="1938992"/>
          </a:xfrm>
        </p:grpSpPr>
        <p:sp>
          <p:nvSpPr>
            <p:cNvPr id="5" name="Овал 4"/>
            <p:cNvSpPr/>
            <p:nvPr/>
          </p:nvSpPr>
          <p:spPr>
            <a:xfrm>
              <a:off x="8042365" y="0"/>
              <a:ext cx="3836126" cy="1776548"/>
            </a:xfrm>
            <a:prstGeom prst="ellipse">
              <a:avLst/>
            </a:prstGeom>
            <a:solidFill>
              <a:srgbClr val="0FC8F7"/>
            </a:solidFill>
            <a:scene3d>
              <a:camera prst="perspectiveRelaxedModerately"/>
              <a:lightRig rig="threePt" dir="t"/>
            </a:scene3d>
            <a:sp3d>
              <a:bevelT w="273050" h="393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234993" y="-81222"/>
              <a:ext cx="1450869" cy="1938992"/>
            </a:xfrm>
            <a:prstGeom prst="rect">
              <a:avLst/>
            </a:prstGeom>
            <a:noFill/>
            <a:effectLst>
              <a:outerShdw blurRad="279400" dist="50800" dir="54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square" rtlCol="0">
              <a:spAutoFit/>
              <a:scene3d>
                <a:camera prst="perspectiveRelaxedModerately"/>
                <a:lightRig rig="contrasting" dir="t"/>
              </a:scene3d>
              <a:sp3d prstMaterial="softEdge">
                <a:bevelT w="69850" h="139700"/>
              </a:sp3d>
            </a:bodyPr>
            <a:lstStyle/>
            <a:p>
              <a:r>
                <a:rPr lang="ru-RU" sz="12000" dirty="0" smtClean="0"/>
                <a:t> </a:t>
              </a:r>
              <a:r>
                <a:rPr lang="ru-RU" sz="12000" dirty="0" smtClean="0">
                  <a:solidFill>
                    <a:srgbClr val="FF0000"/>
                  </a:solidFill>
                </a:rPr>
                <a:t>?</a:t>
              </a:r>
              <a:endParaRPr lang="ru-RU" sz="12000" dirty="0">
                <a:solidFill>
                  <a:srgbClr val="FF0000"/>
                </a:solidFill>
              </a:endParaRPr>
            </a:p>
          </p:txBody>
        </p:sp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79" b="100000" l="0" r="100000">
                        <a14:foregroundMark x1="2914" y1="1786" x2="2450" y2="82589"/>
                        <a14:foregroundMark x1="6424" y1="2232" x2="7219" y2="83393"/>
                        <a14:foregroundMark x1="7815" y1="74107" x2="99934" y2="79911"/>
                        <a14:foregroundMark x1="96755" y1="1161" x2="99801" y2="81696"/>
                        <a14:foregroundMark x1="92318" y1="804" x2="92119" y2="73482"/>
                        <a14:foregroundMark x1="4901" y1="2679" x2="93377" y2="1786"/>
                        <a14:foregroundMark x1="7219" y1="5089" x2="90464" y2="6161"/>
                        <a14:foregroundMark x1="1987" y1="82768" x2="54437" y2="85268"/>
                        <a14:foregroundMark x1="44503" y1="85268" x2="44040" y2="98214"/>
                        <a14:foregroundMark x1="20199" y1="94464" x2="56556" y2="98661"/>
                        <a14:foregroundMark x1="56556" y1="98661" x2="79934" y2="94464"/>
                        <a14:foregroundMark x1="57020" y1="90625" x2="78874" y2="92857"/>
                        <a14:foregroundMark x1="42781" y1="91161" x2="20795" y2="93304"/>
                        <a14:foregroundMark x1="43907" y1="87321" x2="43907" y2="89732"/>
                        <a14:foregroundMark x1="55762" y1="85446" x2="56225" y2="89554"/>
                        <a14:foregroundMark x1="47550" y1="85446" x2="53775" y2="91429"/>
                        <a14:foregroundMark x1="50464" y1="79911" x2="50464" y2="79911"/>
                        <a14:backgroundMark x1="56556" y1="99196" x2="68477" y2="9901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35908" y="2404838"/>
            <a:ext cx="5844413" cy="4334929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364686" y="6335486"/>
            <a:ext cx="827314" cy="522514"/>
          </a:xfrm>
          <a:prstGeom prst="actionButtonForwardNext">
            <a:avLst/>
          </a:prstGeom>
          <a:solidFill>
            <a:srgbClr val="B4F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23452" y="2210306"/>
            <a:ext cx="600077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C657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Сказка ложь.</a:t>
            </a:r>
          </a:p>
          <a:p>
            <a:pPr algn="ctr"/>
            <a:r>
              <a:rPr lang="ru-RU" sz="4800" b="1" dirty="0" smtClean="0">
                <a:solidFill>
                  <a:srgbClr val="0C657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в ней намек! Добрым молодцам урок!</a:t>
            </a:r>
            <a:endParaRPr lang="ru-RU" sz="4800" b="1" dirty="0">
              <a:solidFill>
                <a:srgbClr val="0C657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18114" y="2716271"/>
            <a:ext cx="4680000" cy="2717877"/>
          </a:xfrm>
          <a:prstGeom prst="rect">
            <a:avLst/>
          </a:prstGeom>
        </p:spPr>
      </p:pic>
      <p:pic>
        <p:nvPicPr>
          <p:cNvPr id="12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23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43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8042365" y="-81222"/>
            <a:ext cx="3836126" cy="1938992"/>
            <a:chOff x="8042365" y="-81222"/>
            <a:chExt cx="3836126" cy="1938992"/>
          </a:xfrm>
        </p:grpSpPr>
        <p:sp>
          <p:nvSpPr>
            <p:cNvPr id="5" name="Овал 4"/>
            <p:cNvSpPr/>
            <p:nvPr/>
          </p:nvSpPr>
          <p:spPr>
            <a:xfrm>
              <a:off x="8042365" y="0"/>
              <a:ext cx="3836126" cy="1776548"/>
            </a:xfrm>
            <a:prstGeom prst="ellipse">
              <a:avLst/>
            </a:prstGeom>
            <a:solidFill>
              <a:srgbClr val="0FC8F7"/>
            </a:solidFill>
            <a:scene3d>
              <a:camera prst="perspectiveRelaxedModerately"/>
              <a:lightRig rig="threePt" dir="t"/>
            </a:scene3d>
            <a:sp3d>
              <a:bevelT w="273050" h="393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234993" y="-81222"/>
              <a:ext cx="1450869" cy="1938992"/>
            </a:xfrm>
            <a:prstGeom prst="rect">
              <a:avLst/>
            </a:prstGeom>
            <a:noFill/>
            <a:effectLst>
              <a:outerShdw blurRad="279400" dist="50800" dir="54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square" rtlCol="0">
              <a:spAutoFit/>
              <a:scene3d>
                <a:camera prst="perspectiveRelaxedModerately"/>
                <a:lightRig rig="contrasting" dir="t"/>
              </a:scene3d>
              <a:sp3d prstMaterial="softEdge">
                <a:bevelT w="69850" h="139700"/>
              </a:sp3d>
            </a:bodyPr>
            <a:lstStyle/>
            <a:p>
              <a:r>
                <a:rPr lang="ru-RU" sz="12000" dirty="0" smtClean="0"/>
                <a:t> </a:t>
              </a:r>
              <a:r>
                <a:rPr lang="ru-RU" sz="12000" dirty="0" smtClean="0">
                  <a:solidFill>
                    <a:srgbClr val="FF0000"/>
                  </a:solidFill>
                </a:rPr>
                <a:t>?</a:t>
              </a:r>
              <a:endParaRPr lang="ru-RU" sz="12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2096808" y="5395742"/>
            <a:ext cx="233211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0">
                  <a:solidFill>
                    <a:srgbClr val="0070C0"/>
                  </a:solidFill>
                </a:ln>
                <a:solidFill>
                  <a:srgbClr val="0FC8F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Репка</a:t>
            </a:r>
            <a:endParaRPr lang="ru-RU" sz="6600" b="1" cap="none" spc="0" dirty="0">
              <a:ln w="0">
                <a:solidFill>
                  <a:srgbClr val="0070C0"/>
                </a:solidFill>
              </a:ln>
              <a:solidFill>
                <a:srgbClr val="0FC8F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9" b="100000" l="0" r="100000">
                        <a14:foregroundMark x1="2914" y1="1786" x2="2450" y2="82589"/>
                        <a14:foregroundMark x1="6424" y1="2232" x2="7219" y2="83393"/>
                        <a14:foregroundMark x1="7815" y1="74107" x2="99934" y2="79911"/>
                        <a14:foregroundMark x1="96755" y1="1161" x2="99801" y2="81696"/>
                        <a14:foregroundMark x1="92318" y1="804" x2="92119" y2="73482"/>
                        <a14:foregroundMark x1="4901" y1="2679" x2="93377" y2="1786"/>
                        <a14:foregroundMark x1="7219" y1="5089" x2="90464" y2="6161"/>
                        <a14:foregroundMark x1="1987" y1="82768" x2="54437" y2="85268"/>
                        <a14:foregroundMark x1="44503" y1="85268" x2="44040" y2="98214"/>
                        <a14:foregroundMark x1="20199" y1="94464" x2="56556" y2="98661"/>
                        <a14:foregroundMark x1="56556" y1="98661" x2="79934" y2="94464"/>
                        <a14:foregroundMark x1="57020" y1="90625" x2="78874" y2="92857"/>
                        <a14:foregroundMark x1="42781" y1="91161" x2="20795" y2="93304"/>
                        <a14:foregroundMark x1="43907" y1="87321" x2="43907" y2="89732"/>
                        <a14:foregroundMark x1="55762" y1="85446" x2="56225" y2="89554"/>
                        <a14:foregroundMark x1="47550" y1="85446" x2="53775" y2="91429"/>
                        <a14:foregroundMark x1="50464" y1="79911" x2="50464" y2="79911"/>
                        <a14:backgroundMark x1="56556" y1="99196" x2="68477" y2="9901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35908" y="2404838"/>
            <a:ext cx="5844413" cy="4334929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364686" y="6335486"/>
            <a:ext cx="827314" cy="522514"/>
          </a:xfrm>
          <a:prstGeom prst="actionButtonForwardNext">
            <a:avLst/>
          </a:prstGeom>
          <a:solidFill>
            <a:srgbClr val="B4F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30747" y="2782389"/>
            <a:ext cx="4333939" cy="261335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32016" y="281179"/>
            <a:ext cx="510757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C657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сказка о пользе коллективного труда?</a:t>
            </a:r>
            <a:endParaRPr lang="ru-RU" sz="5400" b="1" dirty="0">
              <a:solidFill>
                <a:srgbClr val="0C657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7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22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3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40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8042365" y="-81222"/>
            <a:ext cx="3836126" cy="1938992"/>
            <a:chOff x="8042365" y="-81222"/>
            <a:chExt cx="3836126" cy="1938992"/>
          </a:xfrm>
        </p:grpSpPr>
        <p:sp>
          <p:nvSpPr>
            <p:cNvPr id="5" name="Овал 4"/>
            <p:cNvSpPr/>
            <p:nvPr/>
          </p:nvSpPr>
          <p:spPr>
            <a:xfrm>
              <a:off x="8042365" y="0"/>
              <a:ext cx="3836126" cy="1776548"/>
            </a:xfrm>
            <a:prstGeom prst="ellipse">
              <a:avLst/>
            </a:prstGeom>
            <a:solidFill>
              <a:srgbClr val="0FC8F7"/>
            </a:solidFill>
            <a:scene3d>
              <a:camera prst="perspectiveRelaxedModerately"/>
              <a:lightRig rig="threePt" dir="t"/>
            </a:scene3d>
            <a:sp3d>
              <a:bevelT w="273050" h="393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234993" y="-81222"/>
              <a:ext cx="1450869" cy="1938992"/>
            </a:xfrm>
            <a:prstGeom prst="rect">
              <a:avLst/>
            </a:prstGeom>
            <a:noFill/>
            <a:effectLst>
              <a:outerShdw blurRad="279400" dist="50800" dir="54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square" rtlCol="0">
              <a:spAutoFit/>
              <a:scene3d>
                <a:camera prst="perspectiveRelaxedModerately"/>
                <a:lightRig rig="contrasting" dir="t"/>
              </a:scene3d>
              <a:sp3d prstMaterial="softEdge">
                <a:bevelT w="69850" h="139700"/>
              </a:sp3d>
            </a:bodyPr>
            <a:lstStyle/>
            <a:p>
              <a:r>
                <a:rPr lang="ru-RU" sz="12000" dirty="0" smtClean="0"/>
                <a:t> </a:t>
              </a:r>
              <a:r>
                <a:rPr lang="ru-RU" sz="12000" dirty="0" smtClean="0">
                  <a:solidFill>
                    <a:srgbClr val="FF0000"/>
                  </a:solidFill>
                </a:rPr>
                <a:t>?</a:t>
              </a:r>
              <a:endParaRPr lang="ru-RU" sz="12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613953" y="4643017"/>
            <a:ext cx="490631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0">
                  <a:solidFill>
                    <a:srgbClr val="0070C0"/>
                  </a:solidFill>
                </a:ln>
                <a:solidFill>
                  <a:srgbClr val="0FC8F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Ткачиха и </a:t>
            </a:r>
            <a:r>
              <a:rPr lang="ru-RU" sz="6000" b="1" dirty="0" smtClean="0">
                <a:ln w="0">
                  <a:solidFill>
                    <a:srgbClr val="0070C0"/>
                  </a:solidFill>
                </a:ln>
                <a:solidFill>
                  <a:srgbClr val="0FC8F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повариха</a:t>
            </a:r>
            <a:endParaRPr lang="ru-RU" sz="6000" b="1" cap="none" spc="0" dirty="0">
              <a:ln w="0">
                <a:solidFill>
                  <a:srgbClr val="0070C0"/>
                </a:solidFill>
              </a:ln>
              <a:solidFill>
                <a:srgbClr val="0FC8F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9" b="100000" l="0" r="100000">
                        <a14:foregroundMark x1="2914" y1="1786" x2="2450" y2="82589"/>
                        <a14:foregroundMark x1="6424" y1="2232" x2="7219" y2="83393"/>
                        <a14:foregroundMark x1="7815" y1="74107" x2="99934" y2="79911"/>
                        <a14:foregroundMark x1="96755" y1="1161" x2="99801" y2="81696"/>
                        <a14:foregroundMark x1="92318" y1="804" x2="92119" y2="73482"/>
                        <a14:foregroundMark x1="4901" y1="2679" x2="93377" y2="1786"/>
                        <a14:foregroundMark x1="7219" y1="5089" x2="90464" y2="6161"/>
                        <a14:foregroundMark x1="1987" y1="82768" x2="54437" y2="85268"/>
                        <a14:foregroundMark x1="44503" y1="85268" x2="44040" y2="98214"/>
                        <a14:foregroundMark x1="20199" y1="94464" x2="56556" y2="98661"/>
                        <a14:foregroundMark x1="56556" y1="98661" x2="79934" y2="94464"/>
                        <a14:foregroundMark x1="57020" y1="90625" x2="78874" y2="92857"/>
                        <a14:foregroundMark x1="42781" y1="91161" x2="20795" y2="93304"/>
                        <a14:foregroundMark x1="43907" y1="87321" x2="43907" y2="89732"/>
                        <a14:foregroundMark x1="55762" y1="85446" x2="56225" y2="89554"/>
                        <a14:foregroundMark x1="47550" y1="85446" x2="53775" y2="91429"/>
                        <a14:foregroundMark x1="50464" y1="79911" x2="50464" y2="79911"/>
                        <a14:backgroundMark x1="56556" y1="99196" x2="68477" y2="9901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35908" y="2404838"/>
            <a:ext cx="5844413" cy="4334929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364686" y="6335486"/>
            <a:ext cx="827314" cy="522514"/>
          </a:xfrm>
          <a:prstGeom prst="actionButtonForwardNext">
            <a:avLst/>
          </a:prstGeom>
          <a:solidFill>
            <a:srgbClr val="B4F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35131" y="303413"/>
            <a:ext cx="586086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C657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профессии двух сестёр-злодеек из «Сказки о царе </a:t>
            </a:r>
            <a:r>
              <a:rPr lang="ru-RU" sz="4800" b="1" dirty="0" err="1" smtClean="0">
                <a:solidFill>
                  <a:srgbClr val="0C657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Салтане</a:t>
            </a:r>
            <a:r>
              <a:rPr lang="ru-RU" sz="4800" b="1" dirty="0" smtClean="0">
                <a:solidFill>
                  <a:srgbClr val="0C657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4800" b="1" dirty="0" err="1" smtClean="0">
                <a:solidFill>
                  <a:srgbClr val="0C657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А.С.Пушкина</a:t>
            </a:r>
            <a:endParaRPr lang="ru-RU" sz="4800" b="1" dirty="0">
              <a:solidFill>
                <a:srgbClr val="0C657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97880" y="2756568"/>
            <a:ext cx="3874226" cy="2638868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33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7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55896" y="3307080"/>
            <a:ext cx="609600" cy="60960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8042365" y="-81222"/>
            <a:ext cx="3836126" cy="1938992"/>
            <a:chOff x="8042365" y="-81222"/>
            <a:chExt cx="3836126" cy="1938992"/>
          </a:xfrm>
        </p:grpSpPr>
        <p:sp>
          <p:nvSpPr>
            <p:cNvPr id="5" name="Овал 4"/>
            <p:cNvSpPr/>
            <p:nvPr/>
          </p:nvSpPr>
          <p:spPr>
            <a:xfrm>
              <a:off x="8042365" y="0"/>
              <a:ext cx="3836126" cy="1776548"/>
            </a:xfrm>
            <a:prstGeom prst="ellipse">
              <a:avLst/>
            </a:prstGeom>
            <a:solidFill>
              <a:srgbClr val="0FC8F7"/>
            </a:solidFill>
            <a:scene3d>
              <a:camera prst="perspectiveRelaxedModerately"/>
              <a:lightRig rig="threePt" dir="t"/>
            </a:scene3d>
            <a:sp3d>
              <a:bevelT w="273050" h="393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234993" y="-81222"/>
              <a:ext cx="1450869" cy="1938992"/>
            </a:xfrm>
            <a:prstGeom prst="rect">
              <a:avLst/>
            </a:prstGeom>
            <a:noFill/>
            <a:effectLst>
              <a:outerShdw blurRad="279400" dist="50800" dir="54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square" rtlCol="0">
              <a:spAutoFit/>
              <a:scene3d>
                <a:camera prst="perspectiveRelaxedModerately"/>
                <a:lightRig rig="contrasting" dir="t"/>
              </a:scene3d>
              <a:sp3d prstMaterial="softEdge">
                <a:bevelT w="69850" h="139700"/>
              </a:sp3d>
            </a:bodyPr>
            <a:lstStyle/>
            <a:p>
              <a:r>
                <a:rPr lang="ru-RU" sz="12000" dirty="0" smtClean="0"/>
                <a:t> </a:t>
              </a:r>
              <a:r>
                <a:rPr lang="ru-RU" sz="12000" dirty="0" smtClean="0">
                  <a:solidFill>
                    <a:srgbClr val="FF0000"/>
                  </a:solidFill>
                </a:rPr>
                <a:t>?</a:t>
              </a:r>
              <a:endParaRPr lang="ru-RU" sz="12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613953" y="4800775"/>
            <a:ext cx="538189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0">
                  <a:solidFill>
                    <a:srgbClr val="0070C0"/>
                  </a:solidFill>
                </a:ln>
                <a:solidFill>
                  <a:srgbClr val="0FC8F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Сказка о золотой рыбке</a:t>
            </a:r>
            <a:endParaRPr lang="ru-RU" sz="6000" b="1" cap="none" spc="0" dirty="0">
              <a:ln w="0">
                <a:solidFill>
                  <a:srgbClr val="0070C0"/>
                </a:solidFill>
              </a:ln>
              <a:solidFill>
                <a:srgbClr val="0FC8F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79" b="100000" l="0" r="100000">
                        <a14:foregroundMark x1="2914" y1="1786" x2="2450" y2="82589"/>
                        <a14:foregroundMark x1="6424" y1="2232" x2="7219" y2="83393"/>
                        <a14:foregroundMark x1="7815" y1="74107" x2="99934" y2="79911"/>
                        <a14:foregroundMark x1="96755" y1="1161" x2="99801" y2="81696"/>
                        <a14:foregroundMark x1="92318" y1="804" x2="92119" y2="73482"/>
                        <a14:foregroundMark x1="4901" y1="2679" x2="93377" y2="1786"/>
                        <a14:foregroundMark x1="7219" y1="5089" x2="90464" y2="6161"/>
                        <a14:foregroundMark x1="1987" y1="82768" x2="54437" y2="85268"/>
                        <a14:foregroundMark x1="44503" y1="85268" x2="44040" y2="98214"/>
                        <a14:foregroundMark x1="20199" y1="94464" x2="56556" y2="98661"/>
                        <a14:foregroundMark x1="56556" y1="98661" x2="79934" y2="94464"/>
                        <a14:foregroundMark x1="57020" y1="90625" x2="78874" y2="92857"/>
                        <a14:foregroundMark x1="42781" y1="91161" x2="20795" y2="93304"/>
                        <a14:foregroundMark x1="43907" y1="87321" x2="43907" y2="89732"/>
                        <a14:foregroundMark x1="55762" y1="85446" x2="56225" y2="89554"/>
                        <a14:foregroundMark x1="47550" y1="85446" x2="53775" y2="91429"/>
                        <a14:foregroundMark x1="50464" y1="79911" x2="50464" y2="79911"/>
                        <a14:backgroundMark x1="56556" y1="99196" x2="68477" y2="9901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35908" y="2404838"/>
            <a:ext cx="5844413" cy="4334929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364686" y="6335486"/>
            <a:ext cx="827314" cy="522514"/>
          </a:xfrm>
          <a:prstGeom prst="actionButtonForwardNext">
            <a:avLst/>
          </a:prstGeom>
          <a:solidFill>
            <a:srgbClr val="B4F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35131" y="303413"/>
            <a:ext cx="586086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C657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сказка, в которой нельзя без труда  вытянуть  рыбку из пруда?</a:t>
            </a:r>
            <a:endParaRPr lang="ru-RU" sz="4800" b="1" dirty="0">
              <a:solidFill>
                <a:srgbClr val="0C657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55291" y="2768989"/>
            <a:ext cx="3831772" cy="2639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86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2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578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8042365" y="-81222"/>
            <a:ext cx="3836126" cy="1938992"/>
            <a:chOff x="8042365" y="-81222"/>
            <a:chExt cx="3836126" cy="1938992"/>
          </a:xfrm>
        </p:grpSpPr>
        <p:sp>
          <p:nvSpPr>
            <p:cNvPr id="5" name="Овал 4"/>
            <p:cNvSpPr/>
            <p:nvPr/>
          </p:nvSpPr>
          <p:spPr>
            <a:xfrm>
              <a:off x="8042365" y="0"/>
              <a:ext cx="3836126" cy="1776548"/>
            </a:xfrm>
            <a:prstGeom prst="ellipse">
              <a:avLst/>
            </a:prstGeom>
            <a:solidFill>
              <a:srgbClr val="0FC8F7"/>
            </a:solidFill>
            <a:scene3d>
              <a:camera prst="perspectiveRelaxedModerately"/>
              <a:lightRig rig="threePt" dir="t"/>
            </a:scene3d>
            <a:sp3d>
              <a:bevelT w="273050" h="393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234993" y="-81222"/>
              <a:ext cx="1450869" cy="1938992"/>
            </a:xfrm>
            <a:prstGeom prst="rect">
              <a:avLst/>
            </a:prstGeom>
            <a:noFill/>
            <a:effectLst>
              <a:outerShdw blurRad="279400" dist="50800" dir="54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square" rtlCol="0">
              <a:spAutoFit/>
              <a:scene3d>
                <a:camera prst="perspectiveRelaxedModerately"/>
                <a:lightRig rig="contrasting" dir="t"/>
              </a:scene3d>
              <a:sp3d prstMaterial="softEdge">
                <a:bevelT w="69850" h="139700"/>
              </a:sp3d>
            </a:bodyPr>
            <a:lstStyle/>
            <a:p>
              <a:r>
                <a:rPr lang="ru-RU" sz="12000" dirty="0" smtClean="0"/>
                <a:t> </a:t>
              </a:r>
              <a:r>
                <a:rPr lang="ru-RU" sz="12000" dirty="0" smtClean="0">
                  <a:solidFill>
                    <a:srgbClr val="FF0000"/>
                  </a:solidFill>
                </a:rPr>
                <a:t>?</a:t>
              </a:r>
              <a:endParaRPr lang="ru-RU" sz="12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613953" y="4800775"/>
            <a:ext cx="538189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0">
                  <a:solidFill>
                    <a:srgbClr val="0070C0"/>
                  </a:solidFill>
                </a:ln>
                <a:solidFill>
                  <a:srgbClr val="0FC8F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Федора</a:t>
            </a:r>
            <a:endParaRPr lang="ru-RU" sz="6000" b="1" cap="none" spc="0" dirty="0">
              <a:ln w="0">
                <a:solidFill>
                  <a:srgbClr val="0070C0"/>
                </a:solidFill>
              </a:ln>
              <a:solidFill>
                <a:srgbClr val="0FC8F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9" b="100000" l="0" r="100000">
                        <a14:foregroundMark x1="2914" y1="1786" x2="2450" y2="82589"/>
                        <a14:foregroundMark x1="6424" y1="2232" x2="7219" y2="83393"/>
                        <a14:foregroundMark x1="7815" y1="74107" x2="99934" y2="79911"/>
                        <a14:foregroundMark x1="96755" y1="1161" x2="99801" y2="81696"/>
                        <a14:foregroundMark x1="92318" y1="804" x2="92119" y2="73482"/>
                        <a14:foregroundMark x1="4901" y1="2679" x2="93377" y2="1786"/>
                        <a14:foregroundMark x1="7219" y1="5089" x2="90464" y2="6161"/>
                        <a14:foregroundMark x1="1987" y1="82768" x2="54437" y2="85268"/>
                        <a14:foregroundMark x1="44503" y1="85268" x2="44040" y2="98214"/>
                        <a14:foregroundMark x1="20199" y1="94464" x2="56556" y2="98661"/>
                        <a14:foregroundMark x1="56556" y1="98661" x2="79934" y2="94464"/>
                        <a14:foregroundMark x1="57020" y1="90625" x2="78874" y2="92857"/>
                        <a14:foregroundMark x1="42781" y1="91161" x2="20795" y2="93304"/>
                        <a14:foregroundMark x1="43907" y1="87321" x2="43907" y2="89732"/>
                        <a14:foregroundMark x1="55762" y1="85446" x2="56225" y2="89554"/>
                        <a14:foregroundMark x1="47550" y1="85446" x2="53775" y2="91429"/>
                        <a14:foregroundMark x1="50464" y1="79911" x2="50464" y2="79911"/>
                        <a14:backgroundMark x1="56556" y1="99196" x2="68477" y2="9901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35908" y="2404838"/>
            <a:ext cx="5844413" cy="4334929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364686" y="6335486"/>
            <a:ext cx="827314" cy="522514"/>
          </a:xfrm>
          <a:prstGeom prst="actionButtonForwardNext">
            <a:avLst/>
          </a:prstGeom>
          <a:solidFill>
            <a:srgbClr val="B4F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35131" y="303413"/>
            <a:ext cx="586086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C657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звали героиню сказки, которая не любила мыть посуду?</a:t>
            </a:r>
            <a:endParaRPr lang="ru-RU" sz="4800" b="1" dirty="0">
              <a:solidFill>
                <a:srgbClr val="0C657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33025" y="2775774"/>
            <a:ext cx="4675352" cy="2629885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292387" y="1752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86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60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8042365" y="-81222"/>
            <a:ext cx="3836126" cy="1938992"/>
            <a:chOff x="8042365" y="-81222"/>
            <a:chExt cx="3836126" cy="1938992"/>
          </a:xfrm>
        </p:grpSpPr>
        <p:sp>
          <p:nvSpPr>
            <p:cNvPr id="5" name="Овал 4"/>
            <p:cNvSpPr/>
            <p:nvPr/>
          </p:nvSpPr>
          <p:spPr>
            <a:xfrm>
              <a:off x="8042365" y="0"/>
              <a:ext cx="3836126" cy="1776548"/>
            </a:xfrm>
            <a:prstGeom prst="ellipse">
              <a:avLst/>
            </a:prstGeom>
            <a:solidFill>
              <a:srgbClr val="0FC8F7"/>
            </a:solidFill>
            <a:scene3d>
              <a:camera prst="perspectiveRelaxedModerately"/>
              <a:lightRig rig="threePt" dir="t"/>
            </a:scene3d>
            <a:sp3d>
              <a:bevelT w="273050" h="393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234993" y="-81222"/>
              <a:ext cx="1450869" cy="1938992"/>
            </a:xfrm>
            <a:prstGeom prst="rect">
              <a:avLst/>
            </a:prstGeom>
            <a:noFill/>
            <a:effectLst>
              <a:outerShdw blurRad="279400" dist="50800" dir="54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square" rtlCol="0">
              <a:spAutoFit/>
              <a:scene3d>
                <a:camera prst="perspectiveRelaxedModerately"/>
                <a:lightRig rig="contrasting" dir="t"/>
              </a:scene3d>
              <a:sp3d prstMaterial="softEdge">
                <a:bevelT w="69850" h="139700"/>
              </a:sp3d>
            </a:bodyPr>
            <a:lstStyle/>
            <a:p>
              <a:r>
                <a:rPr lang="ru-RU" sz="12000" dirty="0" smtClean="0"/>
                <a:t> </a:t>
              </a:r>
              <a:r>
                <a:rPr lang="ru-RU" sz="12000" dirty="0" smtClean="0">
                  <a:solidFill>
                    <a:srgbClr val="FF0000"/>
                  </a:solidFill>
                </a:rPr>
                <a:t>?</a:t>
              </a:r>
              <a:endParaRPr lang="ru-RU" sz="12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613953" y="4800775"/>
            <a:ext cx="538189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0">
                  <a:solidFill>
                    <a:srgbClr val="0070C0"/>
                  </a:solidFill>
                </a:ln>
                <a:solidFill>
                  <a:srgbClr val="0FC8F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Колосок</a:t>
            </a:r>
            <a:endParaRPr lang="ru-RU" sz="6000" b="1" cap="none" spc="0" dirty="0">
              <a:ln w="0">
                <a:solidFill>
                  <a:srgbClr val="0070C0"/>
                </a:solidFill>
              </a:ln>
              <a:solidFill>
                <a:srgbClr val="0FC8F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9" b="100000" l="0" r="100000">
                        <a14:foregroundMark x1="2914" y1="1786" x2="2450" y2="82589"/>
                        <a14:foregroundMark x1="6424" y1="2232" x2="7219" y2="83393"/>
                        <a14:foregroundMark x1="7815" y1="74107" x2="99934" y2="79911"/>
                        <a14:foregroundMark x1="96755" y1="1161" x2="99801" y2="81696"/>
                        <a14:foregroundMark x1="92318" y1="804" x2="92119" y2="73482"/>
                        <a14:foregroundMark x1="4901" y1="2679" x2="93377" y2="1786"/>
                        <a14:foregroundMark x1="7219" y1="5089" x2="90464" y2="6161"/>
                        <a14:foregroundMark x1="1987" y1="82768" x2="54437" y2="85268"/>
                        <a14:foregroundMark x1="44503" y1="85268" x2="44040" y2="98214"/>
                        <a14:foregroundMark x1="20199" y1="94464" x2="56556" y2="98661"/>
                        <a14:foregroundMark x1="56556" y1="98661" x2="79934" y2="94464"/>
                        <a14:foregroundMark x1="57020" y1="90625" x2="78874" y2="92857"/>
                        <a14:foregroundMark x1="42781" y1="91161" x2="20795" y2="93304"/>
                        <a14:foregroundMark x1="43907" y1="87321" x2="43907" y2="89732"/>
                        <a14:foregroundMark x1="55762" y1="85446" x2="56225" y2="89554"/>
                        <a14:foregroundMark x1="47550" y1="85446" x2="53775" y2="91429"/>
                        <a14:foregroundMark x1="50464" y1="79911" x2="50464" y2="79911"/>
                        <a14:backgroundMark x1="56556" y1="99196" x2="68477" y2="9901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35908" y="2404838"/>
            <a:ext cx="5844413" cy="4334929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364686" y="6335486"/>
            <a:ext cx="827314" cy="522514"/>
          </a:xfrm>
          <a:prstGeom prst="actionButtonForwardNext">
            <a:avLst/>
          </a:prstGeom>
          <a:solidFill>
            <a:srgbClr val="B4F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35131" y="303413"/>
            <a:ext cx="586086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C657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сказка, в которой один работал за двоих?</a:t>
            </a:r>
            <a:endParaRPr lang="ru-RU" sz="4800" b="1" dirty="0">
              <a:solidFill>
                <a:srgbClr val="0C657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18114" y="2759368"/>
            <a:ext cx="4680000" cy="26325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972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0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40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8042365" y="-81222"/>
            <a:ext cx="3836126" cy="1938992"/>
            <a:chOff x="8042365" y="-81222"/>
            <a:chExt cx="3836126" cy="1938992"/>
          </a:xfrm>
        </p:grpSpPr>
        <p:sp>
          <p:nvSpPr>
            <p:cNvPr id="5" name="Овал 4"/>
            <p:cNvSpPr/>
            <p:nvPr/>
          </p:nvSpPr>
          <p:spPr>
            <a:xfrm>
              <a:off x="8042365" y="0"/>
              <a:ext cx="3836126" cy="1776548"/>
            </a:xfrm>
            <a:prstGeom prst="ellipse">
              <a:avLst/>
            </a:prstGeom>
            <a:solidFill>
              <a:srgbClr val="0FC8F7"/>
            </a:solidFill>
            <a:scene3d>
              <a:camera prst="perspectiveRelaxedModerately"/>
              <a:lightRig rig="threePt" dir="t"/>
            </a:scene3d>
            <a:sp3d>
              <a:bevelT w="273050" h="393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234993" y="-81222"/>
              <a:ext cx="1450869" cy="1938992"/>
            </a:xfrm>
            <a:prstGeom prst="rect">
              <a:avLst/>
            </a:prstGeom>
            <a:noFill/>
            <a:effectLst>
              <a:outerShdw blurRad="279400" dist="50800" dir="54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square" rtlCol="0">
              <a:spAutoFit/>
              <a:scene3d>
                <a:camera prst="perspectiveRelaxedModerately"/>
                <a:lightRig rig="contrasting" dir="t"/>
              </a:scene3d>
              <a:sp3d prstMaterial="softEdge">
                <a:bevelT w="69850" h="139700"/>
              </a:sp3d>
            </a:bodyPr>
            <a:lstStyle/>
            <a:p>
              <a:r>
                <a:rPr lang="ru-RU" sz="12000" dirty="0" smtClean="0"/>
                <a:t> </a:t>
              </a:r>
              <a:r>
                <a:rPr lang="ru-RU" sz="12000" dirty="0" smtClean="0">
                  <a:solidFill>
                    <a:srgbClr val="FF0000"/>
                  </a:solidFill>
                </a:rPr>
                <a:t>?</a:t>
              </a:r>
              <a:endParaRPr lang="ru-RU" sz="12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613953" y="4800775"/>
            <a:ext cx="538189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0">
                  <a:solidFill>
                    <a:srgbClr val="0070C0"/>
                  </a:solidFill>
                </a:ln>
                <a:solidFill>
                  <a:srgbClr val="0FC8F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Рукодельница</a:t>
            </a:r>
            <a:endParaRPr lang="ru-RU" sz="6000" b="1" cap="none" spc="0" dirty="0">
              <a:ln w="0">
                <a:solidFill>
                  <a:srgbClr val="0070C0"/>
                </a:solidFill>
              </a:ln>
              <a:solidFill>
                <a:srgbClr val="0FC8F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9" b="100000" l="0" r="100000">
                        <a14:foregroundMark x1="2914" y1="1786" x2="2450" y2="82589"/>
                        <a14:foregroundMark x1="6424" y1="2232" x2="7219" y2="83393"/>
                        <a14:foregroundMark x1="7815" y1="74107" x2="99934" y2="79911"/>
                        <a14:foregroundMark x1="96755" y1="1161" x2="99801" y2="81696"/>
                        <a14:foregroundMark x1="92318" y1="804" x2="92119" y2="73482"/>
                        <a14:foregroundMark x1="4901" y1="2679" x2="93377" y2="1786"/>
                        <a14:foregroundMark x1="7219" y1="5089" x2="90464" y2="6161"/>
                        <a14:foregroundMark x1="1987" y1="82768" x2="54437" y2="85268"/>
                        <a14:foregroundMark x1="44503" y1="85268" x2="44040" y2="98214"/>
                        <a14:foregroundMark x1="20199" y1="94464" x2="56556" y2="98661"/>
                        <a14:foregroundMark x1="56556" y1="98661" x2="79934" y2="94464"/>
                        <a14:foregroundMark x1="57020" y1="90625" x2="78874" y2="92857"/>
                        <a14:foregroundMark x1="42781" y1="91161" x2="20795" y2="93304"/>
                        <a14:foregroundMark x1="43907" y1="87321" x2="43907" y2="89732"/>
                        <a14:foregroundMark x1="55762" y1="85446" x2="56225" y2="89554"/>
                        <a14:foregroundMark x1="47550" y1="85446" x2="53775" y2="91429"/>
                        <a14:foregroundMark x1="50464" y1="79911" x2="50464" y2="79911"/>
                        <a14:backgroundMark x1="56556" y1="99196" x2="68477" y2="9901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35908" y="2404838"/>
            <a:ext cx="5844413" cy="4334929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364686" y="6335486"/>
            <a:ext cx="827314" cy="522514"/>
          </a:xfrm>
          <a:prstGeom prst="actionButtonForwardNext">
            <a:avLst/>
          </a:prstGeom>
          <a:solidFill>
            <a:srgbClr val="B4F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35131" y="303413"/>
            <a:ext cx="586086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C657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звали героиню сказки, которая за свой труд получила ведро серебра?</a:t>
            </a:r>
            <a:endParaRPr lang="ru-RU" sz="4800" b="1" dirty="0">
              <a:solidFill>
                <a:srgbClr val="0C657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18114" y="2729507"/>
            <a:ext cx="4680000" cy="2678515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240136" y="16070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21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98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8042365" y="-81222"/>
            <a:ext cx="3836126" cy="1938992"/>
            <a:chOff x="8042365" y="-81222"/>
            <a:chExt cx="3836126" cy="1938992"/>
          </a:xfrm>
        </p:grpSpPr>
        <p:sp>
          <p:nvSpPr>
            <p:cNvPr id="5" name="Овал 4"/>
            <p:cNvSpPr/>
            <p:nvPr/>
          </p:nvSpPr>
          <p:spPr>
            <a:xfrm>
              <a:off x="8042365" y="0"/>
              <a:ext cx="3836126" cy="1776548"/>
            </a:xfrm>
            <a:prstGeom prst="ellipse">
              <a:avLst/>
            </a:prstGeom>
            <a:solidFill>
              <a:srgbClr val="0FC8F7"/>
            </a:solidFill>
            <a:scene3d>
              <a:camera prst="perspectiveRelaxedModerately"/>
              <a:lightRig rig="threePt" dir="t"/>
            </a:scene3d>
            <a:sp3d>
              <a:bevelT w="273050" h="393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234993" y="-81222"/>
              <a:ext cx="1450869" cy="1938992"/>
            </a:xfrm>
            <a:prstGeom prst="rect">
              <a:avLst/>
            </a:prstGeom>
            <a:noFill/>
            <a:effectLst>
              <a:outerShdw blurRad="279400" dist="50800" dir="54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square" rtlCol="0">
              <a:spAutoFit/>
              <a:scene3d>
                <a:camera prst="perspectiveRelaxedModerately"/>
                <a:lightRig rig="contrasting" dir="t"/>
              </a:scene3d>
              <a:sp3d prstMaterial="softEdge">
                <a:bevelT w="69850" h="139700"/>
              </a:sp3d>
            </a:bodyPr>
            <a:lstStyle/>
            <a:p>
              <a:r>
                <a:rPr lang="ru-RU" sz="12000" dirty="0" smtClean="0"/>
                <a:t> </a:t>
              </a:r>
              <a:r>
                <a:rPr lang="ru-RU" sz="12000" dirty="0" smtClean="0">
                  <a:solidFill>
                    <a:srgbClr val="FF0000"/>
                  </a:solidFill>
                </a:rPr>
                <a:t>?</a:t>
              </a:r>
              <a:endParaRPr lang="ru-RU" sz="12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613953" y="4800775"/>
            <a:ext cx="538189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0">
                  <a:solidFill>
                    <a:srgbClr val="0070C0"/>
                  </a:solidFill>
                </a:ln>
                <a:solidFill>
                  <a:srgbClr val="0FC8F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Три поросенка</a:t>
            </a:r>
            <a:endParaRPr lang="ru-RU" sz="6000" b="1" cap="none" spc="0" dirty="0">
              <a:ln w="0">
                <a:solidFill>
                  <a:srgbClr val="0070C0"/>
                </a:solidFill>
              </a:ln>
              <a:solidFill>
                <a:srgbClr val="0FC8F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9" b="100000" l="0" r="100000">
                        <a14:foregroundMark x1="2914" y1="1786" x2="2450" y2="82589"/>
                        <a14:foregroundMark x1="6424" y1="2232" x2="7219" y2="83393"/>
                        <a14:foregroundMark x1="7815" y1="74107" x2="99934" y2="79911"/>
                        <a14:foregroundMark x1="96755" y1="1161" x2="99801" y2="81696"/>
                        <a14:foregroundMark x1="92318" y1="804" x2="92119" y2="73482"/>
                        <a14:foregroundMark x1="4901" y1="2679" x2="93377" y2="1786"/>
                        <a14:foregroundMark x1="7219" y1="5089" x2="90464" y2="6161"/>
                        <a14:foregroundMark x1="1987" y1="82768" x2="54437" y2="85268"/>
                        <a14:foregroundMark x1="44503" y1="85268" x2="44040" y2="98214"/>
                        <a14:foregroundMark x1="20199" y1="94464" x2="56556" y2="98661"/>
                        <a14:foregroundMark x1="56556" y1="98661" x2="79934" y2="94464"/>
                        <a14:foregroundMark x1="57020" y1="90625" x2="78874" y2="92857"/>
                        <a14:foregroundMark x1="42781" y1="91161" x2="20795" y2="93304"/>
                        <a14:foregroundMark x1="43907" y1="87321" x2="43907" y2="89732"/>
                        <a14:foregroundMark x1="55762" y1="85446" x2="56225" y2="89554"/>
                        <a14:foregroundMark x1="47550" y1="85446" x2="53775" y2="91429"/>
                        <a14:foregroundMark x1="50464" y1="79911" x2="50464" y2="79911"/>
                        <a14:backgroundMark x1="56556" y1="99196" x2="68477" y2="9901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35908" y="2404838"/>
            <a:ext cx="5844413" cy="4334929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364686" y="6335486"/>
            <a:ext cx="827314" cy="522514"/>
          </a:xfrm>
          <a:prstGeom prst="actionButtonForwardNext">
            <a:avLst/>
          </a:prstGeom>
          <a:solidFill>
            <a:srgbClr val="B4F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35131" y="303413"/>
            <a:ext cx="586086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C657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какой сказке один из братьев был трудолюбивый, а два других- ленивые?</a:t>
            </a:r>
            <a:endParaRPr lang="ru-RU" sz="4800" b="1" dirty="0">
              <a:solidFill>
                <a:srgbClr val="0C657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97189" y="2782388"/>
            <a:ext cx="4558938" cy="2642354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0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9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507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8042365" y="-81222"/>
            <a:ext cx="3836126" cy="1938992"/>
            <a:chOff x="8042365" y="-81222"/>
            <a:chExt cx="3836126" cy="1938992"/>
          </a:xfrm>
        </p:grpSpPr>
        <p:sp>
          <p:nvSpPr>
            <p:cNvPr id="5" name="Овал 4"/>
            <p:cNvSpPr/>
            <p:nvPr/>
          </p:nvSpPr>
          <p:spPr>
            <a:xfrm>
              <a:off x="8042365" y="0"/>
              <a:ext cx="3836126" cy="1776548"/>
            </a:xfrm>
            <a:prstGeom prst="ellipse">
              <a:avLst/>
            </a:prstGeom>
            <a:solidFill>
              <a:srgbClr val="0FC8F7"/>
            </a:solidFill>
            <a:scene3d>
              <a:camera prst="perspectiveRelaxedModerately"/>
              <a:lightRig rig="threePt" dir="t"/>
            </a:scene3d>
            <a:sp3d>
              <a:bevelT w="273050" h="393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234993" y="-81222"/>
              <a:ext cx="1450869" cy="1938992"/>
            </a:xfrm>
            <a:prstGeom prst="rect">
              <a:avLst/>
            </a:prstGeom>
            <a:noFill/>
            <a:effectLst>
              <a:outerShdw blurRad="279400" dist="50800" dir="54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square" rtlCol="0">
              <a:spAutoFit/>
              <a:scene3d>
                <a:camera prst="perspectiveRelaxedModerately"/>
                <a:lightRig rig="contrasting" dir="t"/>
              </a:scene3d>
              <a:sp3d prstMaterial="softEdge">
                <a:bevelT w="69850" h="139700"/>
              </a:sp3d>
            </a:bodyPr>
            <a:lstStyle/>
            <a:p>
              <a:r>
                <a:rPr lang="ru-RU" sz="12000" dirty="0" smtClean="0"/>
                <a:t> </a:t>
              </a:r>
              <a:r>
                <a:rPr lang="ru-RU" sz="12000" dirty="0" smtClean="0">
                  <a:solidFill>
                    <a:srgbClr val="FF0000"/>
                  </a:solidFill>
                </a:rPr>
                <a:t>?</a:t>
              </a:r>
              <a:endParaRPr lang="ru-RU" sz="12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613953" y="4800775"/>
            <a:ext cx="538189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0">
                  <a:solidFill>
                    <a:srgbClr val="0070C0"/>
                  </a:solidFill>
                </a:ln>
                <a:solidFill>
                  <a:srgbClr val="0FC8F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Дудочка и кувшинчик</a:t>
            </a:r>
            <a:endParaRPr lang="ru-RU" sz="6000" b="1" cap="none" spc="0" dirty="0">
              <a:ln w="0">
                <a:solidFill>
                  <a:srgbClr val="0070C0"/>
                </a:solidFill>
              </a:ln>
              <a:solidFill>
                <a:srgbClr val="0FC8F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9" b="100000" l="0" r="100000">
                        <a14:foregroundMark x1="2914" y1="1786" x2="2450" y2="82589"/>
                        <a14:foregroundMark x1="6424" y1="2232" x2="7219" y2="83393"/>
                        <a14:foregroundMark x1="7815" y1="74107" x2="99934" y2="79911"/>
                        <a14:foregroundMark x1="96755" y1="1161" x2="99801" y2="81696"/>
                        <a14:foregroundMark x1="92318" y1="804" x2="92119" y2="73482"/>
                        <a14:foregroundMark x1="4901" y1="2679" x2="93377" y2="1786"/>
                        <a14:foregroundMark x1="7219" y1="5089" x2="90464" y2="6161"/>
                        <a14:foregroundMark x1="1987" y1="82768" x2="54437" y2="85268"/>
                        <a14:foregroundMark x1="44503" y1="85268" x2="44040" y2="98214"/>
                        <a14:foregroundMark x1="20199" y1="94464" x2="56556" y2="98661"/>
                        <a14:foregroundMark x1="56556" y1="98661" x2="79934" y2="94464"/>
                        <a14:foregroundMark x1="57020" y1="90625" x2="78874" y2="92857"/>
                        <a14:foregroundMark x1="42781" y1="91161" x2="20795" y2="93304"/>
                        <a14:foregroundMark x1="43907" y1="87321" x2="43907" y2="89732"/>
                        <a14:foregroundMark x1="55762" y1="85446" x2="56225" y2="89554"/>
                        <a14:foregroundMark x1="47550" y1="85446" x2="53775" y2="91429"/>
                        <a14:foregroundMark x1="50464" y1="79911" x2="50464" y2="79911"/>
                        <a14:backgroundMark x1="56556" y1="99196" x2="68477" y2="9901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35908" y="2404838"/>
            <a:ext cx="5844413" cy="4334929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364686" y="6335486"/>
            <a:ext cx="827314" cy="522514"/>
          </a:xfrm>
          <a:prstGeom prst="actionButtonForwardNext">
            <a:avLst/>
          </a:prstGeom>
          <a:solidFill>
            <a:srgbClr val="B4F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95223" y="142680"/>
            <a:ext cx="600077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C657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rgbClr val="0C657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Сказка В. Катаева, в которой говорится, что без усилий ничего не даётся, а волшебство создают своим трудом сами люди.</a:t>
            </a:r>
            <a:endParaRPr lang="ru-RU" sz="4400" b="1" dirty="0">
              <a:solidFill>
                <a:srgbClr val="0C657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44553" y="2783541"/>
            <a:ext cx="4640114" cy="260873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75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5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565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180</Words>
  <Application>Microsoft Office PowerPoint</Application>
  <PresentationFormat>Широкоэкранный</PresentationFormat>
  <Paragraphs>32</Paragraphs>
  <Slides>11</Slides>
  <Notes>0</Notes>
  <HiddenSlides>0</HiddenSlides>
  <MMClips>23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L&amp;D</dc:creator>
  <cp:lastModifiedBy>L&amp;D</cp:lastModifiedBy>
  <cp:revision>17</cp:revision>
  <dcterms:created xsi:type="dcterms:W3CDTF">2022-11-18T17:16:26Z</dcterms:created>
  <dcterms:modified xsi:type="dcterms:W3CDTF">2023-12-13T15:05:55Z</dcterms:modified>
</cp:coreProperties>
</file>