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80" r:id="rId2"/>
  </p:sldMasterIdLst>
  <p:sldIdLst>
    <p:sldId id="256" r:id="rId3"/>
    <p:sldId id="257" r:id="rId4"/>
    <p:sldId id="258" r:id="rId5"/>
    <p:sldId id="260" r:id="rId6"/>
    <p:sldId id="287" r:id="rId7"/>
    <p:sldId id="265" r:id="rId8"/>
    <p:sldId id="263" r:id="rId9"/>
    <p:sldId id="271" r:id="rId10"/>
    <p:sldId id="272" r:id="rId11"/>
    <p:sldId id="269" r:id="rId12"/>
    <p:sldId id="266" r:id="rId13"/>
    <p:sldId id="273" r:id="rId14"/>
    <p:sldId id="288" r:id="rId15"/>
    <p:sldId id="274" r:id="rId16"/>
    <p:sldId id="275" r:id="rId17"/>
    <p:sldId id="276" r:id="rId18"/>
    <p:sldId id="277" r:id="rId19"/>
    <p:sldId id="278" r:id="rId20"/>
    <p:sldId id="279" r:id="rId21"/>
    <p:sldId id="281" r:id="rId22"/>
    <p:sldId id="282" r:id="rId23"/>
    <p:sldId id="283" r:id="rId24"/>
    <p:sldId id="285" r:id="rId25"/>
    <p:sldId id="284" r:id="rId26"/>
    <p:sldId id="264" r:id="rId27"/>
    <p:sldId id="267" r:id="rId28"/>
    <p:sldId id="26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3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1D41B-BFDE-49B2-8E5A-D9C6AA5BACC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DB3C9-57F6-4D21-97AC-C9B3837C624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72326-C7C8-4635-87C7-85AED25B6C4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BECB2-C049-4AA2-95C4-DF349070925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090BF-EA70-4AD8-B32F-EEB4FD106F95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0B2F5-9A11-43F0-9A37-C8899E21E10E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0896-EEB3-4399-8D95-4C01180D380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D373E-C873-4AB2-9CBC-FE6406E86791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BEDE8-BE0D-4E47-9D22-29AC5E62D35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FFC52-E6C2-4DBF-89C3-EFED6791AF74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04D59-C2AE-4578-A698-3551059C4F2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img_url=https://sun9-12.userapi.com/impg/c855236/v855236622/1e820d/dcKgMMafGo8.jpg?size=604x408&amp;quality=96&amp;sign=f7e0cd7853af2262c6574316755088ab&amp;c_uniq_tag=W_gPzm44s7XUyJXmN_Z7w4h7Z8Hip5ixqDEkdhU0KpE&amp;type=album&amp;lr=117912&amp;pos=2&amp;rpt=simage&amp;source=serp&amp;text=%D1%84%D0%BE%D1%82%D0%BE%20%D1%81%D0%B5%D1%80%D0%B4%D1%86%D0%B0" TargetMode="External"/><Relationship Id="rId3" Type="http://schemas.openxmlformats.org/officeDocument/2006/relationships/hyperlink" Target="https://yandex.ru/images/search?img_url=https://pbs.twimg.com/media/FATIZ4AXIAI5rGw.jpg&amp;lr=117912&amp;pos=28&amp;rpt=simage&amp;text=&#1092;&#1086;&#1090;&#1086;%20&#1087;&#1086;&#1084;&#1086;&#1097;&#1080;%20&#1073;&#1086;&#1083;&#1100;&#1085;&#1086;&#1084;&#1091;%20&#1088;&#1077;&#1073;&#1077;&#1085;&#1082;&#1091;" TargetMode="External"/><Relationship Id="rId7" Type="http://schemas.openxmlformats.org/officeDocument/2006/relationships/hyperlink" Target="https://yandex.ru/images/search?img_url=https://krasivosti.pro/uploads/posts/2022-08/1661325088_28-krasivosti-pro-p-allergennie-sobaki-oboi-41.jpg&amp;lr=117912&amp;pos=11&amp;rpt=simage&amp;source=serp&amp;text=&#1092;&#1086;&#1090;&#1086;%20&#1087;&#1086;&#1084;&#1086;&#1097;&#1080;%20&#1078;&#1080;&#1074;&#1086;&#1090;&#1085;&#1099;&#1084;" TargetMode="External"/><Relationship Id="rId2" Type="http://schemas.openxmlformats.org/officeDocument/2006/relationships/hyperlink" Target="https://yandex.ru/images/search?img_url=https://fs01.cap.ru/www19/kanash/news/2019/08/23/f4900c01-d5e6-4847-862a-5a69d257f6d0/dsc_4676.jpg&amp;lr=117912&amp;pos=25&amp;rpt=simage&amp;source=serp&amp;stype=image&amp;text=&#1092;&#1086;&#1090;&#1086;%20&#1076;&#1077;&#1090;&#1080;%20&#1079;&#1072;%20&#1087;&#1072;&#1088;&#1090;&#1086;&#1081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images/search?img_url=https://static8.depositphotos.com/1137733/848/i/450/depositphotos_8485786-stock-photo-spring-green-feeling.jpg&amp;lr=117912&amp;pos=7&amp;rpt=simage&amp;source=serp&amp;text=&#1092;&#1086;&#1090;&#1086;%20&#1087;&#1086;&#1084;&#1086;&#1097;&#1080;%20&#1087;&#1088;&#1080;&#1088;&#1086;&#1076;&#1077;" TargetMode="External"/><Relationship Id="rId5" Type="http://schemas.openxmlformats.org/officeDocument/2006/relationships/hyperlink" Target="https://yandex.ru/search/?text=&#1092;&#1086;&#1090;&#1086;+&#1087;&#1086;&#1084;&#1086;&#1097;&#1080;+&#1089;&#1090;&#1072;&#1088;&#1080;&#1082;&#1072;&#1084;&amp;lr=117912&amp;clid=2270455&amp;win=578" TargetMode="External"/><Relationship Id="rId10" Type="http://schemas.openxmlformats.org/officeDocument/2006/relationships/hyperlink" Target="https://yandex.ru/images/search?img_url=https://sun9-22.userapi.com/sun9-78/impg/INKyfyW8Qi-Y9-ObeZdGobEUq6WgxX2WHZcM9g/EOinan50-Zs.jpg?size=603x604&amp;quality=96&amp;sign=62889a58e9f3254bc45ad2c5f4bc5c0f&amp;type=album&amp;lr=117912&amp;pos=25&amp;rpt=simage&amp;source=serp&amp;text=%D0%BA%D0%B0%D1%80%D1%82%D0%B8%D0%BD%D0%BA%D0%B0%20%D1%8D%D0%B3%D0%BE%D0%B8%D1%81%D1%82%D0%B0%20%D1%8F%20%D0%B1%D1%83%D0%BA%D0%B2%D0%BE%D0%B9%20%D1%8F" TargetMode="External"/><Relationship Id="rId4" Type="http://schemas.openxmlformats.org/officeDocument/2006/relationships/hyperlink" Target="https://yandex.ru/search/?text=&#1092;&#1086;&#1090;&#1086;+&#1087;&#1086;&#1084;&#1086;&#1097;&#1080;+&#1073;&#1086;&#1083;&#1100;&#1085;&#1086;&#1084;&#1091;+&#1095;&#1077;&#1083;&#1086;&#1074;&#1077;&#1082;&#1091;&amp;lr=117912&amp;clid=2270455&amp;win=578&amp;src=suggest_Nin" TargetMode="External"/><Relationship Id="rId9" Type="http://schemas.openxmlformats.org/officeDocument/2006/relationships/hyperlink" Target="https://yandex.ru/images/search?img_url=https://pic.rutubelist.ru/video/5b/71/5b71f697298813a7a0cf926ece3e479d.jpg&amp;lr=117912&amp;pos=12&amp;rpt=simage&amp;source=serp&amp;text=&#1092;&#1086;&#1090;&#1086;%20&#1089;&#1077;&#1088;&#1076;&#1094;&#1072;%20&#1074;%20&#1094;&#1077;&#1087;&#1103;&#1093;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9600" b="1" dirty="0">
                <a:solidFill>
                  <a:srgbClr val="C00000"/>
                </a:solidFill>
              </a:rPr>
              <a:t>ПОДВИГ</a:t>
            </a: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>урок 19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b="1" dirty="0" smtClean="0">
                <a:solidFill>
                  <a:schemeClr val="tx1"/>
                </a:solidFill>
              </a:rPr>
              <a:t>СОСТАВИЛА УЧИТЕЛЬ НАЧАЛЬНЫХ КЛАССОВ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МОУ «ЕЛЕНИНСКАЯ СОШ»: 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БУЛЫГИНА Т.А.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73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92696"/>
            <a:ext cx="8352929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</a:rPr>
              <a:t>       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ПОДВИ́ЖНИК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- реальное или мифическое лицо, из религиозных побуждений совершавшее какие либо подвиги или переносившее тяжелые испытания. </a:t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   Лицо, в своих поступках и занятиях проявляющее героизм, самоотверженность, целиком отдающий себя делу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Жертвует собой.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336" y="3062576"/>
            <a:ext cx="4021912" cy="3206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241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7839"/>
            <a:ext cx="7704856" cy="5778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821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9011" y="1052736"/>
            <a:ext cx="86303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9138"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Делая физическую зарядку, люди укрепляют свои тела.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348880"/>
            <a:ext cx="5976664" cy="3984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000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132856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kern="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 точно также есть зарядка для души.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635210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20688"/>
            <a:ext cx="7416824" cy="442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E3FF"/>
              </a:buClr>
              <a:buFontTx/>
              <a:buChar char="•"/>
            </a:pPr>
            <a:r>
              <a:rPr lang="ru-RU" sz="3200" u="sng" kern="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 точно также есть зарядка для души. </a:t>
            </a:r>
            <a:endParaRPr lang="ru-RU" sz="3200" u="sng" kern="0" dirty="0" smtClean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E3FF"/>
              </a:buClr>
              <a:buFontTx/>
              <a:buChar char="•"/>
            </a:pPr>
            <a:r>
              <a:rPr lang="ru-RU" sz="3200" kern="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Тебя обзывают, задирают – </a:t>
            </a:r>
            <a:r>
              <a:rPr lang="ru-RU" sz="3200" kern="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ты держишь себя в руках. </a:t>
            </a:r>
            <a:endParaRPr lang="ru-RU" sz="3200" kern="0" dirty="0" smtClean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E3FF"/>
              </a:buClr>
              <a:buFontTx/>
              <a:buChar char="•"/>
            </a:pPr>
            <a:r>
              <a:rPr lang="ru-RU" sz="3200" kern="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kern="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тебе укрепляется сила воли</a:t>
            </a:r>
            <a:r>
              <a:rPr lang="ru-RU" sz="3200" kern="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E3FF"/>
              </a:buClr>
              <a:buFontTx/>
              <a:buChar char="•"/>
            </a:pPr>
            <a:r>
              <a:rPr lang="ru-RU" sz="3200" kern="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kern="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подвиг ради себя. </a:t>
            </a:r>
            <a:r>
              <a:rPr lang="ru-RU" sz="3200" kern="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E3FF"/>
              </a:buClr>
              <a:buFontTx/>
              <a:buChar char="•"/>
            </a:pPr>
            <a:r>
              <a:rPr lang="ru-RU" sz="3200" kern="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 </a:t>
            </a:r>
            <a:r>
              <a:rPr lang="ru-RU" sz="3200" kern="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жертвуешь мелкой радостью мести и сам становишься сильнее и благороднее.</a:t>
            </a:r>
          </a:p>
        </p:txBody>
      </p:sp>
    </p:spTree>
    <p:extLst>
      <p:ext uri="{BB962C8B-B14F-4D97-AF65-F5344CB8AC3E}">
        <p14:creationId xmlns:p14="http://schemas.microsoft.com/office/powerpoint/2010/main" val="310212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077072"/>
            <a:ext cx="790775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2F131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Жертва ради другого человека проявляет себя, например, в </a:t>
            </a:r>
            <a:r>
              <a:rPr kumimoji="0" lang="ru-RU" sz="3200" b="1" i="1" u="sng" strike="noStrike" kern="0" cap="none" spc="0" normalizeH="0" baseline="0" noProof="0" dirty="0" smtClean="0">
                <a:ln>
                  <a:noFill/>
                </a:ln>
                <a:solidFill>
                  <a:srgbClr val="2F131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извинении.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2F131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Очень трудно пожертвовать своей гордостью, извиниться, искренне понять и признать свою неправду.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6" y="260648"/>
            <a:ext cx="5530756" cy="3689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473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4625" y="244475"/>
            <a:ext cx="6845647" cy="923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</a:rPr>
              <a:t>ЭГОИЗМ </a:t>
            </a:r>
            <a:r>
              <a:rPr kumimoji="0" lang="ru-RU" sz="5400" b="1" i="0" u="none" strike="noStrike" kern="0" cap="none" spc="0" normalizeH="0" baseline="0" noProof="0" dirty="0">
                <a:ln>
                  <a:noFill/>
                </a:ln>
                <a:solidFill>
                  <a:srgbClr val="79AF7D">
                    <a:lumMod val="50000"/>
                  </a:srgbClr>
                </a:solidFill>
                <a:effectLst/>
                <a:uLnTx/>
                <a:uFillTx/>
                <a:latin typeface="Arial"/>
              </a:rPr>
              <a:t>- это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35000" y="1379538"/>
            <a:ext cx="3216275" cy="852487"/>
          </a:xfrm>
          <a:prstGeom prst="rect">
            <a:avLst/>
          </a:prstGeom>
          <a:solidFill>
            <a:srgbClr val="FEF6F0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/>
            <a:r>
              <a:rPr lang="ru-RU" sz="4800" b="1" dirty="0">
                <a:latin typeface="Calibri" pitchFamily="34" charset="0"/>
              </a:rPr>
              <a:t>ГОРДОСТЬ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35000" y="2638425"/>
            <a:ext cx="4152900" cy="830263"/>
          </a:xfrm>
          <a:prstGeom prst="rect">
            <a:avLst/>
          </a:prstGeom>
          <a:solidFill>
            <a:srgbClr val="FEF6F0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/>
            <a:r>
              <a:rPr lang="ru-RU" sz="4800" b="1" dirty="0">
                <a:latin typeface="Calibri" pitchFamily="34" charset="0"/>
              </a:rPr>
              <a:t>РАВНОДУШИЕ</a:t>
            </a:r>
          </a:p>
        </p:txBody>
      </p:sp>
      <p:sp>
        <p:nvSpPr>
          <p:cNvPr id="5" name="TextBox 4">
            <a:hlinkClick r:id="" action="ppaction://noaction">
              <a:snd r:embed="rId2" name="vstup_yd.wav"/>
            </a:hlinkClick>
          </p:cNvPr>
          <p:cNvSpPr txBox="1">
            <a:spLocks noChangeArrowheads="1"/>
          </p:cNvSpPr>
          <p:nvPr/>
        </p:nvSpPr>
        <p:spPr bwMode="auto">
          <a:xfrm>
            <a:off x="635000" y="3897313"/>
            <a:ext cx="3589338" cy="831850"/>
          </a:xfrm>
          <a:prstGeom prst="rect">
            <a:avLst/>
          </a:prstGeom>
          <a:solidFill>
            <a:srgbClr val="FEF6F0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/>
            <a:r>
              <a:rPr lang="ru-RU" sz="4800" b="1" dirty="0">
                <a:latin typeface="Calibri" pitchFamily="34" charset="0"/>
              </a:rPr>
              <a:t>СЕБЯЛЮБИЕ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35000" y="5157788"/>
            <a:ext cx="4513263" cy="830262"/>
          </a:xfrm>
          <a:prstGeom prst="rect">
            <a:avLst/>
          </a:prstGeom>
          <a:solidFill>
            <a:srgbClr val="FEF6F0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/>
            <a:r>
              <a:rPr lang="ru-RU" sz="4800" b="1" dirty="0">
                <a:latin typeface="Calibri" pitchFamily="34" charset="0"/>
              </a:rPr>
              <a:t>ВЫСОКОМЕРИЕ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281" y="1379538"/>
            <a:ext cx="3109981" cy="4664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74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6" grpId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9509242">
            <a:off x="788547" y="1439711"/>
            <a:ext cx="4597217" cy="1108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</a:rPr>
              <a:t>ПОДВИГ</a:t>
            </a:r>
            <a:endParaRPr kumimoji="0" lang="ru-RU" sz="6600" b="1" i="0" u="none" strike="noStrike" kern="0" cap="none" spc="0" normalizeH="0" baseline="0" noProof="0" dirty="0">
              <a:ln>
                <a:noFill/>
              </a:ln>
              <a:solidFill>
                <a:srgbClr val="79AF7D">
                  <a:lumMod val="50000"/>
                </a:srgbClr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64808" y="4365104"/>
            <a:ext cx="4608512" cy="21236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ШАГ ОТ ЭГОИЗМА К ЛЮБВИ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76" y="3761804"/>
            <a:ext cx="3635944" cy="2726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https://almode.ru/uploads/posts/2022-01/1642384706_44-almode-ru-p-serdtse-v-podarok-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577" y="908720"/>
            <a:ext cx="3822743" cy="258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74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1008"/>
            <a:ext cx="889248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9138" lvl="0" indent="3619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Шла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война.  В дом, где пряталась жена русского офицера с двумя детьми, шли каратели. Они искали именно эту женщину, но не знали ее в лицо. И тогда молодая и почти незнакомая соседка вдруг улыбнулась и сказала: у меня нет детей. Пусть заберут меня. А вы спрячьтесь в подвале и потом будете жить под моим именем».</a:t>
            </a:r>
          </a:p>
          <a:p>
            <a:pPr marL="719138" lvl="0" indent="3619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Наталья (так звали эту соседку) осталась одна в хижине, в наступающем вечере, в наступающей ночи. Было темно, было холодно и одиноко. И перед ней не было ничего, кроме ранней смерти. Стоило ей переступить через порог — и она осталась бы жива. Она даже не могла быть уверена, что арестовав ее, каратели не найдут затем и ту женщину, ради которой она отдавала свою жизнь. Может, ее жертва вообще напрасна? И все же она не ушла. Если бы даже погибли мать и дети, она исполнила бы до конца завет: Друг друга тяготы носите, и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тако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исполните завет Христов. Она взяла на себя всю тяготу этой матери и ее детей. Ее расстреляли.</a:t>
            </a:r>
          </a:p>
        </p:txBody>
      </p:sp>
    </p:spTree>
    <p:extLst>
      <p:ext uri="{BB962C8B-B14F-4D97-AF65-F5344CB8AC3E}">
        <p14:creationId xmlns:p14="http://schemas.microsoft.com/office/powerpoint/2010/main" val="242096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92696"/>
            <a:ext cx="8352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" lvl="0" indent="2889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kern="0" dirty="0">
                <a:latin typeface="Times New Roman" pitchFamily="18" charset="0"/>
                <a:cs typeface="Times New Roman" pitchFamily="18" charset="0"/>
              </a:rPr>
              <a:t>Но мать и дети были спасены. Они жили как бы во свете этой смерти. Выжившая мать завещала своим детям: мы должны жить так,  чтобы мир не был лишен ничего через смерть этой Натальи... Они о Наталье ничего не знали и ничего не знают, кроме того, что она свою жизнь отдала за них. И вот эти три человека, которые остались живыми ее смертью, поставили себе задачу быть плодом ее жизни.</a:t>
            </a:r>
          </a:p>
          <a:p>
            <a:pPr marL="76200" lvl="0" indent="2889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kern="0" dirty="0">
                <a:latin typeface="Times New Roman" pitchFamily="18" charset="0"/>
                <a:cs typeface="Times New Roman" pitchFamily="18" charset="0"/>
              </a:rPr>
              <a:t>(митрополит Антоний Сурожский. О подвиге любви)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549" y="3715909"/>
            <a:ext cx="4516975" cy="3080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177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292080" y="836712"/>
            <a:ext cx="3528392" cy="4824535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20072" y="338328"/>
            <a:ext cx="3466727" cy="4962880"/>
          </a:xfrm>
        </p:spPr>
        <p:txBody>
          <a:bodyPr/>
          <a:lstStyle/>
          <a:p>
            <a:pPr lvl="0" fontAlgn="base">
              <a:spcAft>
                <a:spcPct val="0"/>
              </a:spcAft>
            </a:pPr>
            <a:r>
              <a:rPr lang="ru-RU" sz="3200" i="1" dirty="0" smtClean="0">
                <a:solidFill>
                  <a:schemeClr val="bg1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3200" i="1" dirty="0" smtClean="0">
                <a:solidFill>
                  <a:schemeClr val="bg1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3200" i="1" dirty="0">
                <a:solidFill>
                  <a:schemeClr val="bg1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3200" i="1" dirty="0">
                <a:solidFill>
                  <a:schemeClr val="bg1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3200" i="1" dirty="0" smtClean="0">
                <a:solidFill>
                  <a:schemeClr val="bg1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3200" i="1" dirty="0" smtClean="0">
                <a:solidFill>
                  <a:schemeClr val="bg1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3200" i="1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Воин </a:t>
            </a:r>
            <a:r>
              <a:rPr lang="ru-RU" sz="3200" i="1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в красной плащ-палатке </a:t>
            </a:r>
            <a:r>
              <a:rPr lang="ru-RU" sz="3200" i="1" dirty="0">
                <a:solidFill>
                  <a:srgbClr val="A50021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3200" i="1" dirty="0">
                <a:solidFill>
                  <a:srgbClr val="A50021"/>
                </a:solidFill>
                <a:latin typeface="Arial" charset="0"/>
                <a:ea typeface="+mn-ea"/>
                <a:cs typeface="Arial" charset="0"/>
              </a:rPr>
            </a:br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4373661" cy="618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08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874648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что я могу сделать?</a:t>
            </a:r>
            <a:endParaRPr lang="ru-RU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36912"/>
            <a:ext cx="5108576" cy="3831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73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Охранять природу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9"/>
            <a:ext cx="4877822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185023"/>
            <a:ext cx="3332312" cy="333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7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Помогать одиноким старикам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5176837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 descr="https://krznews.ru/wp-content/uploads/2021/10/101120_volont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356992"/>
            <a:ext cx="4833256" cy="3222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742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Помогать больным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5176837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356992"/>
            <a:ext cx="3967529" cy="2998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915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Times New Roman"/>
              </a:rPr>
              <a:t>Не стоит искать больших подвигов! Может быть, Вы уже их совершаете, но даже не догадываетесь об этом!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7631305" cy="4588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408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Заполните таблицу. Впишите поступки и дела, которые считаются подвигом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2055706"/>
            <a:ext cx="7412636" cy="4070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368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1484784"/>
            <a:ext cx="7408333" cy="3450696"/>
          </a:xfrm>
        </p:spPr>
        <p:txBody>
          <a:bodyPr>
            <a:normAutofit fontScale="92500" lnSpcReduction="10000"/>
          </a:bodyPr>
          <a:lstStyle/>
          <a:p>
            <a:r>
              <a:rPr lang="en-US" sz="1050" dirty="0">
                <a:hlinkClick r:id="rId2"/>
              </a:rPr>
              <a:t>https://yandex.ru/images/search?img_url=https%3A%2F%2Ffs01.cap.ru%2Fwww19%2Fkanash%2Fnews%2F2019%2F08%2F23%2Ff4900c01-d5e6-4847-862a-5a69d257f6d0%2Fdsc_4676.jpg&amp;lr=117912&amp;pos=25&amp;rpt=simage&amp;source=serp&amp;stype=image&amp;text=</a:t>
            </a:r>
            <a:r>
              <a:rPr lang="ru-RU" sz="1050" dirty="0" smtClean="0">
                <a:hlinkClick r:id="rId2"/>
              </a:rPr>
              <a:t>фото%20дети%20за%20партой</a:t>
            </a:r>
            <a:endParaRPr lang="ru-RU" sz="1050" dirty="0" smtClean="0"/>
          </a:p>
          <a:p>
            <a:r>
              <a:rPr lang="en-US" sz="1050" dirty="0">
                <a:hlinkClick r:id="rId3"/>
              </a:rPr>
              <a:t>https://yandex.ru/images/search?img_url=https%3A%2F%2Fpbs.twimg.com%2Fmedia%2FFATIZ4AXIAI5rGw.jpg&amp;lr=117912&amp;pos=28&amp;rpt=simage&amp;text=</a:t>
            </a:r>
            <a:r>
              <a:rPr lang="ru-RU" sz="1050" dirty="0" smtClean="0">
                <a:hlinkClick r:id="rId3"/>
              </a:rPr>
              <a:t>фото%20помощи%20больному%20ребенку</a:t>
            </a:r>
            <a:endParaRPr lang="ru-RU" sz="1050" dirty="0" smtClean="0"/>
          </a:p>
          <a:p>
            <a:r>
              <a:rPr lang="en-US" sz="1050" dirty="0">
                <a:hlinkClick r:id="rId4"/>
              </a:rPr>
              <a:t>https://yandex.ru/search/?text=</a:t>
            </a:r>
            <a:r>
              <a:rPr lang="ru-RU" sz="1050" dirty="0" err="1">
                <a:hlinkClick r:id="rId4"/>
              </a:rPr>
              <a:t>фото+помощи+больному+человеку</a:t>
            </a:r>
            <a:r>
              <a:rPr lang="ru-RU" sz="1050" dirty="0">
                <a:hlinkClick r:id="rId4"/>
              </a:rPr>
              <a:t>&amp;</a:t>
            </a:r>
            <a:r>
              <a:rPr lang="en-US" sz="1050" dirty="0" err="1" smtClean="0">
                <a:hlinkClick r:id="rId4"/>
              </a:rPr>
              <a:t>lr</a:t>
            </a:r>
            <a:r>
              <a:rPr lang="en-US" sz="1050" dirty="0" smtClean="0">
                <a:hlinkClick r:id="rId4"/>
              </a:rPr>
              <a:t>=117912&amp;clid=2270455&amp;win=578&amp;src=</a:t>
            </a:r>
            <a:r>
              <a:rPr lang="en-US" sz="1050" dirty="0" err="1" smtClean="0">
                <a:hlinkClick r:id="rId4"/>
              </a:rPr>
              <a:t>suggest_Nin</a:t>
            </a:r>
            <a:endParaRPr lang="ru-RU" sz="1050" dirty="0" smtClean="0"/>
          </a:p>
          <a:p>
            <a:r>
              <a:rPr lang="en-US" sz="1050" dirty="0">
                <a:hlinkClick r:id="rId5"/>
              </a:rPr>
              <a:t>https://yandex.ru/search/?text=</a:t>
            </a:r>
            <a:r>
              <a:rPr lang="ru-RU" sz="1050" dirty="0" err="1">
                <a:hlinkClick r:id="rId5"/>
              </a:rPr>
              <a:t>фото+помощи+старикам</a:t>
            </a:r>
            <a:r>
              <a:rPr lang="ru-RU" sz="1050" dirty="0">
                <a:hlinkClick r:id="rId5"/>
              </a:rPr>
              <a:t>&amp;</a:t>
            </a:r>
            <a:r>
              <a:rPr lang="en-US" sz="1050" dirty="0" err="1" smtClean="0">
                <a:hlinkClick r:id="rId5"/>
              </a:rPr>
              <a:t>lr</a:t>
            </a:r>
            <a:r>
              <a:rPr lang="en-US" sz="1050" dirty="0" smtClean="0">
                <a:hlinkClick r:id="rId5"/>
              </a:rPr>
              <a:t>=117912&amp;clid=2270455&amp;win=578</a:t>
            </a:r>
            <a:endParaRPr lang="ru-RU" sz="1050" dirty="0" smtClean="0"/>
          </a:p>
          <a:p>
            <a:r>
              <a:rPr lang="en-US" sz="1050" dirty="0">
                <a:hlinkClick r:id="rId6"/>
              </a:rPr>
              <a:t>https://yandex.ru/images/search?img_url=https%3A%2F%2Fstatic8.depositphotos.com%2F1137733%2F848%2Fi%2F450%2Fdepositphotos_8485786-stock-photo-spring-green-feeling.jpg&amp;lr=117912&amp;pos=7&amp;rpt=simage&amp;source=serp&amp;text=</a:t>
            </a:r>
            <a:r>
              <a:rPr lang="ru-RU" sz="1050" dirty="0" smtClean="0">
                <a:hlinkClick r:id="rId6"/>
              </a:rPr>
              <a:t>фото%20помощи%20природе</a:t>
            </a:r>
            <a:endParaRPr lang="ru-RU" sz="1050" dirty="0" smtClean="0"/>
          </a:p>
          <a:p>
            <a:r>
              <a:rPr lang="en-US" sz="1050" dirty="0">
                <a:hlinkClick r:id="rId7"/>
              </a:rPr>
              <a:t>https://yandex.ru/images/search?img_url=https%3A%2F%2Fkrasivosti.pro%2Fuploads%2Fposts%2F2022-08%2F1661325088_28-krasivosti-pro-p-allergennie-sobaki-oboi-41.jpg&amp;lr=117912&amp;pos=11&amp;rpt=simage&amp;source=serp&amp;text=</a:t>
            </a:r>
            <a:r>
              <a:rPr lang="ru-RU" sz="1050" dirty="0" smtClean="0">
                <a:hlinkClick r:id="rId7"/>
              </a:rPr>
              <a:t>фото%20помощи%20животным</a:t>
            </a:r>
            <a:endParaRPr lang="ru-RU" sz="1050" dirty="0" smtClean="0"/>
          </a:p>
          <a:p>
            <a:r>
              <a:rPr lang="en-US" sz="1050" dirty="0">
                <a:hlinkClick r:id="rId8"/>
              </a:rPr>
              <a:t>https://yandex.ru/images/search?img_url=https%3A%2F%2Fsun9-12.userapi.com%2Fimpg%2Fc855236%2Fv855236622%2F1e820d%2FdcKgMMafGo8.jpg%3Fsize%3D604x408%26quality%3D96%26sign%3Df7e0cd7853af2262c6574316755088ab%26c_uniq_tag%3DW_gPzm44s7XUyJXmN_Z7w4h7Z8Hip5ixqDEkdhU0KpE%26type%3Dalbum&amp;lr=117912&amp;pos=2&amp;rpt=simage&amp;source=serp&amp;text=</a:t>
            </a:r>
            <a:r>
              <a:rPr lang="ru-RU" sz="1050" dirty="0" smtClean="0">
                <a:hlinkClick r:id="rId8"/>
              </a:rPr>
              <a:t>фото%20сердца</a:t>
            </a:r>
            <a:endParaRPr lang="ru-RU" sz="1050" dirty="0" smtClean="0"/>
          </a:p>
          <a:p>
            <a:r>
              <a:rPr lang="en-US" sz="1050" dirty="0">
                <a:hlinkClick r:id="rId9"/>
              </a:rPr>
              <a:t>https://yandex.ru/images/search?img_url=https%3A%2F%2Fpic.rutubelist.ru%2Fvideo%2F5b%2F71%2F5b71f697298813a7a0cf926ece3e479d.jpg&amp;lr=117912&amp;pos=12&amp;rpt=simage&amp;source=serp&amp;text=</a:t>
            </a:r>
            <a:r>
              <a:rPr lang="ru-RU" sz="1050" dirty="0" smtClean="0">
                <a:hlinkClick r:id="rId9"/>
              </a:rPr>
              <a:t>фото%20сердца%20в%20цепях</a:t>
            </a:r>
            <a:endParaRPr lang="ru-RU" sz="1050" dirty="0" smtClean="0"/>
          </a:p>
          <a:p>
            <a:r>
              <a:rPr lang="en-US" sz="1050" dirty="0">
                <a:hlinkClick r:id="rId10"/>
              </a:rPr>
              <a:t>https://yandex.ru/images/search?img_url=https%3A%2F%2Fsun9-22.userapi.com%2Fsun9-78%2Fimpg%2FINKyfyW8Qi-Y9-ObeZdGobEUq6WgxX2WHZcM9g%2FEOinan50-Zs.jpg%3Fsize%3D603x604%26quality%3D96%26sign%3D62889a58e9f3254bc45ad2c5f4bc5c0f%26type%3Dalbum&amp;lr=117912&amp;pos=25&amp;rpt=simage&amp;source=serp&amp;text=</a:t>
            </a:r>
            <a:r>
              <a:rPr lang="ru-RU" sz="1050" dirty="0" smtClean="0">
                <a:hlinkClick r:id="rId10"/>
              </a:rPr>
              <a:t>картинка%20эгоиста%20я%20буквой%20я</a:t>
            </a:r>
            <a:endParaRPr lang="ru-RU" sz="1050" dirty="0" smtClean="0"/>
          </a:p>
          <a:p>
            <a:endParaRPr lang="ru-RU" sz="105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62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9600" b="1" dirty="0">
                <a:solidFill>
                  <a:srgbClr val="C00000"/>
                </a:solidFill>
              </a:rPr>
              <a:t>ПОДВИГ</a:t>
            </a: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>урок 19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b="1" dirty="0" smtClean="0">
                <a:solidFill>
                  <a:schemeClr val="tx1"/>
                </a:solidFill>
              </a:rPr>
              <a:t>СОСТАВИЛА УЧИТЕЛЬ НАЧАЛЬНЫХ КЛАССОВ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МОУ «ЕЛЕНИНСКАЯ СОШ»: 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БУЛЫГИНА Т.А.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30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4474840" cy="589898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3200" b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мученик за Христа воин </a:t>
            </a:r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Евгений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Евгений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Родионов родился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 мая 1977 года в селе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Чибирлей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Кузнецкого района Пензенской области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армию был призван 25 июня 1995 года и служил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пограничником.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Чечню в боевую командировку отправился добровольно 13 января 1996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года.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ночь с 13 на 14 февраля 1996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высокогорный контрольно-регистрационный пункт (КРП), на котором рядовой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Е.А.Родионов</a:t>
            </a:r>
            <a:r>
              <a:rPr lang="ru-RU" sz="2000" dirty="0" smtClean="0"/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подвергся нападению чеченских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боевиков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  <a:r>
              <a:rPr lang="ru-RU" sz="2000" b="1" dirty="0"/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Обезоружили и захватили в плен их уже ранеными…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227486"/>
            <a:ext cx="3060700" cy="4937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850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331a697f29c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44824"/>
            <a:ext cx="6336704" cy="47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23528" y="1"/>
            <a:ext cx="8424936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571500" indent="-57150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Сними Крест!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Солдат наотрез отказался...</a:t>
            </a:r>
            <a:r>
              <a:rPr lang="ru-RU" sz="3200" dirty="0"/>
              <a:t>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Тогда в бессильной злобе бандиты пустили в ход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нож.</a:t>
            </a:r>
            <a:r>
              <a:rPr lang="ru-RU" sz="3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Евгению </a:t>
            </a:r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Родионову было всего 19 лет!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87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ПОДВИГ</a:t>
            </a:r>
            <a:endParaRPr lang="ru-RU" sz="8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226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90500" y="692696"/>
            <a:ext cx="8763000" cy="1219200"/>
          </a:xfrm>
          <a:prstGeom prst="ribbon">
            <a:avLst>
              <a:gd name="adj1" fmla="val 16667"/>
              <a:gd name="adj2" fmla="val 67834"/>
            </a:avLst>
          </a:prstGeom>
          <a:solidFill>
            <a:srgbClr val="33CCCC"/>
          </a:solidFill>
          <a:ln w="25400" cap="flat" cmpd="sng" algn="ctr">
            <a:solidFill>
              <a:srgbClr val="33CCCC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9138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Вы узнаете: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3105835"/>
            <a:ext cx="84859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 том, что такое подвиг;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человеческой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жертвенности.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25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052736"/>
            <a:ext cx="712879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Подвиг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— Доблестный, героический 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поступок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важное по своему значению действие, совершённое 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трудных условиях.</a:t>
            </a:r>
          </a:p>
          <a:p>
            <a:pPr algn="ctr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(Ушаков Д.)</a:t>
            </a: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Подвиг духовный, тот что внутри себя, всегда выше подвига физического, внешнего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Подвигу часто сопутствует самоотречение, отказ от своих желаний, привычек ради других людей или близкого человека.</a:t>
            </a: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3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132856"/>
            <a:ext cx="8424936" cy="3450696"/>
          </a:xfrm>
        </p:spPr>
        <p:txBody>
          <a:bodyPr>
            <a:normAutofit fontScale="92500" lnSpcReduction="10000"/>
          </a:bodyPr>
          <a:lstStyle/>
          <a:p>
            <a:pPr marL="719138" lvl="0" indent="0" algn="just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Подвиг </a:t>
            </a: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это слово, однокоренное словам </a:t>
            </a:r>
            <a:r>
              <a:rPr lang="ru-RU" sz="40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«двигаться» </a:t>
            </a: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0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«движение</a:t>
            </a:r>
            <a:r>
              <a:rPr lang="ru-RU" sz="4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719138" lvl="0" indent="0" algn="just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При </a:t>
            </a: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чем это движение от своей корысти. Там, где движение не к своей жадности, а от нее. Не захват, а жертва.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868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5" y="2675467"/>
            <a:ext cx="8928992" cy="3450696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ПОДВИГ</a:t>
            </a:r>
            <a:r>
              <a:rPr lang="ru-RU" dirty="0" smtClean="0"/>
              <a:t>                           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ПОДВИЖНИК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войная стрелка влево/вправо 3"/>
          <p:cNvSpPr/>
          <p:nvPr/>
        </p:nvSpPr>
        <p:spPr>
          <a:xfrm>
            <a:off x="3275856" y="2725105"/>
            <a:ext cx="1216152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10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340</TotalTime>
  <Words>612</Words>
  <Application>Microsoft Office PowerPoint</Application>
  <PresentationFormat>Экран (4:3)</PresentationFormat>
  <Paragraphs>66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Волна</vt:lpstr>
      <vt:lpstr>1_Волна</vt:lpstr>
      <vt:lpstr>ПОДВИГ урок 19</vt:lpstr>
      <vt:lpstr>   Воин в красной плащ-палатке  </vt:lpstr>
      <vt:lpstr>Это мученик за Христа воин Евгений Евгений Родионов родился 23 мая 1977 года в селе Чибирлей Кузнецкого района Пензенской области. В армию был призван 25 июня 1995 года и служил пограничником. В Чечню в боевую командировку отправился добровольно 13 января 1996 года. В ночь с 13 на 14 февраля 1996 года высокогорный контрольно-регистрационный пункт (КРП), на котором рядовой Е.А.Родионов подвергся нападению чеченских боевиков. Обезоружили и захватили в плен их уже ранеными…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 что я могу сделать?</vt:lpstr>
      <vt:lpstr>Охранять природу</vt:lpstr>
      <vt:lpstr>Помогать одиноким старикам</vt:lpstr>
      <vt:lpstr>Помогать больным</vt:lpstr>
      <vt:lpstr>Не стоит искать больших подвигов! Может быть, Вы уже их совершаете, но даже не догадываетесь об этом!</vt:lpstr>
      <vt:lpstr>Заполните таблицу. Впишите поступки и дела, которые считаются подвигом</vt:lpstr>
      <vt:lpstr>Презентация PowerPoint</vt:lpstr>
      <vt:lpstr>ПОДВИГ урок 19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ПОДВИГ урок 19</dc:title>
  <dc:creator>Татьяна</dc:creator>
  <cp:lastModifiedBy>Татьяна</cp:lastModifiedBy>
  <cp:revision>20</cp:revision>
  <dcterms:created xsi:type="dcterms:W3CDTF">2023-10-17T14:32:47Z</dcterms:created>
  <dcterms:modified xsi:type="dcterms:W3CDTF">2023-10-18T16:59:20Z</dcterms:modified>
</cp:coreProperties>
</file>