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64" r:id="rId5"/>
    <p:sldId id="266" r:id="rId6"/>
    <p:sldId id="270" r:id="rId7"/>
    <p:sldId id="265" r:id="rId8"/>
    <p:sldId id="263" r:id="rId9"/>
    <p:sldId id="262" r:id="rId10"/>
    <p:sldId id="268" r:id="rId11"/>
    <p:sldId id="269" r:id="rId12"/>
    <p:sldId id="271" r:id="rId13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519" autoAdjust="0"/>
    <p:restoredTop sz="94660"/>
  </p:normalViewPr>
  <p:slideViewPr>
    <p:cSldViewPr snapToGrid="0">
      <p:cViewPr varScale="1">
        <p:scale>
          <a:sx n="52" d="100"/>
          <a:sy n="52" d="100"/>
        </p:scale>
        <p:origin x="96" y="5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391734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89069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687483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31330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051778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24712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299241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504489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391279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323910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695556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20000">
              <a:srgbClr val="DFC880"/>
            </a:gs>
            <a:gs pos="0">
              <a:schemeClr val="accent4">
                <a:lumMod val="75000"/>
              </a:schemeClr>
            </a:gs>
            <a:gs pos="51000">
              <a:schemeClr val="accent4">
                <a:lumMod val="0"/>
                <a:lumOff val="100000"/>
              </a:schemeClr>
            </a:gs>
            <a:gs pos="88000">
              <a:schemeClr val="accent4">
                <a:lumMod val="10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EF427E-8F59-4AC2-936B-38AC638204B5}" type="datetimeFigureOut">
              <a:rPr lang="ru-RU" smtClean="0"/>
              <a:t>05.11.2023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DCFB16-41F0-4DE6-A9A1-6E3C7A9C9A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351855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299025" y="1354139"/>
            <a:ext cx="9768114" cy="1655762"/>
          </a:xfrm>
          <a:effectLst>
            <a:outerShdw blurRad="50800" dist="38100" dir="18900000" algn="bl" rotWithShape="0">
              <a:schemeClr val="accent2">
                <a:lumMod val="60000"/>
                <a:lumOff val="40000"/>
                <a:alpha val="0"/>
              </a:schemeClr>
            </a:outerShdw>
          </a:effectLst>
        </p:spPr>
        <p:txBody>
          <a:bodyPr>
            <a:normAutofit fontScale="92500" lnSpcReduction="10000"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/>
          <a:p>
            <a:r>
              <a:rPr lang="ru-RU" sz="66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Тест: «Строение вещества»</a:t>
            </a:r>
          </a:p>
        </p:txBody>
      </p:sp>
      <p:sp>
        <p:nvSpPr>
          <p:cNvPr id="5" name="Заголовок 4"/>
          <p:cNvSpPr>
            <a:spLocks noGrp="1"/>
          </p:cNvSpPr>
          <p:nvPr>
            <p:ph type="ctrTitle"/>
          </p:nvPr>
        </p:nvSpPr>
        <p:spPr>
          <a:xfrm>
            <a:off x="1669141" y="3749449"/>
            <a:ext cx="9144000" cy="2387600"/>
          </a:xfrm>
        </p:spPr>
        <p:txBody>
          <a:bodyPr>
            <a:normAutofit/>
          </a:bodyPr>
          <a:lstStyle/>
          <a:p>
            <a:r>
              <a:rPr lang="ru-RU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/>
            </a:r>
            <a:br>
              <a:rPr lang="ru-RU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</a:br>
            <a:endParaRPr lang="ru-RU" dirty="0"/>
          </a:p>
        </p:txBody>
      </p:sp>
      <p:sp>
        <p:nvSpPr>
          <p:cNvPr id="6" name="Подзаголовок 2"/>
          <p:cNvSpPr txBox="1">
            <a:spLocks/>
          </p:cNvSpPr>
          <p:nvPr/>
        </p:nvSpPr>
        <p:spPr>
          <a:xfrm>
            <a:off x="1611082" y="3563258"/>
            <a:ext cx="9144000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7 класс</a:t>
            </a:r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1119591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49513" y="2778124"/>
            <a:ext cx="11208657" cy="4351338"/>
          </a:xfrm>
          <a:effectLst>
            <a:outerShdw blurRad="50800" dist="50800" dir="5400000" algn="ctr" rotWithShape="0">
              <a:schemeClr val="accent4">
                <a:lumMod val="60000"/>
                <a:lumOff val="40000"/>
                <a:alpha val="0"/>
              </a:schemeClr>
            </a:outerShdw>
          </a:effectLst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4000" i="1" dirty="0"/>
              <a:t>1) два атома кислорода и один атом </a:t>
            </a:r>
            <a:r>
              <a:rPr lang="ru-RU" sz="4000" i="1" dirty="0" smtClean="0"/>
              <a:t>водорода;</a:t>
            </a:r>
            <a:endParaRPr lang="ru-RU" sz="4000" i="1" dirty="0"/>
          </a:p>
          <a:p>
            <a:pPr marL="0" indent="0">
              <a:buNone/>
            </a:pPr>
            <a:r>
              <a:rPr lang="ru-RU" sz="4000" i="1" dirty="0"/>
              <a:t>2) два атома водорода и два атома </a:t>
            </a:r>
            <a:r>
              <a:rPr lang="ru-RU" sz="4000" i="1" dirty="0" smtClean="0"/>
              <a:t>кислорода;</a:t>
            </a:r>
            <a:endParaRPr lang="ru-RU" sz="4000" i="1" dirty="0"/>
          </a:p>
          <a:p>
            <a:pPr marL="0" indent="0">
              <a:buNone/>
            </a:pPr>
            <a:r>
              <a:rPr lang="ru-RU" sz="4000" i="1" dirty="0"/>
              <a:t>3) один атом кислорода и один атом </a:t>
            </a:r>
            <a:r>
              <a:rPr lang="ru-RU" sz="4000" i="1" dirty="0" smtClean="0"/>
              <a:t>водорода;</a:t>
            </a:r>
            <a:endParaRPr lang="ru-RU" sz="4000" i="1" dirty="0"/>
          </a:p>
          <a:p>
            <a:pPr marL="0" indent="0">
              <a:buNone/>
            </a:pPr>
            <a:r>
              <a:rPr lang="ru-RU" sz="4000" i="1" dirty="0"/>
              <a:t>4) два атома водорода и один атом </a:t>
            </a:r>
            <a:r>
              <a:rPr lang="ru-RU" sz="4000" i="1" dirty="0" smtClean="0"/>
              <a:t>кислорода.</a:t>
            </a:r>
            <a:endParaRPr lang="ru-RU" sz="4000" i="1" dirty="0"/>
          </a:p>
          <a:p>
            <a:pPr marL="0" indent="0">
              <a:buNone/>
            </a:pPr>
            <a:endParaRPr lang="ru-RU" sz="4000" dirty="0"/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1248229" y="346755"/>
            <a:ext cx="9144000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 fontScale="92500"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9. Какие частицы составляют молекулы воды?</a:t>
            </a:r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8207330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 override="childStyl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505857" y="2678791"/>
            <a:ext cx="10515600" cy="4351338"/>
          </a:xfrm>
          <a:effectLst>
            <a:outerShdw blurRad="50800" dist="50800" dir="5400000" algn="ctr" rotWithShape="0">
              <a:schemeClr val="accent4">
                <a:lumMod val="75000"/>
                <a:alpha val="0"/>
              </a:schemeClr>
            </a:outerShdw>
          </a:effectLst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4000" i="1" dirty="0"/>
              <a:t>1) </a:t>
            </a:r>
            <a:r>
              <a:rPr lang="ru-RU" sz="4000" i="1" dirty="0" smtClean="0"/>
              <a:t>газах; </a:t>
            </a:r>
            <a:endParaRPr lang="ru-RU" sz="4000" i="1" dirty="0"/>
          </a:p>
          <a:p>
            <a:pPr marL="0" indent="0">
              <a:buNone/>
            </a:pPr>
            <a:r>
              <a:rPr lang="ru-RU" sz="4000" i="1" dirty="0"/>
              <a:t>2) твердых </a:t>
            </a:r>
            <a:r>
              <a:rPr lang="ru-RU" sz="4000" i="1" dirty="0" smtClean="0"/>
              <a:t>телах; </a:t>
            </a:r>
            <a:r>
              <a:rPr lang="ru-RU" sz="4000" i="1" dirty="0"/>
              <a:t> </a:t>
            </a:r>
          </a:p>
          <a:p>
            <a:pPr marL="0" indent="0">
              <a:buNone/>
            </a:pPr>
            <a:r>
              <a:rPr lang="ru-RU" sz="4000" i="1" dirty="0"/>
              <a:t>3) жидких </a:t>
            </a:r>
            <a:r>
              <a:rPr lang="ru-RU" sz="4000" i="1" dirty="0" smtClean="0"/>
              <a:t>телах;</a:t>
            </a:r>
            <a:r>
              <a:rPr lang="ru-RU" sz="4000" i="1" dirty="0"/>
              <a:t> </a:t>
            </a:r>
          </a:p>
          <a:p>
            <a:pPr marL="0" indent="0">
              <a:buNone/>
            </a:pPr>
            <a:r>
              <a:rPr lang="ru-RU" sz="4000" i="1" dirty="0"/>
              <a:t>4) во всех </a:t>
            </a:r>
            <a:r>
              <a:rPr lang="ru-RU" sz="4000" i="1" dirty="0" smtClean="0"/>
              <a:t>одинаково.</a:t>
            </a:r>
            <a:endParaRPr lang="ru-RU" sz="4000" i="1" dirty="0"/>
          </a:p>
          <a:p>
            <a:pPr marL="0" indent="0">
              <a:buNone/>
            </a:pPr>
            <a:endParaRPr lang="ru-RU" dirty="0"/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936171" y="359682"/>
            <a:ext cx="10319657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10. Диффузия протекает быстрее в…</a:t>
            </a:r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4474179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 override="childStyl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одзаголовок 2"/>
          <p:cNvSpPr txBox="1">
            <a:spLocks/>
          </p:cNvSpPr>
          <p:nvPr/>
        </p:nvSpPr>
        <p:spPr>
          <a:xfrm>
            <a:off x="1698172" y="1578881"/>
            <a:ext cx="9144000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Спасибо за внимание!</a:t>
            </a:r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416348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698953"/>
            <a:ext cx="10515600" cy="1325563"/>
          </a:xfrm>
          <a:effectLst>
            <a:outerShdw blurRad="50800" dist="38100" dir="18900000" algn="bl" rotWithShape="0">
              <a:schemeClr val="accent2">
                <a:lumMod val="50000"/>
                <a:alpha val="40000"/>
              </a:schemeClr>
            </a:outerShdw>
          </a:effectLst>
        </p:spPr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r>
              <a:rPr lang="ru-RU" b="1" i="1" dirty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/>
            </a:r>
            <a:br>
              <a:rPr lang="ru-RU" b="1" i="1" dirty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506662"/>
            <a:ext cx="10515600" cy="4351338"/>
          </a:xfrm>
          <a:effectLst>
            <a:outerShdw blurRad="50800" dist="50800" dir="5400000" sx="1000" sy="1000" algn="ctr" rotWithShape="0">
              <a:schemeClr val="accent4">
                <a:lumMod val="20000"/>
                <a:lumOff val="80000"/>
              </a:schemeClr>
            </a:outerShdw>
          </a:effectLst>
        </p:spPr>
        <p:txBody>
          <a:bodyPr/>
          <a:lstStyle/>
          <a:p>
            <a:pPr marL="0" indent="0">
              <a:buNone/>
            </a:pPr>
            <a:r>
              <a:rPr lang="ru-RU" sz="4000" i="1" dirty="0" smtClean="0"/>
              <a:t>1)одинаковые;</a:t>
            </a:r>
            <a:endParaRPr lang="ru-RU" sz="4000" i="1" dirty="0"/>
          </a:p>
          <a:p>
            <a:pPr marL="0" indent="0">
              <a:buNone/>
            </a:pPr>
            <a:r>
              <a:rPr lang="ru-RU" sz="4000" i="1" dirty="0" smtClean="0"/>
              <a:t>2)отличаются;</a:t>
            </a:r>
            <a:endParaRPr lang="ru-RU" sz="4000" i="1" dirty="0"/>
          </a:p>
          <a:p>
            <a:pPr marL="0" indent="0">
              <a:buNone/>
            </a:pPr>
            <a:r>
              <a:rPr lang="ru-RU" sz="4000" i="1" dirty="0"/>
              <a:t>3)меняются </a:t>
            </a:r>
            <a:r>
              <a:rPr lang="ru-RU" sz="4000" i="1" dirty="0" smtClean="0"/>
              <a:t>размеры;</a:t>
            </a:r>
            <a:endParaRPr lang="ru-RU" sz="4000" i="1" dirty="0"/>
          </a:p>
          <a:p>
            <a:pPr marL="0" indent="0">
              <a:buNone/>
            </a:pPr>
            <a:r>
              <a:rPr lang="ru-RU" sz="4000" i="1" dirty="0"/>
              <a:t>4)иногда одинаковы иногда </a:t>
            </a:r>
            <a:r>
              <a:rPr lang="ru-RU" sz="4000" i="1" dirty="0" smtClean="0"/>
              <a:t>нет.</a:t>
            </a:r>
            <a:endParaRPr lang="ru-RU" sz="4000" i="1" dirty="0"/>
          </a:p>
          <a:p>
            <a:pPr marL="0" indent="0">
              <a:buNone/>
            </a:pPr>
            <a:endParaRPr lang="ru-RU" dirty="0"/>
          </a:p>
        </p:txBody>
      </p:sp>
      <p:sp>
        <p:nvSpPr>
          <p:cNvPr id="6" name="Подзаголовок 2"/>
          <p:cNvSpPr txBox="1">
            <a:spLocks/>
          </p:cNvSpPr>
          <p:nvPr/>
        </p:nvSpPr>
        <p:spPr>
          <a:xfrm>
            <a:off x="1524000" y="533853"/>
            <a:ext cx="9144000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 fontScale="92500"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1. Одинаковы ли молекулы одного и того же вещества?</a:t>
            </a:r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7514846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 override="childStyl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6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09172" y="1569809"/>
            <a:ext cx="10515600" cy="1325563"/>
          </a:xfrm>
          <a:effectLst>
            <a:outerShdw blurRad="50800" dist="38100" dir="18900000" algn="bl" rotWithShape="0">
              <a:schemeClr val="accent2">
                <a:lumMod val="50000"/>
                <a:alpha val="40000"/>
              </a:schemeClr>
            </a:outerShdw>
          </a:effectLst>
        </p:spPr>
        <p:txBody>
          <a:bodyPr>
            <a:normAutofit fontScale="90000"/>
          </a:bodyPr>
          <a:lstStyle/>
          <a:p>
            <a:r>
              <a:rPr lang="ru-RU" dirty="0"/>
              <a:t/>
            </a:r>
            <a:br>
              <a:rPr lang="ru-RU" dirty="0"/>
            </a:b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939801" y="2895372"/>
            <a:ext cx="10515600" cy="4351338"/>
          </a:xfrm>
          <a:effectLst>
            <a:outerShdw blurRad="50800" dist="50800" dir="5400000" sx="1000" sy="1000" algn="ctr" rotWithShape="0">
              <a:schemeClr val="accent4">
                <a:lumMod val="20000"/>
                <a:lumOff val="80000"/>
              </a:schemeClr>
            </a:outerShdw>
          </a:effectLst>
        </p:spPr>
        <p:txBody>
          <a:bodyPr/>
          <a:lstStyle/>
          <a:p>
            <a:pPr marL="0" indent="0">
              <a:buNone/>
            </a:pPr>
            <a:r>
              <a:rPr lang="ru-RU" sz="4000" i="1" dirty="0"/>
              <a:t>1) в </a:t>
            </a:r>
            <a:r>
              <a:rPr lang="ru-RU" sz="4000" i="1" dirty="0" smtClean="0"/>
              <a:t>холодной; </a:t>
            </a:r>
            <a:r>
              <a:rPr lang="ru-RU" sz="4000" i="1" dirty="0"/>
              <a:t>  </a:t>
            </a:r>
          </a:p>
          <a:p>
            <a:pPr marL="0" indent="0">
              <a:buNone/>
            </a:pPr>
            <a:r>
              <a:rPr lang="ru-RU" sz="4000" i="1" dirty="0"/>
              <a:t>2) в </a:t>
            </a:r>
            <a:r>
              <a:rPr lang="ru-RU" sz="4000" i="1" dirty="0" smtClean="0"/>
              <a:t>горячей; </a:t>
            </a:r>
            <a:r>
              <a:rPr lang="ru-RU" sz="4000" i="1" dirty="0"/>
              <a:t> </a:t>
            </a:r>
          </a:p>
          <a:p>
            <a:pPr marL="0" indent="0">
              <a:buNone/>
            </a:pPr>
            <a:r>
              <a:rPr lang="ru-RU" sz="4000" i="1" dirty="0"/>
              <a:t>3) все </a:t>
            </a:r>
            <a:r>
              <a:rPr lang="ru-RU" sz="4000" i="1" dirty="0" smtClean="0"/>
              <a:t>равно.</a:t>
            </a:r>
            <a:endParaRPr lang="ru-RU" sz="4000" i="1" dirty="0"/>
          </a:p>
          <a:p>
            <a:pPr marL="0" indent="0">
              <a:buNone/>
            </a:pPr>
            <a:endParaRPr lang="ru-RU" dirty="0"/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809172" y="901585"/>
            <a:ext cx="11088915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 fontScale="85000" lnSpcReduction="10000"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2. В какой воде надо замочить горох для варки супа, чтобы он разбух скорее?</a:t>
            </a:r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3217423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8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 override="childStyl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61143" y="2506662"/>
            <a:ext cx="10798628" cy="4351338"/>
          </a:xfrm>
          <a:effectLst>
            <a:outerShdw blurRad="50800" dist="50800" dir="5400000" sx="1000" sy="1000" algn="ctr" rotWithShape="0">
              <a:schemeClr val="accent4">
                <a:lumMod val="20000"/>
                <a:lumOff val="80000"/>
                <a:alpha val="0"/>
              </a:schemeClr>
            </a:outerShdw>
          </a:effectLst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4000" i="1" dirty="0" smtClean="0"/>
              <a:t>1)соединение молекул;</a:t>
            </a:r>
          </a:p>
          <a:p>
            <a:pPr marL="0" indent="0">
              <a:buNone/>
            </a:pPr>
            <a:r>
              <a:rPr lang="ru-RU" sz="4000" i="1" dirty="0" smtClean="0"/>
              <a:t>2) превращение одних молекул в другие;</a:t>
            </a:r>
          </a:p>
          <a:p>
            <a:pPr marL="0" indent="0">
              <a:buNone/>
            </a:pPr>
            <a:r>
              <a:rPr lang="ru-RU" sz="4000" i="1" dirty="0" smtClean="0"/>
              <a:t>3) изменение скорости и направления движения молекул;</a:t>
            </a:r>
          </a:p>
          <a:p>
            <a:pPr marL="0" indent="0">
              <a:buNone/>
            </a:pPr>
            <a:r>
              <a:rPr lang="ru-RU" sz="4000" i="1" dirty="0" smtClean="0"/>
              <a:t>4) разрушение молекул.</a:t>
            </a: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1640114" y="549615"/>
            <a:ext cx="9144000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3. Что происходит при столкновении молекул газа?</a:t>
            </a:r>
          </a:p>
          <a:p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1389269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 override="childStyl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76400" y="6054724"/>
            <a:ext cx="10515600" cy="1325563"/>
          </a:xfrm>
          <a:effectLst>
            <a:outerShdw blurRad="50800" dist="38100" dir="18900000" algn="bl" rotWithShape="0">
              <a:schemeClr val="accent2">
                <a:lumMod val="50000"/>
                <a:alpha val="40000"/>
              </a:schemeClr>
            </a:outerShdw>
          </a:effectLst>
        </p:spPr>
        <p:txBody>
          <a:bodyPr>
            <a:normAutofit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90172" y="2695348"/>
            <a:ext cx="10515600" cy="4351338"/>
          </a:xfrm>
          <a:effectLst>
            <a:outerShdw blurRad="50800" dist="50800" dir="5400000" algn="ctr" rotWithShape="0">
              <a:schemeClr val="accent4">
                <a:lumMod val="60000"/>
                <a:lumOff val="40000"/>
                <a:alpha val="0"/>
              </a:schemeClr>
            </a:outerShdw>
          </a:effectLst>
        </p:spPr>
        <p:txBody>
          <a:bodyPr/>
          <a:lstStyle/>
          <a:p>
            <a:pPr marL="0" indent="0">
              <a:buNone/>
            </a:pPr>
            <a:r>
              <a:rPr lang="ru-RU" sz="4000" i="1" dirty="0" smtClean="0"/>
              <a:t>1)не взаимодействуют;</a:t>
            </a:r>
          </a:p>
          <a:p>
            <a:pPr marL="0" indent="0">
              <a:buNone/>
            </a:pPr>
            <a:r>
              <a:rPr lang="ru-RU" sz="4000" i="1" dirty="0" smtClean="0"/>
              <a:t>2)отталкиваются;</a:t>
            </a:r>
          </a:p>
          <a:p>
            <a:pPr marL="0" indent="0">
              <a:buNone/>
            </a:pPr>
            <a:r>
              <a:rPr lang="ru-RU" sz="4000" i="1" dirty="0" smtClean="0"/>
              <a:t>3)притягиваются и отталкиваются;</a:t>
            </a:r>
          </a:p>
          <a:p>
            <a:pPr marL="0" indent="0">
              <a:buNone/>
            </a:pPr>
            <a:r>
              <a:rPr lang="ru-RU" sz="4000" i="1" dirty="0" smtClean="0"/>
              <a:t>4)притягиваются.</a:t>
            </a: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1676400" y="879928"/>
            <a:ext cx="9144000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 fontScale="85000" lnSpcReduction="10000"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4. Как взаимодействуют между собой молекулы вещества?</a:t>
            </a:r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1428943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 override="childStyl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0142" y="815067"/>
            <a:ext cx="10515600" cy="1325563"/>
          </a:xfrm>
          <a:effectLst>
            <a:outerShdw blurRad="50800" dist="38100" dir="18900000" algn="bl" rotWithShape="0">
              <a:schemeClr val="accent2">
                <a:lumMod val="50000"/>
                <a:alpha val="40000"/>
              </a:schemeClr>
            </a:outerShdw>
          </a:effectLst>
        </p:spPr>
        <p:txBody>
          <a:bodyPr>
            <a:normAutofit fontScale="90000"/>
          </a:bodyPr>
          <a:lstStyle/>
          <a:p>
            <a:r>
              <a:rPr lang="ru-RU" dirty="0"/>
              <a:t/>
            </a:r>
            <a:br>
              <a:rPr lang="ru-RU" dirty="0"/>
            </a:b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31685" y="2506662"/>
            <a:ext cx="10515600" cy="4351338"/>
          </a:xfrm>
          <a:effectLst>
            <a:outerShdw blurRad="50800" dist="50800" dir="5400000" algn="ctr" rotWithShape="0">
              <a:schemeClr val="accent4">
                <a:lumMod val="60000"/>
                <a:lumOff val="40000"/>
                <a:alpha val="0"/>
              </a:schemeClr>
            </a:outerShdw>
          </a:effectLst>
        </p:spPr>
        <p:txBody>
          <a:bodyPr/>
          <a:lstStyle/>
          <a:p>
            <a:pPr marL="0" indent="0">
              <a:buNone/>
            </a:pPr>
            <a:r>
              <a:rPr lang="ru-RU" sz="4000" i="1" dirty="0"/>
              <a:t>1) не меняются в </a:t>
            </a:r>
            <a:r>
              <a:rPr lang="ru-RU" sz="4000" i="1" dirty="0" smtClean="0"/>
              <a:t>размерах;</a:t>
            </a:r>
            <a:endParaRPr lang="ru-RU" sz="4000" i="1" dirty="0"/>
          </a:p>
          <a:p>
            <a:pPr marL="0" indent="0">
              <a:buNone/>
            </a:pPr>
            <a:r>
              <a:rPr lang="ru-RU" sz="4000" i="1" dirty="0"/>
              <a:t>2) </a:t>
            </a:r>
            <a:r>
              <a:rPr lang="ru-RU" sz="4000" i="1" dirty="0" smtClean="0"/>
              <a:t>расширяются;</a:t>
            </a:r>
            <a:endParaRPr lang="ru-RU" sz="4000" i="1" dirty="0"/>
          </a:p>
          <a:p>
            <a:pPr marL="0" indent="0">
              <a:buNone/>
            </a:pPr>
            <a:r>
              <a:rPr lang="ru-RU" sz="4000" i="1" dirty="0"/>
              <a:t>3) </a:t>
            </a:r>
            <a:r>
              <a:rPr lang="ru-RU" sz="4000" i="1" dirty="0" smtClean="0"/>
              <a:t>сжимаются;</a:t>
            </a:r>
            <a:endParaRPr lang="ru-RU" sz="4000" i="1" dirty="0"/>
          </a:p>
          <a:p>
            <a:pPr marL="0" indent="0">
              <a:buNone/>
            </a:pPr>
            <a:r>
              <a:rPr lang="ru-RU" sz="4000" i="1" dirty="0"/>
              <a:t>4) меняют </a:t>
            </a:r>
            <a:r>
              <a:rPr lang="ru-RU" sz="4000" i="1" dirty="0" smtClean="0"/>
              <a:t>форму.</a:t>
            </a:r>
            <a:endParaRPr lang="ru-RU" sz="4000" i="1" dirty="0"/>
          </a:p>
          <a:p>
            <a:pPr marL="0" indent="0">
              <a:buNone/>
            </a:pPr>
            <a:endParaRPr lang="ru-RU" dirty="0"/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1741714" y="484868"/>
            <a:ext cx="9144000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5. При нагревании твердые тела…</a:t>
            </a:r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2759308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 override="childStyl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21228" y="2506662"/>
            <a:ext cx="10384971" cy="4351338"/>
          </a:xfrm>
          <a:effectLst>
            <a:outerShdw blurRad="50800" dist="50800" dir="5400000" algn="ctr" rotWithShape="0">
              <a:schemeClr val="accent4">
                <a:lumMod val="60000"/>
                <a:lumOff val="40000"/>
                <a:alpha val="0"/>
              </a:schemeClr>
            </a:outerShdw>
          </a:effectLst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4000" i="1" dirty="0" smtClean="0"/>
              <a:t>1) все тела состоят из мельчайших частиц;</a:t>
            </a:r>
          </a:p>
          <a:p>
            <a:pPr marL="0" indent="0">
              <a:buNone/>
            </a:pPr>
            <a:r>
              <a:rPr lang="ru-RU" sz="4000" i="1" dirty="0" smtClean="0"/>
              <a:t>2) у вещества нет внутреннего строения;</a:t>
            </a:r>
          </a:p>
          <a:p>
            <a:pPr marL="0" indent="0">
              <a:buNone/>
            </a:pPr>
            <a:r>
              <a:rPr lang="ru-RU" sz="4000" i="1" dirty="0" smtClean="0"/>
              <a:t>3) между частицами нет свободного пространства;</a:t>
            </a:r>
          </a:p>
          <a:p>
            <a:pPr marL="0" indent="0">
              <a:buNone/>
            </a:pPr>
            <a:r>
              <a:rPr lang="ru-RU" sz="4000" i="1" dirty="0" smtClean="0"/>
              <a:t>4) частицы легко видеть невооружённым глазом.</a:t>
            </a:r>
          </a:p>
          <a:p>
            <a:pPr marL="0" indent="0">
              <a:buNone/>
            </a:pPr>
            <a:endParaRPr lang="ru-RU" sz="4000" dirty="0"/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1741714" y="698953"/>
            <a:ext cx="9144000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 fontScale="85000" lnSpcReduction="10000"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6. Из предложенных утверждений выберите верное: </a:t>
            </a:r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098706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 override="childStyl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73628" y="2869519"/>
            <a:ext cx="11673115" cy="4351338"/>
          </a:xfrm>
          <a:effectLst>
            <a:outerShdw blurRad="50800" dist="50800" dir="5400000" algn="ctr" rotWithShape="0">
              <a:schemeClr val="accent4">
                <a:lumMod val="60000"/>
                <a:lumOff val="40000"/>
                <a:alpha val="0"/>
              </a:schemeClr>
            </a:outerShdw>
          </a:effectLst>
        </p:spPr>
        <p:txBody>
          <a:bodyPr/>
          <a:lstStyle/>
          <a:p>
            <a:pPr marL="0" indent="0">
              <a:buNone/>
            </a:pPr>
            <a:r>
              <a:rPr lang="ru-RU" sz="4000" i="1" dirty="0" smtClean="0"/>
              <a:t>1) в газообразном состоянии;</a:t>
            </a:r>
          </a:p>
          <a:p>
            <a:pPr marL="0" indent="0">
              <a:buNone/>
            </a:pPr>
            <a:r>
              <a:rPr lang="ru-RU" sz="4000" i="1" dirty="0" smtClean="0"/>
              <a:t>2) в жидком состоянии;</a:t>
            </a:r>
          </a:p>
          <a:p>
            <a:pPr marL="0" indent="0">
              <a:buNone/>
            </a:pPr>
            <a:r>
              <a:rPr lang="ru-RU" sz="4000" i="1" dirty="0" smtClean="0"/>
              <a:t>3) в твёрдом состоянии;</a:t>
            </a:r>
          </a:p>
          <a:p>
            <a:pPr marL="0" indent="0">
              <a:buNone/>
            </a:pPr>
            <a:r>
              <a:rPr lang="ru-RU" sz="4000" i="1" dirty="0" smtClean="0"/>
              <a:t>4) в жидком или газообразном состоянии.</a:t>
            </a: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1741714" y="462530"/>
            <a:ext cx="9144000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 fontScale="92500"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7. Если вещество не сохраняет форму и не меняет объем, то:</a:t>
            </a:r>
          </a:p>
          <a:p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876383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 override="childStyl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49944" y="2117043"/>
            <a:ext cx="11742056" cy="4351338"/>
          </a:xfrm>
          <a:effectLst>
            <a:outerShdw blurRad="50800" dist="50800" dir="5400000" algn="ctr" rotWithShape="0">
              <a:schemeClr val="accent4">
                <a:lumMod val="60000"/>
                <a:lumOff val="40000"/>
                <a:alpha val="0"/>
              </a:schemeClr>
            </a:outerShdw>
          </a:effectLst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4000" i="1" dirty="0" smtClean="0"/>
              <a:t>1) хаотическое движение очень мелких твердых частиц, находящихся в жидкости;</a:t>
            </a:r>
          </a:p>
          <a:p>
            <a:pPr marL="0" indent="0">
              <a:buNone/>
            </a:pPr>
            <a:r>
              <a:rPr lang="ru-RU" sz="4000" i="1" dirty="0" smtClean="0"/>
              <a:t>2)хаотическое проникновение частиц друг в друга;</a:t>
            </a:r>
          </a:p>
          <a:p>
            <a:pPr marL="0" indent="0">
              <a:buNone/>
            </a:pPr>
            <a:r>
              <a:rPr lang="ru-RU" sz="4000" i="1" dirty="0" smtClean="0"/>
              <a:t>3) упорядоченное движение твердых частиц, находящихся в жидкости;</a:t>
            </a:r>
          </a:p>
          <a:p>
            <a:pPr marL="0" indent="0">
              <a:buNone/>
            </a:pPr>
            <a:r>
              <a:rPr lang="ru-RU" sz="4000" i="1" dirty="0" smtClean="0"/>
              <a:t>4) упорядоченное движение молекул жидкости.</a:t>
            </a: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1211942" y="461281"/>
            <a:ext cx="10087429" cy="1655762"/>
          </a:xfrm>
          <a:prstGeom prst="rect">
            <a:avLst/>
          </a:prstGeom>
          <a:effectLst>
            <a:outerShdw blurRad="50800" dist="38100" dir="18900000" algn="bl" rotWithShape="0">
              <a:schemeClr val="accent2">
                <a:lumMod val="60000"/>
                <a:lumOff val="40000"/>
                <a:alpha val="40000"/>
              </a:schemeClr>
            </a:outerShdw>
          </a:effectLst>
        </p:spPr>
        <p:txBody>
          <a:bodyPr vert="horz" lIns="91440" tIns="45720" rIns="91440" bIns="45720" rtlCol="0">
            <a:normAutofit/>
            <a:scene3d>
              <a:camera prst="orthographicFront"/>
              <a:lightRig rig="threePt" dir="t"/>
            </a:scene3d>
            <a:sp3d extrusionH="57150" contourW="12700" prstMaterial="dkEdge">
              <a:bevelT w="50800" h="57150"/>
              <a:extrusionClr>
                <a:schemeClr val="accent4">
                  <a:lumMod val="60000"/>
                  <a:lumOff val="40000"/>
                </a:schemeClr>
              </a:extrusionClr>
              <a:contourClr>
                <a:schemeClr val="accent4">
                  <a:lumMod val="75000"/>
                </a:schemeClr>
              </a:contourClr>
            </a:sp3d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5400" b="1" i="1" dirty="0" smtClean="0"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4">
                      <a:lumMod val="60000"/>
                      <a:lumOff val="40000"/>
                      <a:alpha val="40000"/>
                    </a:schemeClr>
                  </a:glow>
                </a:effectLst>
              </a:rPr>
              <a:t>8. Броуновское движение это…</a:t>
            </a:r>
            <a:endParaRPr lang="ru-RU" sz="5400" b="1" i="1" dirty="0">
              <a:solidFill>
                <a:schemeClr val="accent4">
                  <a:lumMod val="75000"/>
                </a:schemeClr>
              </a:solidFill>
              <a:effectLst>
                <a:glow rad="139700">
                  <a:schemeClr val="accent4">
                    <a:lumMod val="60000"/>
                    <a:lumOff val="40000"/>
                    <a:alpha val="40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7820490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mph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 override="childStyl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91</TotalTime>
  <Words>319</Words>
  <Application>Microsoft Office PowerPoint</Application>
  <PresentationFormat>Широкоэкранный</PresentationFormat>
  <Paragraphs>57</Paragraphs>
  <Slides>12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Тема Office</vt:lpstr>
      <vt:lpstr> </vt:lpstr>
      <vt:lpstr>  </vt:lpstr>
      <vt:lpstr>  </vt:lpstr>
      <vt:lpstr>Презентация PowerPoint</vt:lpstr>
      <vt:lpstr> </vt:lpstr>
      <vt:lpstr> 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Тест: «Строение вещества»</dc:title>
  <dc:creator>LESYA</dc:creator>
  <cp:lastModifiedBy>LESYA</cp:lastModifiedBy>
  <cp:revision>13</cp:revision>
  <dcterms:created xsi:type="dcterms:W3CDTF">2023-11-05T08:01:16Z</dcterms:created>
  <dcterms:modified xsi:type="dcterms:W3CDTF">2023-11-05T09:32:57Z</dcterms:modified>
</cp:coreProperties>
</file>

<file path=docProps/thumbnail.jpeg>
</file>