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7" r:id="rId1"/>
  </p:sldMasterIdLst>
  <p:notesMasterIdLst>
    <p:notesMasterId r:id="rId14"/>
  </p:notesMasterIdLst>
  <p:sldIdLst>
    <p:sldId id="256" r:id="rId2"/>
    <p:sldId id="259" r:id="rId3"/>
    <p:sldId id="257" r:id="rId4"/>
    <p:sldId id="272" r:id="rId5"/>
    <p:sldId id="280" r:id="rId6"/>
    <p:sldId id="282" r:id="rId7"/>
    <p:sldId id="283" r:id="rId8"/>
    <p:sldId id="286" r:id="rId9"/>
    <p:sldId id="287" r:id="rId10"/>
    <p:sldId id="275" r:id="rId11"/>
    <p:sldId id="278" r:id="rId12"/>
    <p:sldId id="288" r:id="rId13"/>
  </p:sldIdLst>
  <p:sldSz cx="12192000" cy="6858000"/>
  <p:notesSz cx="6858000" cy="9144000"/>
  <p:embeddedFontLst>
    <p:embeddedFont>
      <p:font typeface="Roboto" charset="0"/>
      <p:regular r:id="rId15"/>
      <p:bold r:id="rId16"/>
    </p:embeddedFont>
    <p:embeddedFont>
      <p:font typeface="Calibri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00ADEF"/>
    <a:srgbClr val="BBDDDE"/>
    <a:srgbClr val="1A315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11" autoAdjust="0"/>
    <p:restoredTop sz="89068" autoAdjust="0"/>
  </p:normalViewPr>
  <p:slideViewPr>
    <p:cSldViewPr snapToObjects="1" showGuides="1">
      <p:cViewPr varScale="1">
        <p:scale>
          <a:sx n="65" d="100"/>
          <a:sy n="65" d="100"/>
        </p:scale>
        <p:origin x="-40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B5BE2-C74C-4B61-A509-50EB8BC7E36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DB8FD-7AFA-46EA-B6E7-C88D74ADB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DB8FD-7AFA-46EA-B6E7-C88D74ADBE5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DB8FD-7AFA-46EA-B6E7-C88D74ADBE5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DB8FD-7AFA-46EA-B6E7-C88D74ADBE5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E4A-B592-4D50-A979-458CCF7B687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5174-F7F7-4A56-A274-F133A2F41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E4A-B592-4D50-A979-458CCF7B687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5174-F7F7-4A56-A274-F133A2F41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39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39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E4A-B592-4D50-A979-458CCF7B687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5174-F7F7-4A56-A274-F133A2F41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lor1_shape2"/>
          <p:cNvSpPr/>
          <p:nvPr userDrawn="1"/>
        </p:nvSpPr>
        <p:spPr>
          <a:xfrm>
            <a:off x="4123078" y="0"/>
            <a:ext cx="8064980" cy="6858000"/>
          </a:xfrm>
          <a:prstGeom prst="parallelogram">
            <a:avLst>
              <a:gd name="adj" fmla="val 53571"/>
            </a:avLst>
          </a:prstGeom>
          <a:solidFill>
            <a:srgbClr val="BBDD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hidden_shape"/>
          <p:cNvSpPr/>
          <p:nvPr userDrawn="1"/>
        </p:nvSpPr>
        <p:spPr>
          <a:xfrm>
            <a:off x="0" y="943429"/>
            <a:ext cx="12192000" cy="3695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color1_shape1"/>
          <p:cNvCxnSpPr/>
          <p:nvPr userDrawn="1"/>
        </p:nvCxnSpPr>
        <p:spPr>
          <a:xfrm>
            <a:off x="1084191" y="2579409"/>
            <a:ext cx="3629241" cy="0"/>
          </a:xfrm>
          <a:prstGeom prst="line">
            <a:avLst/>
          </a:prstGeom>
          <a:ln w="38100">
            <a:solidFill>
              <a:srgbClr val="BBDD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998006" y="1312055"/>
            <a:ext cx="6768597" cy="1191323"/>
          </a:xfrm>
          <a:prstGeom prst="rect">
            <a:avLst/>
          </a:prstGeom>
        </p:spPr>
        <p:txBody>
          <a:bodyPr anchor="ctr"/>
          <a:lstStyle>
            <a:lvl1pPr>
              <a:defRPr lang="ru-RU" sz="3600" b="1" kern="1200" cap="non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 smtClean="0"/>
              <a:t>Presentation name</a:t>
            </a:r>
            <a:endParaRPr lang="ru-RU" dirty="0"/>
          </a:p>
        </p:txBody>
      </p:sp>
      <p:sp>
        <p:nvSpPr>
          <p:cNvPr id="8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998005" y="2694151"/>
            <a:ext cx="9677400" cy="1080491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lang="ru-RU" sz="2800" kern="12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Subtitle text here</a:t>
            </a:r>
            <a:endParaRPr lang="ru-RU" dirty="0"/>
          </a:p>
        </p:txBody>
      </p:sp>
      <p:pic>
        <p:nvPicPr>
          <p:cNvPr id="10" name="logo" descr="E:\Live3\Artrange\Projects\Slider\Branding\Logo\logo_екфтызукуте-0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658" y="6366957"/>
            <a:ext cx="969256" cy="3256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51190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1_shape1"/>
          <p:cNvSpPr/>
          <p:nvPr userDrawn="1"/>
        </p:nvSpPr>
        <p:spPr>
          <a:xfrm>
            <a:off x="4123078" y="0"/>
            <a:ext cx="8064980" cy="6858000"/>
          </a:xfrm>
          <a:prstGeom prst="parallelogram">
            <a:avLst>
              <a:gd name="adj" fmla="val 53571"/>
            </a:avLst>
          </a:prstGeom>
          <a:solidFill>
            <a:srgbClr val="BBDD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hidden_shape"/>
          <p:cNvSpPr/>
          <p:nvPr userDrawn="1"/>
        </p:nvSpPr>
        <p:spPr>
          <a:xfrm>
            <a:off x="0" y="491043"/>
            <a:ext cx="12192000" cy="5953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838200" y="619437"/>
            <a:ext cx="10526545" cy="793317"/>
          </a:xfrm>
          <a:prstGeom prst="rect">
            <a:avLst/>
          </a:prstGeom>
        </p:spPr>
        <p:txBody>
          <a:bodyPr anchor="ctr"/>
          <a:lstStyle>
            <a:lvl1pPr>
              <a:defRPr lang="ru-RU" sz="3600" b="1" kern="1200" cap="non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 smtClean="0"/>
              <a:t>Title</a:t>
            </a:r>
            <a:endParaRPr lang="ru-RU" dirty="0"/>
          </a:p>
        </p:txBody>
      </p:sp>
      <p:sp>
        <p:nvSpPr>
          <p:cNvPr id="13" name="text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1536508"/>
            <a:ext cx="10526545" cy="4657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ru-RU" dirty="0"/>
          </a:p>
        </p:txBody>
      </p:sp>
      <p:pic>
        <p:nvPicPr>
          <p:cNvPr id="7" name="logo" descr="E:\Live3\Artrange\Projects\Slider\Branding\Logo\logo_екфтызукуте-0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658" y="6366957"/>
            <a:ext cx="969256" cy="3256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13658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lor1_shape1"/>
          <p:cNvSpPr/>
          <p:nvPr userDrawn="1"/>
        </p:nvSpPr>
        <p:spPr>
          <a:xfrm>
            <a:off x="4123078" y="0"/>
            <a:ext cx="8064980" cy="6858000"/>
          </a:xfrm>
          <a:prstGeom prst="parallelogram">
            <a:avLst>
              <a:gd name="adj" fmla="val 53571"/>
            </a:avLst>
          </a:prstGeom>
          <a:solidFill>
            <a:srgbClr val="BBDD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hidden_shape"/>
          <p:cNvSpPr/>
          <p:nvPr userDrawn="1"/>
        </p:nvSpPr>
        <p:spPr>
          <a:xfrm>
            <a:off x="0" y="491042"/>
            <a:ext cx="12192000" cy="581830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6089399" y="1060521"/>
            <a:ext cx="5493000" cy="793317"/>
          </a:xfrm>
          <a:prstGeom prst="rect">
            <a:avLst/>
          </a:prstGeom>
        </p:spPr>
        <p:txBody>
          <a:bodyPr/>
          <a:lstStyle>
            <a:lvl1pPr>
              <a:defRPr lang="ru-RU" sz="3600" b="1" kern="1200" cap="non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 smtClean="0"/>
              <a:t>Title</a:t>
            </a:r>
            <a:endParaRPr lang="ru-RU" dirty="0"/>
          </a:p>
        </p:txBody>
      </p:sp>
      <p:sp>
        <p:nvSpPr>
          <p:cNvPr id="12" name="text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00" y="2046433"/>
            <a:ext cx="5530272" cy="4262918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lang="ru-RU" sz="2800" kern="12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solidFill>
                  <a:srgbClr val="1A315C"/>
                </a:solidFill>
                <a:latin typeface="Circe" panose="020B0502020203020203" pitchFamily="34" charset="-52"/>
              </a:defRPr>
            </a:lvl2pPr>
            <a:lvl3pPr>
              <a:defRPr>
                <a:solidFill>
                  <a:srgbClr val="1A315C"/>
                </a:solidFill>
                <a:latin typeface="Circe" panose="020B0502020203020203" pitchFamily="34" charset="-52"/>
              </a:defRPr>
            </a:lvl3pPr>
            <a:lvl4pPr>
              <a:defRPr>
                <a:solidFill>
                  <a:srgbClr val="1A315C"/>
                </a:solidFill>
                <a:latin typeface="Circe" panose="020B0502020203020203" pitchFamily="34" charset="-52"/>
              </a:defRPr>
            </a:lvl4pPr>
            <a:lvl5pPr>
              <a:defRPr>
                <a:solidFill>
                  <a:srgbClr val="1A315C"/>
                </a:solidFill>
                <a:latin typeface="Circe" panose="020B0502020203020203" pitchFamily="34" charset="-52"/>
              </a:defRPr>
            </a:lvl5pPr>
          </a:lstStyle>
          <a:p>
            <a:pPr lvl="0"/>
            <a:r>
              <a:rPr lang="en-US" dirty="0" smtClean="0"/>
              <a:t>Text</a:t>
            </a:r>
          </a:p>
        </p:txBody>
      </p:sp>
      <p:sp>
        <p:nvSpPr>
          <p:cNvPr id="11" name="picture"/>
          <p:cNvSpPr>
            <a:spLocks noGrp="1"/>
          </p:cNvSpPr>
          <p:nvPr>
            <p:ph type="pic" sz="quarter" idx="13" hasCustomPrompt="1"/>
          </p:nvPr>
        </p:nvSpPr>
        <p:spPr>
          <a:xfrm>
            <a:off x="-1" y="-1"/>
            <a:ext cx="5807966" cy="68579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lang="ru-RU" sz="2800" kern="12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 smtClean="0"/>
              <a:t>Picture</a:t>
            </a:r>
          </a:p>
        </p:txBody>
      </p:sp>
      <p:pic>
        <p:nvPicPr>
          <p:cNvPr id="8" name="logo" descr="E:\Live3\Artrange\Projects\Slider\Branding\Logo\logo_екфтызукуте-0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658" y="6366957"/>
            <a:ext cx="969256" cy="3256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8756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lor1_shape2"/>
          <p:cNvSpPr/>
          <p:nvPr userDrawn="1"/>
        </p:nvSpPr>
        <p:spPr>
          <a:xfrm>
            <a:off x="4123078" y="0"/>
            <a:ext cx="8064980" cy="6858000"/>
          </a:xfrm>
          <a:prstGeom prst="parallelogram">
            <a:avLst>
              <a:gd name="adj" fmla="val 53571"/>
            </a:avLst>
          </a:prstGeom>
          <a:solidFill>
            <a:srgbClr val="BBDD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hidden_shape"/>
          <p:cNvSpPr/>
          <p:nvPr userDrawn="1"/>
        </p:nvSpPr>
        <p:spPr>
          <a:xfrm>
            <a:off x="0" y="2737716"/>
            <a:ext cx="12192000" cy="34564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color1_shape1"/>
          <p:cNvCxnSpPr/>
          <p:nvPr userDrawn="1"/>
        </p:nvCxnSpPr>
        <p:spPr>
          <a:xfrm>
            <a:off x="1084191" y="4465926"/>
            <a:ext cx="3629241" cy="0"/>
          </a:xfrm>
          <a:prstGeom prst="line">
            <a:avLst/>
          </a:prstGeom>
          <a:ln w="38100">
            <a:solidFill>
              <a:srgbClr val="BBDD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968978" y="4549894"/>
            <a:ext cx="7642678" cy="1183385"/>
          </a:xfrm>
          <a:prstGeom prst="rect">
            <a:avLst/>
          </a:prstGeom>
        </p:spPr>
        <p:txBody>
          <a:bodyPr anchor="ctr"/>
          <a:lstStyle>
            <a:lvl1pPr>
              <a:defRPr lang="ru-RU" sz="3600" b="1" kern="1200" cap="none" baseline="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 smtClean="0"/>
              <a:t>Thank you!</a:t>
            </a:r>
            <a:endParaRPr lang="ru-RU" dirty="0"/>
          </a:p>
        </p:txBody>
      </p:sp>
      <p:pic>
        <p:nvPicPr>
          <p:cNvPr id="7" name="logo" descr="E:\Live3\Artrange\Projects\Slider\Branding\Logo\logo_екфтызукуте-0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658" y="6366957"/>
            <a:ext cx="969256" cy="3256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19593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E4A-B592-4D50-A979-458CCF7B687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5174-F7F7-4A56-A274-F133A2F41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E4A-B592-4D50-A979-458CCF7B687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5174-F7F7-4A56-A274-F133A2F41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E4A-B592-4D50-A979-458CCF7B687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5174-F7F7-4A56-A274-F133A2F41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E4A-B592-4D50-A979-458CCF7B687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5174-F7F7-4A56-A274-F133A2F41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E4A-B592-4D50-A979-458CCF7B687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5174-F7F7-4A56-A274-F133A2F41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E4A-B592-4D50-A979-458CCF7B687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5174-F7F7-4A56-A274-F133A2F41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E4A-B592-4D50-A979-458CCF7B687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5174-F7F7-4A56-A274-F133A2F41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DE4A-B592-4D50-A979-458CCF7B687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5174-F7F7-4A56-A274-F133A2F41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9DE4A-B592-4D50-A979-458CCF7B687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C5174-F7F7-4A56-A274-F133A2F41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51" r:id="rId14"/>
    <p:sldLayoutId id="214748365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8006" y="2214554"/>
            <a:ext cx="9677400" cy="119132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/>
              <a:t>Осторожно! Фейки. Проверка достоверности информации</a:t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0050" y="4009425"/>
            <a:ext cx="7434238" cy="108049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r"/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Файзуллина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Мадина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обучающаяся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 7-б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класса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Наставник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Безрученко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Лариса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Шамильевна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русского языка и литературы.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6712" y="296392"/>
            <a:ext cx="10596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ea typeface="Roboto" charset="0"/>
                <a:cs typeface="Times New Roman" pitchFamily="18" charset="0"/>
              </a:rPr>
              <a:t>Муниципальное казенное общеобразовательное учреждение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ea typeface="Roboto" charset="0"/>
                <a:cs typeface="Times New Roman" pitchFamily="18" charset="0"/>
              </a:rPr>
              <a:t>«Средняя общеобразовательная школа №11»</a:t>
            </a:r>
            <a:endParaRPr lang="ru-RU" sz="2000" dirty="0">
              <a:latin typeface="Times New Roman" pitchFamily="18" charset="0"/>
              <a:ea typeface="Roboto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85388" y="6000768"/>
            <a:ext cx="62823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ts val="4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Миасский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городской округ, 2023 г.</a:t>
            </a: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398" y="222778"/>
            <a:ext cx="10526545" cy="793317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452398" y="1016095"/>
            <a:ext cx="11358642" cy="53418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    Как показал анализ научной литературы, представители всех поколений в той или иной степени подвержены воздействию фейковых новостей. Ключевую роль в восприятии ложной информации играет не только возраст, а ещё приверженность к тому или иному источнику информации, уровень знаний и критического мышления.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     Мы должны уметь защищать себя, свою страну от воздействия вбрасываемой в информационное пространство ложной информации, которая несет реальную угрозу стабильности мира и психического здоровья людей.</a:t>
            </a:r>
          </a:p>
          <a:p>
            <a:pPr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2778"/>
            <a:ext cx="10526545" cy="793317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Библиографический список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838200" y="1214422"/>
            <a:ext cx="10526545" cy="541330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57200" lvl="0" indent="-457200">
              <a:lnSpc>
                <a:spcPct val="100000"/>
              </a:lnSpc>
              <a:buFont typeface="+mj-lt"/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Поварин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С.И. Как читать книги/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С.И.Поварин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.. - М.: Книга, 1978.-40.</a:t>
            </a:r>
          </a:p>
          <a:p>
            <a:pPr marL="457200" lvl="0" indent="-457200">
              <a:lnSpc>
                <a:spcPct val="100000"/>
              </a:lnSpc>
              <a:buFont typeface="+mj-lt"/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Смородинская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М.Д.,О культуре чтения: что нужно знать каждому/ М.Д.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Смородинская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Маркова Ю.П.-М.: Книга, 1984.-88 с.</a:t>
            </a:r>
          </a:p>
          <a:p>
            <a:pPr marL="457200" lvl="0" indent="-457200">
              <a:lnSpc>
                <a:spcPct val="100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Толковый словарь русского языка В.И.Даля / под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ред.Н.Анашина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.- М.: АСТ,  2014.-160 с.</a:t>
            </a:r>
          </a:p>
          <a:p>
            <a:pPr marL="457200" lvl="0" indent="-457200">
              <a:lnSpc>
                <a:spcPct val="100000"/>
              </a:lnSpc>
              <a:buFont typeface="+mj-lt"/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Чубарьян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О.С. Человек и книга/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О.С.Чубарьян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-М.: Наука, 1978.-107 с.</a:t>
            </a:r>
          </a:p>
          <a:p>
            <a:pPr marL="457200" lvl="0" indent="-457200">
              <a:lnSpc>
                <a:spcPct val="100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Книга [Электронный ресурс] / Материал из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Википедии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свободной энциклопедии. [2021].-Режим доступа: https://ru.wiktionary.org/wiki/книга</a:t>
            </a:r>
          </a:p>
          <a:p>
            <a:pPr marL="457200" lvl="0" indent="-457200">
              <a:lnSpc>
                <a:spcPct val="100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такое книга? [Электронный ресурс] / Материал из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Википедии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свободной энциклопедии. [2021].-Режим доступа: https://dic.academic.ru/dic.nsf/ogegova/ Что такое книга? 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lnSpc>
                <a:spcPct val="10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8006" y="2214554"/>
            <a:ext cx="9677400" cy="119132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/>
              <a:t>Осторожно! Фейки. Проверка достоверности информации</a:t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0050" y="4009425"/>
            <a:ext cx="7434238" cy="108049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r"/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Файзуллина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Мадина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обучающаяся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 7-б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класса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Наставник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Безрученко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Лариса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Шамильевна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русского языка и литературы.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6712" y="296392"/>
            <a:ext cx="10596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ea typeface="Roboto" charset="0"/>
                <a:cs typeface="Times New Roman" pitchFamily="18" charset="0"/>
              </a:rPr>
              <a:t>Муниципальное казенное общеобразовательное учреждение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ea typeface="Roboto" charset="0"/>
                <a:cs typeface="Times New Roman" pitchFamily="18" charset="0"/>
              </a:rPr>
              <a:t>«Средняя общеобразовательная школа №11»</a:t>
            </a:r>
            <a:endParaRPr lang="ru-RU" sz="2000" dirty="0">
              <a:latin typeface="Times New Roman" pitchFamily="18" charset="0"/>
              <a:ea typeface="Roboto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85388" y="6000768"/>
            <a:ext cx="62823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ts val="4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Миасский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городской округ, 2023 г.</a:t>
            </a: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sz="2800" dirty="0" err="1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838200" y="1643050"/>
            <a:ext cx="10526545" cy="435771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Фейковые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новости появляются в социальных сетях, а так же, казалось бы, в авторитетных СМИ. Ученики разных возрастов задают вопросы, на которые пока не могут найти ответы, поскольку они не способны пока отличить проверенные источники информации от рекомендуемых ему социальными сетями рекламных постов с дезинформацией, которые заполнили трафик.</a:t>
            </a:r>
          </a:p>
          <a:p>
            <a:pPr>
              <a:lnSpc>
                <a:spcPct val="17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данной темы заключается в том, что фейки представляют собой опасность, которая оказывает огромное влияние на сознание людей.</a:t>
            </a:r>
          </a:p>
          <a:p>
            <a:pPr>
              <a:lnSpc>
                <a:spcPct val="17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595274" y="214290"/>
            <a:ext cx="10715700" cy="9965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b="1" dirty="0" err="1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/>
              <a:t>: научиться определять, где правда, а где ложь.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5274" y="1353690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ea typeface="Roboto" charset="0"/>
                <a:cs typeface="Times New Roman" pitchFamily="18" charset="0"/>
              </a:rPr>
              <a:t>Задачи:</a:t>
            </a:r>
            <a:endParaRPr lang="ru-RU" sz="2800" b="1" dirty="0">
              <a:latin typeface="Times New Roman" pitchFamily="18" charset="0"/>
              <a:ea typeface="Roboto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5274" y="1535278"/>
            <a:ext cx="8472509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1463">
              <a:lnSpc>
                <a:spcPct val="90000"/>
              </a:lnSpc>
              <a:spcBef>
                <a:spcPts val="800"/>
              </a:spcBef>
              <a:buClrTx/>
              <a:buSzPct val="95000"/>
              <a:buFontTx/>
              <a:buNone/>
              <a:tabLst>
                <a:tab pos="639763" algn="l"/>
                <a:tab pos="1554163" algn="l"/>
                <a:tab pos="2468563" algn="l"/>
                <a:tab pos="3382963" algn="l"/>
                <a:tab pos="4297363" algn="l"/>
                <a:tab pos="5211763" algn="l"/>
                <a:tab pos="6126163" algn="l"/>
                <a:tab pos="7040563" algn="l"/>
                <a:tab pos="7954963" algn="l"/>
                <a:tab pos="8869363" algn="l"/>
                <a:tab pos="9783763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endParaRPr lang="ru-RU" sz="2800" b="1" dirty="0" smtClean="0">
              <a:solidFill>
                <a:srgbClr val="0F6FC6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67318" y="2071678"/>
            <a:ext cx="11484939" cy="22467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ознакомиться с понятием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фейк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и принципами генерирования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фейковых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новостей;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определить опасность распространения лживой информации;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правила, которых стоит придерживаться при оценке новостей;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научится анализировать полученную информацию.</a:t>
            </a:r>
          </a:p>
          <a:p>
            <a:pPr marL="457200" indent="-45720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646" y="3291236"/>
            <a:ext cx="5261715" cy="113284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фейков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 степени по степени достоверности пространственно-временных характеристик.</a:t>
            </a:r>
            <a:r>
              <a:rPr lang="ru-RU" sz="24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4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91343" y="1016095"/>
            <a:ext cx="5286412" cy="20557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Абсолютная ложь.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Частичная ложь.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Искажение представляемой информации.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Сокрытие информации. </a:t>
            </a:r>
          </a:p>
          <a:p>
            <a:pPr algn="ctr">
              <a:lnSpc>
                <a:spcPct val="17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35011" y="1357298"/>
            <a:ext cx="5284703" cy="240065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Недостоверный источник.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Ненадежный источник.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Панический свидетель.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Второстепенный источник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Непроверенный источник.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335011" y="222777"/>
            <a:ext cx="5261715" cy="7933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фейков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 степени достоверности и надежности источника информации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Roboto" panose="02000000000000000000" pitchFamily="2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91343" y="222777"/>
            <a:ext cx="5261715" cy="7933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lvl="1" algn="ctr">
              <a:spcBef>
                <a:spcPct val="0"/>
              </a:spcBef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algn="ctr">
              <a:spcBef>
                <a:spcPct val="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фейков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 степени искажения информации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Текст 2"/>
          <p:cNvSpPr txBox="1">
            <a:spLocks/>
          </p:cNvSpPr>
          <p:nvPr/>
        </p:nvSpPr>
        <p:spPr>
          <a:xfrm>
            <a:off x="191343" y="4429132"/>
            <a:ext cx="5237018" cy="22196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Фейк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 времени.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Фейк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 месту.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Пространственно-временной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фейк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Roboto" panose="02000000000000000000" pitchFamily="2" charset="0"/>
              <a:cs typeface="Times New Roman" pitchFamily="18" charset="0"/>
            </a:endParaRPr>
          </a:p>
        </p:txBody>
      </p:sp>
      <p:sp>
        <p:nvSpPr>
          <p:cNvPr id="25603" name="AutoShape 3" descr="https://sun1-22.userapi.com/impg/I-goqnZCIq4EXTSn4908SfHvvtovbcAaeYvWFA/FmDMtGM2uFI.jpg?size=1200x816&amp;quality=95&amp;sign=c8d210a09aef6dda5c3095cd49f7964a&amp;c_uniq_tag=RhwKX9Be9SYpM0PWpPSXyXKNZgZy5SZsH4x67c23zoE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 descr="fej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53256" y="3802699"/>
            <a:ext cx="4185390" cy="2846065"/>
          </a:xfrm>
          <a:prstGeom prst="rect">
            <a:avLst/>
          </a:prstGeom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обезопасить себя и проверить информацию?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142985"/>
            <a:ext cx="6415094" cy="528641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Смотрите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заголовок.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Каждое фото можно проверить. </a:t>
            </a:r>
          </a:p>
          <a:p>
            <a:pPr marL="457200" indent="-457200">
              <a:lnSpc>
                <a:spcPct val="15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Узнать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 насколько изображение подверглось цифровой обработке, можно через сайт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FotoForensics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  Внимательно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смотрите на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веб-адрес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страницы.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Сохраняйте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критическое мышление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457200" indent="-457200">
              <a:lnSpc>
                <a:spcPct val="150000"/>
              </a:lnSpc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ull_size_1569404109-173bbabd4b27d6828f85356641e0d6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6778" y="1417638"/>
            <a:ext cx="4365622" cy="34401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5500726" cy="796908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Фейки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b8ebd5s-960.jpg"/>
          <p:cNvPicPr/>
          <p:nvPr/>
        </p:nvPicPr>
        <p:blipFill>
          <a:blip r:embed="rId2" cstate="print"/>
          <a:srcRect l="19699" r="20165"/>
          <a:stretch>
            <a:fillRect/>
          </a:stretch>
        </p:blipFill>
        <p:spPr>
          <a:xfrm>
            <a:off x="380960" y="2582962"/>
            <a:ext cx="2791460" cy="3476625"/>
          </a:xfrm>
          <a:prstGeom prst="rect">
            <a:avLst/>
          </a:prstGeom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80960" y="274638"/>
            <a:ext cx="34290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Зальцбурге нашли отпечаток мобильного телефона, которому сотни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самом деле: это глиняная работа немецкого скульптора под называнием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BablyoNokia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созданная в 2012 году.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4095736" y="1071546"/>
            <a:ext cx="464347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Покрытая «льдом» Венеция: автор гармонично соединил виды Венеции и снимок озера Байкал.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age5-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09984" y="1994876"/>
            <a:ext cx="4357718" cy="3577264"/>
          </a:xfrm>
          <a:prstGeom prst="rect">
            <a:avLst/>
          </a:prstGeom>
        </p:spPr>
      </p:pic>
      <p:pic>
        <p:nvPicPr>
          <p:cNvPr id="7" name="Рисунок 6" descr="e3fkoPIZUPg.jpg"/>
          <p:cNvPicPr/>
          <p:nvPr/>
        </p:nvPicPr>
        <p:blipFill>
          <a:blip r:embed="rId4" cstate="print"/>
          <a:srcRect l="46704" t="8955" r="10265" b="8643"/>
          <a:stretch>
            <a:fillRect/>
          </a:stretch>
        </p:blipFill>
        <p:spPr>
          <a:xfrm>
            <a:off x="8739205" y="3452790"/>
            <a:ext cx="2981327" cy="3119481"/>
          </a:xfrm>
          <a:prstGeom prst="rect">
            <a:avLst/>
          </a:prstGeom>
        </p:spPr>
      </p:pic>
      <p:pic>
        <p:nvPicPr>
          <p:cNvPr id="8" name="Рисунок 7" descr="e3fkoPIZUPg.jpg"/>
          <p:cNvPicPr/>
          <p:nvPr/>
        </p:nvPicPr>
        <p:blipFill>
          <a:blip r:embed="rId4" cstate="print"/>
          <a:srcRect l="11921" t="8955" r="53021" b="14677"/>
          <a:stretch>
            <a:fillRect/>
          </a:stretch>
        </p:blipFill>
        <p:spPr>
          <a:xfrm>
            <a:off x="8739206" y="296937"/>
            <a:ext cx="2981327" cy="3155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ejkovye-akkaunty-v-socsetyax-kak-vyyavit-i-zashhititsya-7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0378" y="714356"/>
            <a:ext cx="5324475" cy="4071966"/>
          </a:xfrm>
          <a:prstGeom prst="rect">
            <a:avLst/>
          </a:prstGeom>
        </p:spPr>
      </p:pic>
      <p:pic>
        <p:nvPicPr>
          <p:cNvPr id="3" name="Рисунок 2" descr="fejkovye-akkaunty-v-socsetyax-kak-vyyavit-i-zashhititsya-8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95999" y="2928934"/>
            <a:ext cx="5762625" cy="35052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52530" y="5110475"/>
            <a:ext cx="38792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Какая страница настоящая?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05435" y="714356"/>
            <a:ext cx="5500726" cy="7969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Фейк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81818" y="1785926"/>
            <a:ext cx="36592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Очевидно, что вторая.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38414" y="714356"/>
            <a:ext cx="364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841959" y="3429000"/>
            <a:ext cx="364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xresdefault (1)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67504" y="357166"/>
            <a:ext cx="5191121" cy="323977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05567" y="3890665"/>
            <a:ext cx="54530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 актёр ответил на этот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фейк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 «Это делают убогие люди, которые в своей жизни ничего не добились. Меня хоронят уже около семи лет, сообщая об этом беспрерывно».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bp.jpeg"/>
          <p:cNvPicPr/>
          <p:nvPr/>
        </p:nvPicPr>
        <p:blipFill>
          <a:blip r:embed="rId3" cstate="print"/>
          <a:srcRect b="66581"/>
          <a:stretch>
            <a:fillRect/>
          </a:stretch>
        </p:blipFill>
        <p:spPr>
          <a:xfrm>
            <a:off x="309522" y="357166"/>
            <a:ext cx="5655945" cy="2428892"/>
          </a:xfrm>
          <a:prstGeom prst="rect">
            <a:avLst/>
          </a:prstGeom>
        </p:spPr>
      </p:pic>
      <p:pic>
        <p:nvPicPr>
          <p:cNvPr id="7" name="Рисунок 6" descr="17436c37b80d4b51b59430b5dbd0070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9522" y="3286124"/>
            <a:ext cx="5524496" cy="3107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Предложения по уменьшению угроз, вызванных негативным влиянием </a:t>
            </a:r>
            <a:r>
              <a:rPr lang="ru-RU" sz="28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фейков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3"/>
            <a:ext cx="9558366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1Развивать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критическое и логическое мышление.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Знать законы (их незнание, не освобождает от ответственности). </a:t>
            </a:r>
          </a:p>
          <a:p>
            <a:pPr>
              <a:lnSpc>
                <a:spcPct val="12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Понимать меру ответственности за распространение ложной информации, которая может привести к серьезным последствиям в стране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мире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4.Интересоваться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историческими, научными фактами, больше читать. 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5.Повышать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свой интеллектуальный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6.Повышать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информационную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медиаграмотность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7.Формировать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правила общения в закрытых чатах своих детей.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Учиться подвергать сомнению и анализу любую информацию как способ защитить себя от обмана и манипуляций.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делать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репост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информации, которая не проверена.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613545864_4-p-belii-chelovechek-dlya-prezentatsii-prozra-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67900" y="2862253"/>
            <a:ext cx="2524100" cy="252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1285</TotalTime>
  <Words>710</Words>
  <Application>Microsoft Office PowerPoint</Application>
  <PresentationFormat>Произвольный</PresentationFormat>
  <Paragraphs>81</Paragraphs>
  <Slides>12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Roboto</vt:lpstr>
      <vt:lpstr>Times New Roman</vt:lpstr>
      <vt:lpstr>Calibri</vt:lpstr>
      <vt:lpstr>Wingdings</vt:lpstr>
      <vt:lpstr>Circe</vt:lpstr>
      <vt:lpstr>Тема Office</vt:lpstr>
      <vt:lpstr>Осторожно! Фейки. Проверка достоверности информации </vt:lpstr>
      <vt:lpstr>Актуальность</vt:lpstr>
      <vt:lpstr>Слайд 3</vt:lpstr>
      <vt:lpstr>  Виды фейков по степени по степени достоверности пространственно-временных характеристик.  </vt:lpstr>
      <vt:lpstr>Как обезопасить себя и проверить информацию?</vt:lpstr>
      <vt:lpstr>Фейки</vt:lpstr>
      <vt:lpstr>Слайд 7</vt:lpstr>
      <vt:lpstr>Слайд 8</vt:lpstr>
      <vt:lpstr>Предложения по уменьшению угроз, вызванных негативным влиянием фейков </vt:lpstr>
      <vt:lpstr>Заключение</vt:lpstr>
      <vt:lpstr>Библиографический список</vt:lpstr>
      <vt:lpstr>Осторожно! Фейки. Проверка достоверности информации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Gregory</dc:creator>
  <cp:lastModifiedBy>user</cp:lastModifiedBy>
  <cp:revision>139</cp:revision>
  <dcterms:created xsi:type="dcterms:W3CDTF">2015-10-03T08:13:02Z</dcterms:created>
  <dcterms:modified xsi:type="dcterms:W3CDTF">2023-12-13T15:20:32Z</dcterms:modified>
</cp:coreProperties>
</file>