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6" r:id="rId3"/>
    <p:sldId id="268" r:id="rId4"/>
    <p:sldId id="262" r:id="rId5"/>
    <p:sldId id="267" r:id="rId6"/>
    <p:sldId id="263" r:id="rId7"/>
    <p:sldId id="257" r:id="rId8"/>
    <p:sldId id="258" r:id="rId9"/>
    <p:sldId id="259" r:id="rId10"/>
    <p:sldId id="260" r:id="rId11"/>
    <p:sldId id="261" r:id="rId12"/>
    <p:sldId id="264" r:id="rId13"/>
    <p:sldId id="265" r:id="rId14"/>
    <p:sldId id="269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Заголовок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2" name="Подзаголовок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20" name="Нижний колонтитул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10" name="Номер слайда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Овал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1157176" y="1345016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угольник 6"/>
          <p:cNvSpPr/>
          <p:nvPr/>
        </p:nvSpPr>
        <p:spPr>
          <a:xfrm>
            <a:off x="2282890" y="-54"/>
            <a:ext cx="68580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Прямоугольник 9"/>
          <p:cNvSpPr/>
          <p:nvPr/>
        </p:nvSpPr>
        <p:spPr bwMode="invGray">
          <a:xfrm>
            <a:off x="2286000" y="0"/>
            <a:ext cx="76200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Овал 8"/>
          <p:cNvSpPr/>
          <p:nvPr/>
        </p:nvSpPr>
        <p:spPr>
          <a:xfrm>
            <a:off x="2408064" y="2745870"/>
            <a:ext cx="64008" cy="64008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 anchor="ctr"/>
          <a:lstStyle>
            <a:lvl1pPr algn="ctr">
              <a:defRPr sz="4500" b="1" cap="none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 anchor="ctr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1014984" y="0"/>
            <a:ext cx="8129016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  <p:sp>
        <p:nvSpPr>
          <p:cNvPr id="6" name="Прямоугольник 5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  <p:sp>
        <p:nvSpPr>
          <p:cNvPr id="8" name="Прямоугольник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lIns="91440" tIns="274320" rtlCol="0" anchor="t">
            <a:normAutofit/>
          </a:bodyPr>
          <a:lstStyle>
            <a:extLst/>
          </a:lstStyle>
          <a:p>
            <a:pPr marL="0" indent="-283464" algn="l" rtl="0" eaLnBrk="1" latinLnBrk="0" hangingPunct="1">
              <a:lnSpc>
                <a:spcPts val="3000"/>
              </a:lnSpc>
              <a:spcBef>
                <a:spcPts val="600"/>
              </a:spcBef>
              <a:buClr>
                <a:schemeClr val="accent1"/>
              </a:buClr>
              <a:buSzPct val="80000"/>
              <a:buFont typeface="Wingdings 2"/>
              <a:buNone/>
            </a:pPr>
            <a:endParaRPr kumimoji="0" lang="en-US" sz="3200" kern="12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lIns="91440" tIns="274320" anchor="t"/>
          <a:lstStyle>
            <a:lvl1pPr indent="0">
              <a:buNone/>
              <a:defRPr sz="3200"/>
            </a:lvl1pPr>
            <a:extLst/>
          </a:lstStyle>
          <a:p>
            <a:pPr marL="0" algn="l" eaLnBrk="1" latinLnBrk="0" hangingPunct="1"/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9" name="Блок-схема: процесс 8"/>
          <p:cNvSpPr/>
          <p:nvPr/>
        </p:nvSpPr>
        <p:spPr>
          <a:xfrm rot="19468671">
            <a:off x="396725" y="954341"/>
            <a:ext cx="685800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Блок-схема: процесс 9"/>
          <p:cNvSpPr/>
          <p:nvPr/>
        </p:nvSpPr>
        <p:spPr>
          <a:xfrm rot="2103354" flipH="1">
            <a:off x="5003667" y="936786"/>
            <a:ext cx="649224" cy="204310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ирог 6"/>
          <p:cNvSpPr/>
          <p:nvPr/>
        </p:nvSpPr>
        <p:spPr>
          <a:xfrm>
            <a:off x="-815927" y="-815922"/>
            <a:ext cx="1638887" cy="1638887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Овал 7"/>
          <p:cNvSpPr/>
          <p:nvPr/>
        </p:nvSpPr>
        <p:spPr>
          <a:xfrm>
            <a:off x="168816" y="21102"/>
            <a:ext cx="1702191" cy="1702191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Кольцо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ик 11"/>
          <p:cNvSpPr/>
          <p:nvPr/>
        </p:nvSpPr>
        <p:spPr>
          <a:xfrm>
            <a:off x="1012873" y="-54"/>
            <a:ext cx="8131127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1435608" y="274638"/>
            <a:ext cx="749808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Текст 8"/>
          <p:cNvSpPr>
            <a:spLocks noGrp="1"/>
          </p:cNvSpPr>
          <p:nvPr>
            <p:ph type="body" idx="1"/>
          </p:nvPr>
        </p:nvSpPr>
        <p:spPr>
          <a:xfrm>
            <a:off x="1435608" y="1447800"/>
            <a:ext cx="7498080" cy="480060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4" name="Дата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</a:defRPr>
            </a:lvl1pPr>
            <a:extLst/>
          </a:lstStyle>
          <a:p>
            <a:fld id="{AA85B22F-78AA-41E7-A620-D77EA8B23060}" type="datetimeFigureOut">
              <a:rPr lang="ru-RU" smtClean="0"/>
              <a:t>13.12.2023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endParaRPr lang="ru-RU"/>
          </a:p>
        </p:txBody>
      </p:sp>
      <p:sp>
        <p:nvSpPr>
          <p:cNvPr id="22" name="Номер слайда 21"/>
          <p:cNvSpPr>
            <a:spLocks noGrp="1"/>
          </p:cNvSpPr>
          <p:nvPr>
            <p:ph type="sldNum" sz="quarter" idx="4"/>
          </p:nvPr>
        </p:nvSpPr>
        <p:spPr>
          <a:xfrm>
            <a:off x="8613648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latinLnBrk="0" hangingPunct="1"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</a:defRPr>
            </a:lvl1pPr>
            <a:extLst/>
          </a:lstStyle>
          <a:p>
            <a:fld id="{9A36CF1B-6425-4A11-9479-F56F51771D75}" type="slidenum">
              <a:rPr lang="ru-RU" smtClean="0"/>
              <a:t>‹#›</a:t>
            </a:fld>
            <a:endParaRPr lang="ru-RU"/>
          </a:p>
        </p:txBody>
      </p:sp>
      <p:sp>
        <p:nvSpPr>
          <p:cNvPr id="15" name="Прямоугольник 14"/>
          <p:cNvSpPr/>
          <p:nvPr/>
        </p:nvSpPr>
        <p:spPr bwMode="invGray">
          <a:xfrm>
            <a:off x="1014984" y="-54"/>
            <a:ext cx="73152" cy="6858054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300" kern="1200">
          <a:solidFill>
            <a:schemeClr val="tx2">
              <a:satMod val="130000"/>
            </a:schemeClr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83464" algn="l" rtl="0" eaLnBrk="1" latinLnBrk="0" hangingPunct="1">
        <a:lnSpc>
          <a:spcPct val="100000"/>
        </a:lnSpc>
        <a:spcBef>
          <a:spcPts val="600"/>
        </a:spcBef>
        <a:buClr>
          <a:schemeClr val="accent1"/>
        </a:buClr>
        <a:buSzPct val="80000"/>
        <a:buFont typeface="Wingdings 2"/>
        <a:buChar char="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37744" algn="l" rtl="0" eaLnBrk="1" latinLnBrk="0" hangingPunct="1">
        <a:lnSpc>
          <a:spcPct val="100000"/>
        </a:lnSpc>
        <a:spcBef>
          <a:spcPts val="550"/>
        </a:spcBef>
        <a:buClr>
          <a:schemeClr val="accent1"/>
        </a:buClr>
        <a:buFont typeface="Verdana"/>
        <a:buChar char="◦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6968" indent="-228600" algn="l" rtl="0" eaLnBrk="1" latinLnBrk="0" hangingPunct="1">
        <a:lnSpc>
          <a:spcPct val="100000"/>
        </a:lnSpc>
        <a:spcBef>
          <a:spcPct val="20000"/>
        </a:spcBef>
        <a:buClr>
          <a:schemeClr val="accent2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173736" algn="l" rtl="0" eaLnBrk="1" latinLnBrk="0" hangingPunct="1">
        <a:lnSpc>
          <a:spcPct val="100000"/>
        </a:lnSpc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8448" indent="-182880" algn="l" rtl="0" eaLnBrk="1" latinLnBrk="0" hangingPunct="1">
        <a:lnSpc>
          <a:spcPct val="100000"/>
        </a:lnSpc>
        <a:spcBef>
          <a:spcPct val="20000"/>
        </a:spcBef>
        <a:buClr>
          <a:schemeClr val="accent4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4800" dirty="0" smtClean="0"/>
              <a:t>Повторение темы</a:t>
            </a:r>
            <a:br>
              <a:rPr lang="ru-RU" sz="4800" dirty="0" smtClean="0"/>
            </a:br>
            <a:r>
              <a:rPr lang="ru-RU" sz="4800" dirty="0" smtClean="0"/>
              <a:t> «Чужая речь»</a:t>
            </a:r>
            <a:endParaRPr lang="ru-RU" sz="48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pPr algn="r"/>
            <a:endParaRPr lang="ru-RU" sz="4000" dirty="0" smtClean="0"/>
          </a:p>
          <a:p>
            <a:pPr algn="r"/>
            <a:endParaRPr lang="ru-RU" sz="4000" dirty="0"/>
          </a:p>
          <a:p>
            <a:pPr algn="r"/>
            <a:r>
              <a:rPr lang="ru-RU" sz="4000" dirty="0" smtClean="0"/>
              <a:t>Нет ничего такого в жизни и нашем сознании, чего нельзя было бы  передать русским словом. </a:t>
            </a:r>
          </a:p>
          <a:p>
            <a:pPr algn="r"/>
            <a:r>
              <a:rPr lang="ru-RU" sz="4000" dirty="0" smtClean="0"/>
              <a:t>К.Г. Паустовский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14460084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435608" y="332656"/>
            <a:ext cx="7498080" cy="5915744"/>
          </a:xfrm>
        </p:spPr>
        <p:txBody>
          <a:bodyPr>
            <a:normAutofit/>
          </a:bodyPr>
          <a:lstStyle/>
          <a:p>
            <a:pPr marL="342900" lvl="0" indent="-342900">
              <a:lnSpc>
                <a:spcPct val="115000"/>
              </a:lnSpc>
              <a:spcAft>
                <a:spcPts val="1000"/>
              </a:spcAft>
              <a:buClr>
                <a:srgbClr val="3891A7"/>
              </a:buClr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sz="28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Когда мать спросила у сына, зачем он читает запрещённые книги, Павел ответил, что хочу всё знать.</a:t>
            </a:r>
            <a:endParaRPr lang="ru-RU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Clr>
                <a:srgbClr val="3891A7"/>
              </a:buClr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sz="28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В детстве мама всегда спрашивала: «Кем я хочу быть?» И я всегда отвечала: «Учительницей».</a:t>
            </a:r>
            <a:endParaRPr lang="ru-RU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Clr>
                <a:srgbClr val="3891A7"/>
              </a:buClr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sz="28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Дядя Олег спросил, какой подарок хочется ему на день рождения?</a:t>
            </a:r>
            <a:endParaRPr lang="ru-RU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2958520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Это интересно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435608" y="1447800"/>
            <a:ext cx="7498080" cy="5293568"/>
          </a:xfrm>
        </p:spPr>
        <p:txBody>
          <a:bodyPr>
            <a:normAutofit fontScale="92500" lnSpcReduction="10000"/>
          </a:bodyPr>
          <a:lstStyle/>
          <a:p>
            <a:r>
              <a:rPr lang="ru-RU" dirty="0"/>
              <a:t>В 1883 году вышла книжка учителя И.К. Гана «Знаки препинания». В ней была глава с интригующим заголовком «Несколько анекдотов о последствиях  неправильного </a:t>
            </a:r>
            <a:r>
              <a:rPr lang="ru-RU" dirty="0" smtClean="0"/>
              <a:t>поставления запятой</a:t>
            </a:r>
            <a:r>
              <a:rPr lang="ru-RU" dirty="0"/>
              <a:t>». Вот одна из </a:t>
            </a:r>
            <a:r>
              <a:rPr lang="ru-RU" dirty="0" smtClean="0"/>
              <a:t>историй: Один </a:t>
            </a:r>
            <a:r>
              <a:rPr lang="ru-RU" dirty="0"/>
              <a:t>путешественник в минуту грозной для своей жизни опасности обещал за спасение поставить «</a:t>
            </a:r>
            <a:r>
              <a:rPr lang="ru-RU" dirty="0" smtClean="0"/>
              <a:t>статую золотую</a:t>
            </a:r>
            <a:r>
              <a:rPr lang="ru-RU" dirty="0"/>
              <a:t>, пику держащую». Однако ему удалось избежать огромных расходов на установку статуи. Каким образом?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87724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43608" y="188640"/>
            <a:ext cx="7890080" cy="6059760"/>
          </a:xfrm>
        </p:spPr>
        <p:txBody>
          <a:bodyPr>
            <a:normAutofit fontScale="92500" lnSpcReduction="10000"/>
          </a:bodyPr>
          <a:lstStyle/>
          <a:p>
            <a:r>
              <a:rPr lang="ru-RU" dirty="0" smtClean="0"/>
              <a:t>Текст-загадка. Объясните смысл текста. Какой способ передачи чужой речи в нём используется? Разбейте текст на реплики персонажей и расставьте знаки препинания.</a:t>
            </a:r>
            <a:endParaRPr lang="ru-RU" dirty="0"/>
          </a:p>
          <a:p>
            <a:endParaRPr lang="ru-RU" dirty="0" smtClean="0"/>
          </a:p>
          <a:p>
            <a:r>
              <a:rPr lang="ru-RU" dirty="0" smtClean="0"/>
              <a:t>Калуша бирит калушатам Калушаточки! И бирят калушата. А Калуша Инда ,калушата, побирим об АБВ! Яете АБВ? АБВ волят калушата. Не, не яем. АБВ трямкают? Ни. АБВ  дюбые? Ни,ни! Бирит Калуша. Яйте: АБВ- </a:t>
            </a:r>
            <a:r>
              <a:rPr lang="ru-RU" dirty="0" err="1" smtClean="0"/>
              <a:t>абвука</a:t>
            </a:r>
            <a:r>
              <a:rPr lang="ru-RU" dirty="0" smtClean="0"/>
              <a:t>! Без АБВ калушата не высяпают в калуши. Калушата аж блуки вымзили Абвука? Калуша волит Без абвуки на напушке некузяво!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391535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116632"/>
            <a:ext cx="7498080" cy="418058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Проверим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99592" y="692696"/>
            <a:ext cx="8244408" cy="6165304"/>
          </a:xfrm>
        </p:spPr>
        <p:txBody>
          <a:bodyPr>
            <a:normAutofit fontScale="77500" lnSpcReduction="20000"/>
          </a:bodyPr>
          <a:lstStyle/>
          <a:p>
            <a:r>
              <a:rPr lang="ru-RU" dirty="0"/>
              <a:t>Калуша </a:t>
            </a:r>
            <a:r>
              <a:rPr lang="ru-RU" dirty="0" smtClean="0"/>
              <a:t>бирит калушатам</a:t>
            </a:r>
            <a:r>
              <a:rPr lang="ru-RU" dirty="0"/>
              <a:t>: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Калушаточки!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И, -</a:t>
            </a:r>
            <a:r>
              <a:rPr lang="ru-RU" dirty="0" smtClean="0"/>
              <a:t>бирят калушата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/>
              <a:t>А </a:t>
            </a:r>
            <a:r>
              <a:rPr lang="ru-RU" dirty="0"/>
              <a:t>Калуша: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Инда, калушата, </a:t>
            </a:r>
            <a:r>
              <a:rPr lang="ru-RU" dirty="0" smtClean="0"/>
              <a:t>побирим об  АБВ</a:t>
            </a:r>
            <a:r>
              <a:rPr lang="ru-RU" dirty="0"/>
              <a:t>! </a:t>
            </a:r>
            <a:r>
              <a:rPr lang="ru-RU" dirty="0" smtClean="0"/>
              <a:t>Яете АБВ</a:t>
            </a:r>
            <a:r>
              <a:rPr lang="ru-RU" dirty="0"/>
              <a:t>?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АБВ? </a:t>
            </a:r>
            <a:r>
              <a:rPr lang="ru-RU" dirty="0" smtClean="0"/>
              <a:t>–волят калушата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Не, не яем. АБВ трямкают?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Ни.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АБВ дюбые?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Ни, ни! </a:t>
            </a:r>
            <a:r>
              <a:rPr lang="ru-RU" dirty="0" smtClean="0"/>
              <a:t>–бирит Калуша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/>
              <a:t>-Яйте :АБВ - </a:t>
            </a:r>
            <a:r>
              <a:rPr lang="ru-RU" dirty="0" err="1" smtClean="0"/>
              <a:t>абвука</a:t>
            </a:r>
            <a:r>
              <a:rPr lang="ru-RU" dirty="0"/>
              <a:t>! Без </a:t>
            </a:r>
            <a:r>
              <a:rPr lang="ru-RU" dirty="0" smtClean="0"/>
              <a:t> АБВ калушата не высяпают в </a:t>
            </a:r>
            <a:r>
              <a:rPr lang="ru-RU" dirty="0"/>
              <a:t>калуши. </a:t>
            </a:r>
            <a:endParaRPr lang="ru-RU" dirty="0" smtClean="0"/>
          </a:p>
          <a:p>
            <a:r>
              <a:rPr lang="ru-RU" dirty="0" smtClean="0"/>
              <a:t>Калушата аж блуки вымзили</a:t>
            </a:r>
            <a:r>
              <a:rPr lang="ru-RU" dirty="0"/>
              <a:t>: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Абвука? </a:t>
            </a:r>
            <a:endParaRPr lang="ru-RU" dirty="0" smtClean="0"/>
          </a:p>
          <a:p>
            <a:r>
              <a:rPr lang="ru-RU" dirty="0" smtClean="0"/>
              <a:t>А </a:t>
            </a:r>
            <a:r>
              <a:rPr lang="ru-RU" dirty="0"/>
              <a:t>Калуша волит: </a:t>
            </a:r>
            <a:endParaRPr lang="ru-RU" dirty="0" smtClean="0"/>
          </a:p>
          <a:p>
            <a:r>
              <a:rPr lang="ru-RU" dirty="0" smtClean="0"/>
              <a:t>-</a:t>
            </a:r>
            <a:r>
              <a:rPr lang="ru-RU" dirty="0"/>
              <a:t>Без </a:t>
            </a:r>
            <a:r>
              <a:rPr lang="ru-RU" dirty="0" smtClean="0"/>
              <a:t>абвуки на напушке некузяво</a:t>
            </a:r>
            <a:r>
              <a:rPr lang="ru-RU" dirty="0"/>
              <a:t>!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10482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Подведём итоги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600" dirty="0" smtClean="0"/>
              <a:t>Что вспомнили?</a:t>
            </a:r>
          </a:p>
          <a:p>
            <a:r>
              <a:rPr lang="ru-RU" sz="3600" dirty="0" smtClean="0"/>
              <a:t>Что узнали нового?</a:t>
            </a:r>
          </a:p>
          <a:p>
            <a:r>
              <a:rPr lang="ru-RU" sz="3600" dirty="0" smtClean="0"/>
              <a:t>Что показалось трудным?</a:t>
            </a:r>
          </a:p>
          <a:p>
            <a:r>
              <a:rPr lang="ru-RU" sz="3600" dirty="0" smtClean="0"/>
              <a:t>Как оцениваете свою работу?</a:t>
            </a:r>
            <a:endParaRPr lang="ru-RU" sz="3600" dirty="0"/>
          </a:p>
        </p:txBody>
      </p:sp>
    </p:spTree>
    <p:extLst>
      <p:ext uri="{BB962C8B-B14F-4D97-AF65-F5344CB8AC3E}">
        <p14:creationId xmlns:p14="http://schemas.microsoft.com/office/powerpoint/2010/main" val="2636432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Цели урока: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435608" y="1124744"/>
            <a:ext cx="7498080" cy="5616624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Обобщить  сведения о предложениях с прямой речью, полученные в 5-7 классах;</a:t>
            </a:r>
          </a:p>
          <a:p>
            <a:r>
              <a:rPr lang="ru-RU" dirty="0" smtClean="0"/>
              <a:t>Познакомиться с понятием «чужая речь»;</a:t>
            </a:r>
          </a:p>
          <a:p>
            <a:r>
              <a:rPr lang="ru-RU" dirty="0" smtClean="0"/>
              <a:t>Рассмотреть понятие «косвенная речь»;</a:t>
            </a:r>
          </a:p>
          <a:p>
            <a:r>
              <a:rPr lang="ru-RU" dirty="0" smtClean="0"/>
              <a:t>Сформировать умение различать прямую и косвенную речь, правильно ставить знаки препинания в предложениях с прямой и косвенной речью.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898707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Что такое чужая речь?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 smtClean="0"/>
              <a:t>Чужая речь </a:t>
            </a:r>
            <a:r>
              <a:rPr lang="ru-RU" dirty="0" smtClean="0"/>
              <a:t>– это высказывания других лиц, включённые в авторское повествование.</a:t>
            </a:r>
          </a:p>
          <a:p>
            <a:endParaRPr lang="ru-RU" dirty="0"/>
          </a:p>
          <a:p>
            <a:r>
              <a:rPr lang="ru-RU" b="1" dirty="0" smtClean="0"/>
              <a:t>Способы передачи чужой речи:</a:t>
            </a:r>
          </a:p>
          <a:p>
            <a:r>
              <a:rPr lang="ru-RU" b="1" dirty="0" smtClean="0"/>
              <a:t>1. Прямая речь</a:t>
            </a:r>
          </a:p>
          <a:p>
            <a:r>
              <a:rPr lang="ru-RU" b="1" dirty="0" smtClean="0"/>
              <a:t>2. косвенная речь</a:t>
            </a:r>
            <a:endParaRPr lang="ru-RU" b="1" dirty="0"/>
          </a:p>
        </p:txBody>
      </p:sp>
    </p:spTree>
    <p:extLst>
      <p:ext uri="{BB962C8B-B14F-4D97-AF65-F5344CB8AC3E}">
        <p14:creationId xmlns:p14="http://schemas.microsoft.com/office/powerpoint/2010/main" val="19637836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15616" y="188640"/>
            <a:ext cx="8028384" cy="6669360"/>
          </a:xfrm>
        </p:spPr>
        <p:txBody>
          <a:bodyPr>
            <a:normAutofit/>
          </a:bodyPr>
          <a:lstStyle/>
          <a:p>
            <a:r>
              <a:rPr lang="ru-RU" sz="3600" b="1" dirty="0"/>
              <a:t>Прямая речь </a:t>
            </a:r>
            <a:r>
              <a:rPr lang="ru-RU" sz="3600" dirty="0"/>
              <a:t>–это речь какого-либо лица, передаваемая от его </a:t>
            </a:r>
            <a:r>
              <a:rPr lang="ru-RU" sz="3600" dirty="0" smtClean="0"/>
              <a:t>имени</a:t>
            </a:r>
          </a:p>
          <a:p>
            <a:r>
              <a:rPr lang="ru-RU" sz="3600" dirty="0" smtClean="0"/>
              <a:t>Вспомним </a:t>
            </a:r>
            <a:r>
              <a:rPr lang="ru-RU" sz="3600" dirty="0" smtClean="0"/>
              <a:t>схемы </a:t>
            </a:r>
            <a:r>
              <a:rPr lang="ru-RU" sz="3600" dirty="0"/>
              <a:t>предложений с прямой </a:t>
            </a:r>
            <a:r>
              <a:rPr lang="ru-RU" sz="3600" dirty="0" smtClean="0"/>
              <a:t>речью:</a:t>
            </a:r>
            <a:endParaRPr lang="ru-RU" sz="3600" dirty="0" smtClean="0"/>
          </a:p>
          <a:p>
            <a:r>
              <a:rPr lang="ru-RU" sz="3600" dirty="0" smtClean="0"/>
              <a:t>«</a:t>
            </a:r>
            <a:r>
              <a:rPr lang="ru-RU" sz="3600" dirty="0"/>
              <a:t>П,» -а.       «П!» –а.    «П?» –</a:t>
            </a:r>
            <a:r>
              <a:rPr lang="ru-RU" sz="3600" dirty="0" smtClean="0"/>
              <a:t>а</a:t>
            </a:r>
          </a:p>
          <a:p>
            <a:r>
              <a:rPr lang="ru-RU" sz="3600" dirty="0" smtClean="0"/>
              <a:t>А</a:t>
            </a:r>
            <a:r>
              <a:rPr lang="ru-RU" sz="3600" dirty="0"/>
              <a:t>: «П».           А: «П!»       А: «П</a:t>
            </a:r>
            <a:r>
              <a:rPr lang="ru-RU" sz="3600" dirty="0" smtClean="0"/>
              <a:t>?»</a:t>
            </a:r>
          </a:p>
          <a:p>
            <a:r>
              <a:rPr lang="ru-RU" sz="3600" dirty="0" smtClean="0"/>
              <a:t>«</a:t>
            </a:r>
            <a:r>
              <a:rPr lang="ru-RU" sz="3600" dirty="0"/>
              <a:t>П, -а, -п. </a:t>
            </a:r>
            <a:r>
              <a:rPr lang="ru-RU" sz="3600" dirty="0" smtClean="0"/>
              <a:t>»    «</a:t>
            </a:r>
            <a:r>
              <a:rPr lang="ru-RU" sz="3600" dirty="0"/>
              <a:t>П, -а. –П. </a:t>
            </a:r>
            <a:r>
              <a:rPr lang="ru-RU" sz="3600" dirty="0" smtClean="0"/>
              <a:t>»    «</a:t>
            </a:r>
            <a:r>
              <a:rPr lang="ru-RU" sz="3600" dirty="0"/>
              <a:t>П? -а. –П</a:t>
            </a:r>
            <a:r>
              <a:rPr lang="ru-RU" sz="3600" dirty="0" smtClean="0"/>
              <a:t>.»    «</a:t>
            </a:r>
            <a:r>
              <a:rPr lang="ru-RU" sz="3600" dirty="0"/>
              <a:t>П! -а. –</a:t>
            </a:r>
            <a:r>
              <a:rPr lang="ru-RU" sz="3600" dirty="0" smtClean="0"/>
              <a:t>П.»  </a:t>
            </a:r>
          </a:p>
          <a:p>
            <a:endParaRPr lang="ru-RU" sz="3400" dirty="0"/>
          </a:p>
          <a:p>
            <a:pPr marL="82296" indent="0">
              <a:buNone/>
            </a:pPr>
            <a:r>
              <a:rPr lang="ru-RU" sz="4000" dirty="0" smtClean="0"/>
              <a:t> 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2070147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marL="82296" lvl="0">
              <a:spcBef>
                <a:spcPts val="600"/>
              </a:spcBef>
            </a:pPr>
            <a:r>
              <a:rPr lang="ru-RU" sz="2800" dirty="0">
                <a:solidFill>
                  <a:prstClr val="black"/>
                </a:solidFill>
                <a:effectLst/>
                <a:ea typeface="+mn-ea"/>
                <a:cs typeface="+mn-cs"/>
              </a:rPr>
              <a:t>Запишите 3 примера, иллюстрирующих разные схемы.</a:t>
            </a:r>
            <a:br>
              <a:rPr lang="ru-RU" sz="2800" dirty="0">
                <a:solidFill>
                  <a:prstClr val="black"/>
                </a:solidFill>
                <a:effectLst/>
                <a:ea typeface="+mn-ea"/>
                <a:cs typeface="+mn-cs"/>
              </a:rPr>
            </a:br>
            <a:endParaRPr lang="ru-RU" sz="40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82296" lvl="0" indent="0">
              <a:buClr>
                <a:srgbClr val="3891A7"/>
              </a:buClr>
              <a:buNone/>
            </a:pPr>
            <a:r>
              <a:rPr lang="ru-RU" dirty="0" smtClean="0">
                <a:solidFill>
                  <a:prstClr val="black"/>
                </a:solidFill>
              </a:rPr>
              <a:t>1.Восприятие </a:t>
            </a:r>
            <a:r>
              <a:rPr lang="ru-RU" dirty="0">
                <a:solidFill>
                  <a:prstClr val="black"/>
                </a:solidFill>
              </a:rPr>
              <a:t>чужих слов, особливо без необходимости, есть не обогащение, а порча языка.  </a:t>
            </a:r>
            <a:r>
              <a:rPr lang="ru-RU" dirty="0" err="1">
                <a:solidFill>
                  <a:prstClr val="black"/>
                </a:solidFill>
              </a:rPr>
              <a:t>А.Сумароков</a:t>
            </a:r>
            <a:endParaRPr lang="ru-RU" dirty="0">
              <a:solidFill>
                <a:prstClr val="black"/>
              </a:solidFill>
            </a:endParaRPr>
          </a:p>
          <a:p>
            <a:pPr marL="82296" lvl="0" indent="0">
              <a:buClr>
                <a:srgbClr val="3891A7"/>
              </a:buClr>
              <a:buNone/>
            </a:pPr>
            <a:r>
              <a:rPr lang="ru-RU" dirty="0" smtClean="0">
                <a:solidFill>
                  <a:prstClr val="black"/>
                </a:solidFill>
              </a:rPr>
              <a:t>2. </a:t>
            </a:r>
            <a:r>
              <a:rPr lang="ru-RU" dirty="0">
                <a:solidFill>
                  <a:prstClr val="black"/>
                </a:solidFill>
              </a:rPr>
              <a:t>Русский язык в умелых руках и опытных устах красив, певуч, выразителен...     </a:t>
            </a:r>
            <a:r>
              <a:rPr lang="ru-RU" dirty="0" err="1">
                <a:solidFill>
                  <a:prstClr val="black"/>
                </a:solidFill>
              </a:rPr>
              <a:t>А.Куприн</a:t>
            </a:r>
            <a:endParaRPr lang="ru-RU" dirty="0">
              <a:solidFill>
                <a:prstClr val="black"/>
              </a:solidFill>
            </a:endParaRPr>
          </a:p>
          <a:p>
            <a:pPr marL="82296" lvl="0" indent="0">
              <a:buClr>
                <a:srgbClr val="3891A7"/>
              </a:buClr>
              <a:buNone/>
            </a:pPr>
            <a:r>
              <a:rPr lang="ru-RU" dirty="0" smtClean="0">
                <a:solidFill>
                  <a:prstClr val="black"/>
                </a:solidFill>
              </a:rPr>
              <a:t>3.Истинная </a:t>
            </a:r>
            <a:r>
              <a:rPr lang="ru-RU" dirty="0">
                <a:solidFill>
                  <a:prstClr val="black"/>
                </a:solidFill>
              </a:rPr>
              <a:t>любовь к своей  стране немыслима без любви к своему языку».</a:t>
            </a:r>
          </a:p>
          <a:p>
            <a:pPr marL="82296" lvl="0" indent="0">
              <a:buClr>
                <a:srgbClr val="3891A7"/>
              </a:buClr>
              <a:buNone/>
            </a:pPr>
            <a:r>
              <a:rPr lang="ru-RU" dirty="0" err="1">
                <a:solidFill>
                  <a:prstClr val="black"/>
                </a:solidFill>
              </a:rPr>
              <a:t>К.Паустовский</a:t>
            </a:r>
            <a:endParaRPr lang="ru-RU" dirty="0">
              <a:solidFill>
                <a:prstClr val="black"/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79032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15616" y="116632"/>
            <a:ext cx="7818072" cy="6741368"/>
          </a:xfrm>
        </p:spPr>
        <p:txBody>
          <a:bodyPr>
            <a:normAutofit fontScale="92500" lnSpcReduction="20000"/>
          </a:bodyPr>
          <a:lstStyle/>
          <a:p>
            <a:r>
              <a:rPr lang="ru-RU" b="1" dirty="0"/>
              <a:t>Косвенная речь </a:t>
            </a:r>
            <a:r>
              <a:rPr lang="ru-RU" dirty="0"/>
              <a:t>–это речь какого-либо лица, сообщаемая от его </a:t>
            </a:r>
            <a:r>
              <a:rPr lang="ru-RU" dirty="0" smtClean="0"/>
              <a:t>имени</a:t>
            </a:r>
          </a:p>
          <a:p>
            <a:r>
              <a:rPr lang="ru-RU" dirty="0" smtClean="0"/>
              <a:t>1.В </a:t>
            </a:r>
            <a:r>
              <a:rPr lang="ru-RU" dirty="0"/>
              <a:t>предложениях с косвенной речью обе части связываются с помощью подчинительных союзов или союзных </a:t>
            </a:r>
            <a:r>
              <a:rPr lang="ru-RU" dirty="0" smtClean="0"/>
              <a:t>слов.</a:t>
            </a:r>
          </a:p>
          <a:p>
            <a:endParaRPr lang="ru-RU" dirty="0" smtClean="0"/>
          </a:p>
          <a:p>
            <a:r>
              <a:rPr lang="ru-RU" dirty="0" smtClean="0"/>
              <a:t>2</a:t>
            </a:r>
            <a:r>
              <a:rPr lang="ru-RU" dirty="0"/>
              <a:t>. Запишите 3 примера, иллюстрирующих разные способы перестроения прямой речи в </a:t>
            </a:r>
            <a:r>
              <a:rPr lang="ru-RU" dirty="0" smtClean="0"/>
              <a:t>косвенную.</a:t>
            </a:r>
          </a:p>
          <a:p>
            <a:r>
              <a:rPr lang="ru-RU" dirty="0" smtClean="0"/>
              <a:t> Русский </a:t>
            </a:r>
            <a:r>
              <a:rPr lang="ru-RU" dirty="0"/>
              <a:t>язык обладает всеми средствами для выражения самых тонких ощущений и оттенков </a:t>
            </a:r>
            <a:r>
              <a:rPr lang="ru-RU" dirty="0" smtClean="0"/>
              <a:t>мысли.		</a:t>
            </a:r>
            <a:r>
              <a:rPr lang="ru-RU" dirty="0">
                <a:solidFill>
                  <a:prstClr val="black"/>
                </a:solidFill>
              </a:rPr>
              <a:t> </a:t>
            </a:r>
            <a:r>
              <a:rPr lang="ru-RU" dirty="0" err="1">
                <a:solidFill>
                  <a:prstClr val="black"/>
                </a:solidFill>
              </a:rPr>
              <a:t>В.Короленко</a:t>
            </a:r>
            <a:r>
              <a:rPr lang="ru-RU" dirty="0">
                <a:solidFill>
                  <a:prstClr val="black"/>
                </a:solidFill>
              </a:rPr>
              <a:t> </a:t>
            </a:r>
            <a:endParaRPr lang="ru-RU" dirty="0" smtClean="0"/>
          </a:p>
          <a:p>
            <a:r>
              <a:rPr lang="ru-RU" dirty="0" smtClean="0"/>
              <a:t> Берегите  чистоту </a:t>
            </a:r>
            <a:r>
              <a:rPr lang="ru-RU" dirty="0"/>
              <a:t>языка как </a:t>
            </a:r>
            <a:r>
              <a:rPr lang="ru-RU" dirty="0" smtClean="0"/>
              <a:t>святыню.</a:t>
            </a:r>
          </a:p>
          <a:p>
            <a:pPr marL="82296" indent="0" algn="r">
              <a:buNone/>
            </a:pPr>
            <a:r>
              <a:rPr lang="ru-RU" dirty="0" err="1">
                <a:solidFill>
                  <a:prstClr val="black"/>
                </a:solidFill>
              </a:rPr>
              <a:t>И.Тургенев</a:t>
            </a:r>
            <a:r>
              <a:rPr lang="ru-RU" dirty="0">
                <a:solidFill>
                  <a:prstClr val="black"/>
                </a:solidFill>
              </a:rPr>
              <a:t>,</a:t>
            </a:r>
            <a:endParaRPr lang="ru-RU" dirty="0" smtClean="0"/>
          </a:p>
          <a:p>
            <a:r>
              <a:rPr lang="ru-RU" dirty="0" smtClean="0"/>
              <a:t>   Язык </a:t>
            </a:r>
            <a:r>
              <a:rPr lang="ru-RU" dirty="0"/>
              <a:t>есть вековой труд целого </a:t>
            </a:r>
            <a:r>
              <a:rPr lang="ru-RU" dirty="0" smtClean="0"/>
              <a:t>поколения.</a:t>
            </a:r>
            <a:endParaRPr lang="ru-RU" dirty="0"/>
          </a:p>
          <a:p>
            <a:pPr marL="82296" indent="0" algn="r">
              <a:buNone/>
            </a:pPr>
            <a:r>
              <a:rPr lang="ru-RU" dirty="0" err="1">
                <a:solidFill>
                  <a:prstClr val="black"/>
                </a:solidFill>
              </a:rPr>
              <a:t>В.Даля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18308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03648" y="404664"/>
            <a:ext cx="7498080" cy="1143000"/>
          </a:xfrm>
        </p:spPr>
        <p:txBody>
          <a:bodyPr>
            <a:noAutofit/>
          </a:bodyPr>
          <a:lstStyle/>
          <a:p>
            <a:pPr marL="365760" lvl="0" indent="-283464">
              <a:lnSpc>
                <a:spcPct val="115000"/>
              </a:lnSpc>
              <a:spcBef>
                <a:spcPts val="600"/>
              </a:spcBef>
              <a:spcAft>
                <a:spcPts val="675"/>
              </a:spcAft>
            </a:pPr>
            <a:r>
              <a:rPr lang="ru-RU" sz="2800" i="1" dirty="0">
                <a:solidFill>
                  <a:srgbClr val="333333"/>
                </a:solidFill>
                <a:effectLst/>
                <a:latin typeface="Helvetica"/>
                <a:ea typeface="Times New Roman"/>
                <a:cs typeface="Times New Roman"/>
              </a:rPr>
              <a:t>1.</a:t>
            </a:r>
            <a:r>
              <a:rPr lang="ru-RU" sz="2800" dirty="0">
                <a:solidFill>
                  <a:srgbClr val="333333"/>
                </a:solidFill>
                <a:effectLst/>
                <a:latin typeface="Helvetica"/>
                <a:ea typeface="Times New Roman"/>
                <a:cs typeface="Times New Roman"/>
              </a:rPr>
              <a:t> Замените предложения с прямой речью предложениями с косвенной речью.</a:t>
            </a:r>
            <a:r>
              <a:rPr lang="ru-RU" sz="3200" dirty="0">
                <a:solidFill>
                  <a:prstClr val="black"/>
                </a:solidFill>
                <a:effectLst/>
                <a:latin typeface="Calibri"/>
                <a:ea typeface="Calibri"/>
                <a:cs typeface="Times New Roman"/>
              </a:rPr>
              <a:t/>
            </a:r>
            <a:br>
              <a:rPr lang="ru-RU" sz="3200" dirty="0">
                <a:solidFill>
                  <a:prstClr val="black"/>
                </a:solidFill>
                <a:effectLst/>
                <a:latin typeface="Calibri"/>
                <a:ea typeface="Calibri"/>
                <a:cs typeface="Times New Roman"/>
              </a:rPr>
            </a:br>
            <a:endParaRPr lang="ru-RU" sz="4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15616" y="1052736"/>
            <a:ext cx="7818072" cy="5688632"/>
          </a:xfrm>
        </p:spPr>
        <p:txBody>
          <a:bodyPr>
            <a:normAutofit fontScale="77500" lnSpcReduction="20000"/>
          </a:bodyPr>
          <a:lstStyle/>
          <a:p>
            <a:pPr marL="82296" indent="0">
              <a:lnSpc>
                <a:spcPct val="115000"/>
              </a:lnSpc>
              <a:spcAft>
                <a:spcPts val="675"/>
              </a:spcAft>
              <a:buNone/>
            </a:pPr>
            <a:r>
              <a:rPr lang="ru-RU" i="1" dirty="0" smtClean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 </a:t>
            </a:r>
            <a:r>
              <a:rPr lang="ru-RU" sz="3400" dirty="0" smtClean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«</a:t>
            </a:r>
            <a:r>
              <a:rPr lang="ru-RU" sz="34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Мой дед землю пахал», – с надменной гордостью отвечал Базаров.</a:t>
            </a:r>
            <a:endParaRPr lang="ru-RU" sz="40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sz="34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Андрей воскликнул: «Я таких людей видел множество!»</a:t>
            </a:r>
            <a:endParaRPr lang="ru-RU" sz="40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sz="34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Командир приказал: «Огонь!»</a:t>
            </a:r>
            <a:endParaRPr lang="ru-RU" sz="40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sz="34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«Который час</a:t>
            </a:r>
            <a:r>
              <a:rPr lang="ru-RU" sz="3400" b="1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?»</a:t>
            </a:r>
            <a:r>
              <a:rPr lang="ru-RU" sz="34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 – спросил я.</a:t>
            </a:r>
            <a:endParaRPr lang="ru-RU" sz="40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sz="34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Врач спросил: «Какая у вас была температура?»</a:t>
            </a:r>
            <a:endParaRPr lang="ru-RU" sz="40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sz="34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Мать просила: «Не опаздывайте к чаю!»</a:t>
            </a:r>
            <a:endParaRPr lang="ru-RU" sz="40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sz="3400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Мы захотели узнать: «Скоро будет поезд в Курск?»</a:t>
            </a:r>
            <a:endParaRPr lang="ru-RU" sz="40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106010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115616" y="548680"/>
            <a:ext cx="7818072" cy="1143000"/>
          </a:xfrm>
        </p:spPr>
        <p:txBody>
          <a:bodyPr>
            <a:noAutofit/>
          </a:bodyPr>
          <a:lstStyle/>
          <a:p>
            <a:pPr>
              <a:lnSpc>
                <a:spcPct val="115000"/>
              </a:lnSpc>
              <a:spcAft>
                <a:spcPts val="675"/>
              </a:spcAft>
            </a:pPr>
            <a:r>
              <a:rPr lang="ru-RU" sz="2400" i="1" dirty="0">
                <a:solidFill>
                  <a:srgbClr val="333333"/>
                </a:solidFill>
                <a:effectLst/>
                <a:latin typeface="Helvetica"/>
                <a:ea typeface="Times New Roman"/>
                <a:cs typeface="Times New Roman"/>
              </a:rPr>
              <a:t>2.</a:t>
            </a:r>
            <a:r>
              <a:rPr lang="ru-RU" sz="2400" dirty="0">
                <a:solidFill>
                  <a:srgbClr val="333333"/>
                </a:solidFill>
                <a:effectLst/>
                <a:latin typeface="Helvetica"/>
                <a:ea typeface="Times New Roman"/>
                <a:cs typeface="Times New Roman"/>
              </a:rPr>
              <a:t> Замените предложения с косвенной речью предложениями с прямой речью. Постарайтесь использовать разную последовательность слов автора и прямой речи.</a:t>
            </a:r>
            <a:r>
              <a:rPr lang="ru-RU" sz="2800" dirty="0">
                <a:effectLst/>
                <a:latin typeface="Calibri"/>
                <a:ea typeface="Calibri"/>
                <a:cs typeface="Times New Roman"/>
              </a:rPr>
              <a:t/>
            </a:r>
            <a:br>
              <a:rPr lang="ru-RU" sz="2800" dirty="0">
                <a:effectLst/>
                <a:latin typeface="Calibri"/>
                <a:ea typeface="Calibri"/>
                <a:cs typeface="Times New Roman"/>
              </a:rPr>
            </a:b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043608" y="1772816"/>
            <a:ext cx="7890080" cy="5085184"/>
          </a:xfrm>
        </p:spPr>
        <p:txBody>
          <a:bodyPr>
            <a:normAutofit fontScale="92500" lnSpcReduction="20000"/>
          </a:bodyPr>
          <a:lstStyle/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Базаров отвечал с надменной гордостью, что его дед землю пахал.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Андрей воскликнул, что он таких людей видел множество.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 smtClean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 Врач </a:t>
            </a: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спросил, какая у меня была температура.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Мать просила нас, чтобы мы не опаздывали к чаю.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 smtClean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 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041097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i="1" dirty="0">
                <a:solidFill>
                  <a:srgbClr val="333333"/>
                </a:solidFill>
                <a:effectLst/>
                <a:latin typeface="Helvetica"/>
                <a:ea typeface="Times New Roman"/>
              </a:rPr>
              <a:t>3.</a:t>
            </a:r>
            <a:r>
              <a:rPr lang="ru-RU" sz="3200" dirty="0">
                <a:solidFill>
                  <a:srgbClr val="333333"/>
                </a:solidFill>
                <a:effectLst/>
                <a:latin typeface="Helvetica"/>
                <a:ea typeface="Times New Roman"/>
              </a:rPr>
              <a:t> Исправьте ошибки, связанные с употреблением прямой и косвенной речи. </a:t>
            </a:r>
            <a:endParaRPr lang="ru-RU" sz="32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15616" y="1772816"/>
            <a:ext cx="7818072" cy="4968552"/>
          </a:xfrm>
        </p:spPr>
        <p:txBody>
          <a:bodyPr>
            <a:normAutofit fontScale="92500" lnSpcReduction="20000"/>
          </a:bodyPr>
          <a:lstStyle/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Он говорил, что страшный случай со мной приключился, что я в дороге совсем издержался.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Меня спросили, где я раньше работал?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Иван хотел узнать у кучера, что куда они заехали.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Савельич спросил у Гринёва, узнал он атамана.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pPr marL="342900" lvl="0" indent="-342900">
              <a:lnSpc>
                <a:spcPct val="115000"/>
              </a:lnSpc>
              <a:spcAft>
                <a:spcPts val="1000"/>
              </a:spcAft>
              <a:buSzPts val="1000"/>
              <a:buFont typeface="Symbol"/>
              <a:buChar char=""/>
              <a:tabLst>
                <a:tab pos="457200" algn="l"/>
              </a:tabLst>
            </a:pPr>
            <a:r>
              <a:rPr lang="ru-RU" dirty="0" smtClean="0">
                <a:solidFill>
                  <a:srgbClr val="333333"/>
                </a:solidFill>
                <a:latin typeface="Helvetica"/>
                <a:ea typeface="Times New Roman"/>
                <a:cs typeface="Times New Roman"/>
              </a:rPr>
              <a:t> </a:t>
            </a:r>
            <a:endParaRPr lang="ru-RU" sz="3600" dirty="0">
              <a:solidFill>
                <a:srgbClr val="333333"/>
              </a:solidFill>
              <a:latin typeface="Calibri"/>
              <a:ea typeface="Calibri"/>
              <a:cs typeface="Times New Roman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215603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Солнцестояние">
  <a:themeElements>
    <a:clrScheme name="Солнцестояние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Солнцестояние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олнцестояние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118</TotalTime>
  <Words>766</Words>
  <Application>Microsoft Office PowerPoint</Application>
  <PresentationFormat>Экран (4:3)</PresentationFormat>
  <Paragraphs>86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Солнцестояние</vt:lpstr>
      <vt:lpstr>Повторение темы  «Чужая речь»</vt:lpstr>
      <vt:lpstr>Цели урока:</vt:lpstr>
      <vt:lpstr>Что такое чужая речь?</vt:lpstr>
      <vt:lpstr>Презентация PowerPoint</vt:lpstr>
      <vt:lpstr>Запишите 3 примера, иллюстрирующих разные схемы. </vt:lpstr>
      <vt:lpstr>Презентация PowerPoint</vt:lpstr>
      <vt:lpstr>1. Замените предложения с прямой речью предложениями с косвенной речью. </vt:lpstr>
      <vt:lpstr>2. Замените предложения с косвенной речью предложениями с прямой речью. Постарайтесь использовать разную последовательность слов автора и прямой речи. </vt:lpstr>
      <vt:lpstr>3. Исправьте ошибки, связанные с употреблением прямой и косвенной речи. </vt:lpstr>
      <vt:lpstr>Презентация PowerPoint</vt:lpstr>
      <vt:lpstr>Это интересно</vt:lpstr>
      <vt:lpstr>Презентация PowerPoint</vt:lpstr>
      <vt:lpstr>Проверим</vt:lpstr>
      <vt:lpstr>Подведём итоги</vt:lpstr>
    </vt:vector>
  </TitlesOfParts>
  <Company>Школа 1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Кабинет 102</dc:creator>
  <cp:lastModifiedBy>Кабинет 102</cp:lastModifiedBy>
  <cp:revision>7</cp:revision>
  <dcterms:created xsi:type="dcterms:W3CDTF">2023-05-11T05:13:42Z</dcterms:created>
  <dcterms:modified xsi:type="dcterms:W3CDTF">2023-12-13T15:07:52Z</dcterms:modified>
</cp:coreProperties>
</file>

<file path=docProps/thumbnail.jpeg>
</file>