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8" r:id="rId4"/>
    <p:sldId id="262" r:id="rId5"/>
    <p:sldId id="267" r:id="rId6"/>
    <p:sldId id="263" r:id="rId7"/>
    <p:sldId id="257" r:id="rId8"/>
    <p:sldId id="258" r:id="rId9"/>
    <p:sldId id="259" r:id="rId10"/>
    <p:sldId id="260" r:id="rId11"/>
    <p:sldId id="261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85B22F-78AA-41E7-A620-D77EA8B23060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36CF1B-6425-4A11-9479-F56F51771D7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Повторение темы</a:t>
            </a:r>
            <a:br>
              <a:rPr lang="ru-RU" sz="4800" dirty="0" smtClean="0"/>
            </a:br>
            <a:r>
              <a:rPr lang="ru-RU" sz="4800" dirty="0" smtClean="0"/>
              <a:t> «Чужая речь»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endParaRPr lang="ru-RU" sz="4000" dirty="0" smtClean="0"/>
          </a:p>
          <a:p>
            <a:pPr algn="r"/>
            <a:endParaRPr lang="ru-RU" sz="4000" dirty="0"/>
          </a:p>
          <a:p>
            <a:pPr algn="r"/>
            <a:r>
              <a:rPr lang="ru-RU" sz="4000" dirty="0" smtClean="0"/>
              <a:t>Нет ничего такого в жизни и нашем сознании, чего нельзя было бы  передать русским словом. </a:t>
            </a:r>
          </a:p>
          <a:p>
            <a:pPr algn="r"/>
            <a:r>
              <a:rPr lang="ru-RU" sz="4000" dirty="0" smtClean="0"/>
              <a:t>К.Г. Паустовский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4600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Когда мать спросила у сына, зачем он читает запрещённые книги, Павел ответил, что хочу всё знать.</a:t>
            </a:r>
            <a:endParaRPr lang="ru-RU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 детстве мама всегда спрашивала: «Кем я хочу быть?» И я всегда отвечала: «Учительницей».</a:t>
            </a:r>
            <a:endParaRPr lang="ru-RU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Дядя Олег спросил, какой подарок хочется ему на день рождения?</a:t>
            </a:r>
            <a:endParaRPr lang="ru-RU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585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935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1883 году вышла книжка учителя И.К. Гана «Знаки препинания». В ней была глава с интригующим заголовком «Несколько анекдотов о последствиях  неправильного </a:t>
            </a:r>
            <a:r>
              <a:rPr lang="ru-RU" dirty="0" smtClean="0"/>
              <a:t>поставления запятой</a:t>
            </a:r>
            <a:r>
              <a:rPr lang="ru-RU" dirty="0"/>
              <a:t>». Вот одна из </a:t>
            </a:r>
            <a:r>
              <a:rPr lang="ru-RU" dirty="0" smtClean="0"/>
              <a:t>историй: Один </a:t>
            </a:r>
            <a:r>
              <a:rPr lang="ru-RU" dirty="0"/>
              <a:t>путешественник в минуту грозной для своей жизни опасности обещал за спасение поставить «</a:t>
            </a:r>
            <a:r>
              <a:rPr lang="ru-RU" dirty="0" smtClean="0"/>
              <a:t>статую золотую</a:t>
            </a:r>
            <a:r>
              <a:rPr lang="ru-RU" dirty="0"/>
              <a:t>, пику держащую». Однако ему удалось избежать огромных расходов на установку статуи. Каким образом?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7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0597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Текст-загадка. Объясните смысл текста. Какой способ передачи чужой речи в нём используется? Разбейте текст на реплики персонажей и расставьте знаки препинания.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Калуша бирит калушатам Калушаточки! И бирят калушата. А Калуша Инда ,калушата, побирим об АБВ! Яете АБВ? АБВ волят калушата. Не, не яем. АБВ трямкают? Ни. АБВ  дюбые? Ни,ни! Бирит Калуша. Яйте: АБВ- </a:t>
            </a:r>
            <a:r>
              <a:rPr lang="ru-RU" dirty="0" err="1" smtClean="0"/>
              <a:t>абвука</a:t>
            </a:r>
            <a:r>
              <a:rPr lang="ru-RU" dirty="0" smtClean="0"/>
              <a:t>! Без АБВ калушата не высяпают в калуши. Калушата аж блуки вымзили Абвука? Калуша волит Без абвуки на напушке некузяво!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5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8244408" cy="61653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Калуша </a:t>
            </a:r>
            <a:r>
              <a:rPr lang="ru-RU" dirty="0" smtClean="0"/>
              <a:t>бирит калушатам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Калушаточки!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И, -</a:t>
            </a:r>
            <a:r>
              <a:rPr lang="ru-RU" dirty="0" smtClean="0"/>
              <a:t>бирят калушата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Калуша: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Инда, калушата, </a:t>
            </a:r>
            <a:r>
              <a:rPr lang="ru-RU" dirty="0" smtClean="0"/>
              <a:t>побирим об  АБВ</a:t>
            </a:r>
            <a:r>
              <a:rPr lang="ru-RU" dirty="0"/>
              <a:t>! </a:t>
            </a:r>
            <a:r>
              <a:rPr lang="ru-RU" dirty="0" smtClean="0"/>
              <a:t>Яете АБВ</a:t>
            </a:r>
            <a:r>
              <a:rPr lang="ru-RU" dirty="0"/>
              <a:t>?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АБВ? </a:t>
            </a:r>
            <a:r>
              <a:rPr lang="ru-RU" dirty="0" smtClean="0"/>
              <a:t>–волят калушата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Не, не яем. АБВ трямкают?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Ни.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АБВ дюбые?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Ни, ни! </a:t>
            </a:r>
            <a:r>
              <a:rPr lang="ru-RU" dirty="0" smtClean="0"/>
              <a:t>–бирит Калуша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-Яйте :АБВ - </a:t>
            </a:r>
            <a:r>
              <a:rPr lang="ru-RU" dirty="0" err="1" smtClean="0"/>
              <a:t>абвука</a:t>
            </a:r>
            <a:r>
              <a:rPr lang="ru-RU" dirty="0"/>
              <a:t>! Без </a:t>
            </a:r>
            <a:r>
              <a:rPr lang="ru-RU" dirty="0" smtClean="0"/>
              <a:t> АБВ калушата не высяпают в </a:t>
            </a:r>
            <a:r>
              <a:rPr lang="ru-RU" dirty="0"/>
              <a:t>калуши. </a:t>
            </a:r>
            <a:endParaRPr lang="ru-RU" dirty="0" smtClean="0"/>
          </a:p>
          <a:p>
            <a:r>
              <a:rPr lang="ru-RU" dirty="0" smtClean="0"/>
              <a:t>Калушата аж блуки вымзили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Абвука?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Калуша волит: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/>
              <a:t>Без </a:t>
            </a:r>
            <a:r>
              <a:rPr lang="ru-RU" dirty="0" smtClean="0"/>
              <a:t>абвуки на напушке некузяво</a:t>
            </a:r>
            <a:r>
              <a:rPr lang="ru-RU" dirty="0"/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4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Что вспомнили?</a:t>
            </a:r>
          </a:p>
          <a:p>
            <a:r>
              <a:rPr lang="ru-RU" sz="3600" dirty="0" smtClean="0"/>
              <a:t>Что узнали нового?</a:t>
            </a:r>
          </a:p>
          <a:p>
            <a:r>
              <a:rPr lang="ru-RU" sz="3600" dirty="0" smtClean="0"/>
              <a:t>Что показалось трудным?</a:t>
            </a:r>
          </a:p>
          <a:p>
            <a:r>
              <a:rPr lang="ru-RU" sz="3600" dirty="0" smtClean="0"/>
              <a:t>Как оцениваете свою работу?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364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6166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Обобщить  сведения о предложениях с прямой речью, полученные в 5-7 классах;</a:t>
            </a:r>
          </a:p>
          <a:p>
            <a:r>
              <a:rPr lang="ru-RU" dirty="0" smtClean="0"/>
              <a:t>Познакомиться с понятием «чужая речь»;</a:t>
            </a:r>
          </a:p>
          <a:p>
            <a:r>
              <a:rPr lang="ru-RU" dirty="0" smtClean="0"/>
              <a:t>Рассмотреть понятие «косвенная речь»;</a:t>
            </a:r>
          </a:p>
          <a:p>
            <a:r>
              <a:rPr lang="ru-RU" dirty="0" smtClean="0"/>
              <a:t>Сформировать умение различать прямую и косвенную речь, правильно ставить знаки препинания в предложениях с прямой и косвенной речью.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87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чужая речь?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Чужая речь </a:t>
            </a:r>
            <a:r>
              <a:rPr lang="ru-RU" dirty="0" smtClean="0"/>
              <a:t>– это высказывания других лиц, включённые в авторское повествование.</a:t>
            </a:r>
          </a:p>
          <a:p>
            <a:endParaRPr lang="ru-RU" dirty="0"/>
          </a:p>
          <a:p>
            <a:r>
              <a:rPr lang="ru-RU" b="1" dirty="0" smtClean="0"/>
              <a:t>Способы передачи чужой речи:</a:t>
            </a:r>
          </a:p>
          <a:p>
            <a:r>
              <a:rPr lang="ru-RU" b="1" dirty="0" smtClean="0"/>
              <a:t>1. Прямая речь</a:t>
            </a:r>
          </a:p>
          <a:p>
            <a:r>
              <a:rPr lang="ru-RU" b="1" dirty="0" smtClean="0"/>
              <a:t>2. косвенная речь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6378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8028384" cy="6669360"/>
          </a:xfrm>
        </p:spPr>
        <p:txBody>
          <a:bodyPr>
            <a:normAutofit/>
          </a:bodyPr>
          <a:lstStyle/>
          <a:p>
            <a:r>
              <a:rPr lang="ru-RU" sz="3600" b="1" dirty="0"/>
              <a:t>Прямая речь </a:t>
            </a:r>
            <a:r>
              <a:rPr lang="ru-RU" sz="3600" dirty="0"/>
              <a:t>–это речь какого-либо лица, передаваемая от его </a:t>
            </a:r>
            <a:r>
              <a:rPr lang="ru-RU" sz="3600" dirty="0" smtClean="0"/>
              <a:t>имени</a:t>
            </a:r>
          </a:p>
          <a:p>
            <a:r>
              <a:rPr lang="ru-RU" sz="3600" dirty="0" smtClean="0"/>
              <a:t>Вспомним </a:t>
            </a:r>
            <a:r>
              <a:rPr lang="ru-RU" sz="3600" dirty="0" smtClean="0"/>
              <a:t>схемы </a:t>
            </a:r>
            <a:r>
              <a:rPr lang="ru-RU" sz="3600" dirty="0"/>
              <a:t>предложений с прямой </a:t>
            </a:r>
            <a:r>
              <a:rPr lang="ru-RU" sz="3600" dirty="0" smtClean="0"/>
              <a:t>речью:</a:t>
            </a:r>
            <a:endParaRPr lang="ru-RU" sz="3600" dirty="0" smtClean="0"/>
          </a:p>
          <a:p>
            <a:r>
              <a:rPr lang="ru-RU" sz="3600" dirty="0" smtClean="0"/>
              <a:t>«</a:t>
            </a:r>
            <a:r>
              <a:rPr lang="ru-RU" sz="3600" dirty="0"/>
              <a:t>П,» -а.       «П!» –а.    «П?» –</a:t>
            </a:r>
            <a:r>
              <a:rPr lang="ru-RU" sz="3600" dirty="0" smtClean="0"/>
              <a:t>а</a:t>
            </a:r>
          </a:p>
          <a:p>
            <a:r>
              <a:rPr lang="ru-RU" sz="3600" dirty="0" smtClean="0"/>
              <a:t>А</a:t>
            </a:r>
            <a:r>
              <a:rPr lang="ru-RU" sz="3600" dirty="0"/>
              <a:t>: «П».           А: «П!»       А: «П</a:t>
            </a:r>
            <a:r>
              <a:rPr lang="ru-RU" sz="3600" dirty="0" smtClean="0"/>
              <a:t>?»</a:t>
            </a:r>
          </a:p>
          <a:p>
            <a:r>
              <a:rPr lang="ru-RU" sz="3600" dirty="0" smtClean="0"/>
              <a:t>«</a:t>
            </a:r>
            <a:r>
              <a:rPr lang="ru-RU" sz="3600" dirty="0"/>
              <a:t>П, -а, -п. </a:t>
            </a:r>
            <a:r>
              <a:rPr lang="ru-RU" sz="3600" dirty="0" smtClean="0"/>
              <a:t>»    «</a:t>
            </a:r>
            <a:r>
              <a:rPr lang="ru-RU" sz="3600" dirty="0"/>
              <a:t>П, -а. –П. </a:t>
            </a:r>
            <a:r>
              <a:rPr lang="ru-RU" sz="3600" dirty="0" smtClean="0"/>
              <a:t>»    «</a:t>
            </a:r>
            <a:r>
              <a:rPr lang="ru-RU" sz="3600" dirty="0"/>
              <a:t>П? -а. –П</a:t>
            </a:r>
            <a:r>
              <a:rPr lang="ru-RU" sz="3600" dirty="0" smtClean="0"/>
              <a:t>.»    «</a:t>
            </a:r>
            <a:r>
              <a:rPr lang="ru-RU" sz="3600" dirty="0"/>
              <a:t>П! -а. –</a:t>
            </a:r>
            <a:r>
              <a:rPr lang="ru-RU" sz="3600" dirty="0" smtClean="0"/>
              <a:t>П.»  </a:t>
            </a:r>
          </a:p>
          <a:p>
            <a:endParaRPr lang="ru-RU" sz="3400" dirty="0"/>
          </a:p>
          <a:p>
            <a:pPr marL="82296" indent="0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701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82296" lvl="0">
              <a:spcBef>
                <a:spcPts val="600"/>
              </a:spcBef>
            </a:pPr>
            <a:r>
              <a:rPr lang="ru-RU" sz="2800" dirty="0">
                <a:solidFill>
                  <a:prstClr val="black"/>
                </a:solidFill>
                <a:effectLst/>
                <a:ea typeface="+mn-ea"/>
                <a:cs typeface="+mn-cs"/>
              </a:rPr>
              <a:t>Запишите 3 примера, иллюстрирующих разные схемы.</a:t>
            </a:r>
            <a:br>
              <a:rPr lang="ru-RU" sz="2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buClr>
                <a:srgbClr val="3891A7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1.Восприятие </a:t>
            </a:r>
            <a:r>
              <a:rPr lang="ru-RU" dirty="0">
                <a:solidFill>
                  <a:prstClr val="black"/>
                </a:solidFill>
              </a:rPr>
              <a:t>чужих слов, особливо без необходимости, есть не обогащение, а порча языка.  </a:t>
            </a:r>
            <a:r>
              <a:rPr lang="ru-RU" dirty="0" err="1">
                <a:solidFill>
                  <a:prstClr val="black"/>
                </a:solidFill>
              </a:rPr>
              <a:t>А.Сумароков</a:t>
            </a:r>
            <a:endParaRPr lang="ru-RU" dirty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2. </a:t>
            </a:r>
            <a:r>
              <a:rPr lang="ru-RU" dirty="0">
                <a:solidFill>
                  <a:prstClr val="black"/>
                </a:solidFill>
              </a:rPr>
              <a:t>Русский язык в умелых руках и опытных устах красив, певуч, выразителен...     </a:t>
            </a:r>
            <a:r>
              <a:rPr lang="ru-RU" dirty="0" err="1">
                <a:solidFill>
                  <a:prstClr val="black"/>
                </a:solidFill>
              </a:rPr>
              <a:t>А.Куприн</a:t>
            </a:r>
            <a:endParaRPr lang="ru-RU" dirty="0">
              <a:solidFill>
                <a:prstClr val="black"/>
              </a:solidFill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3.Истинная </a:t>
            </a:r>
            <a:r>
              <a:rPr lang="ru-RU" dirty="0">
                <a:solidFill>
                  <a:prstClr val="black"/>
                </a:solidFill>
              </a:rPr>
              <a:t>любовь к своей  стране немыслима без любви к своему языку».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dirty="0" err="1">
                <a:solidFill>
                  <a:prstClr val="black"/>
                </a:solidFill>
              </a:rPr>
              <a:t>К.Паустовский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0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818072" cy="674136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Косвенная речь </a:t>
            </a:r>
            <a:r>
              <a:rPr lang="ru-RU" dirty="0"/>
              <a:t>–это речь какого-либо лица, сообщаемая от его </a:t>
            </a:r>
            <a:r>
              <a:rPr lang="ru-RU" dirty="0" smtClean="0"/>
              <a:t>имени</a:t>
            </a:r>
          </a:p>
          <a:p>
            <a:r>
              <a:rPr lang="ru-RU" dirty="0" smtClean="0"/>
              <a:t>1.В </a:t>
            </a:r>
            <a:r>
              <a:rPr lang="ru-RU" dirty="0"/>
              <a:t>предложениях с косвенной речью обе части связываются с помощью подчинительных союзов или союзных </a:t>
            </a:r>
            <a:r>
              <a:rPr lang="ru-RU" dirty="0" smtClean="0"/>
              <a:t>слов.</a:t>
            </a:r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Запишите 3 примера, иллюстрирующих разные способы перестроения прямой речи в </a:t>
            </a:r>
            <a:r>
              <a:rPr lang="ru-RU" dirty="0" smtClean="0"/>
              <a:t>косвенную.</a:t>
            </a:r>
          </a:p>
          <a:p>
            <a:r>
              <a:rPr lang="ru-RU" dirty="0" smtClean="0"/>
              <a:t> Русский </a:t>
            </a:r>
            <a:r>
              <a:rPr lang="ru-RU" dirty="0"/>
              <a:t>язык обладает всеми средствами для выражения самых тонких ощущений и оттенков </a:t>
            </a:r>
            <a:r>
              <a:rPr lang="ru-RU" dirty="0" smtClean="0"/>
              <a:t>мысли.		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В.Короленко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 smtClean="0"/>
          </a:p>
          <a:p>
            <a:r>
              <a:rPr lang="ru-RU" dirty="0" smtClean="0"/>
              <a:t> Берегите  чистоту </a:t>
            </a:r>
            <a:r>
              <a:rPr lang="ru-RU" dirty="0"/>
              <a:t>языка как </a:t>
            </a:r>
            <a:r>
              <a:rPr lang="ru-RU" dirty="0" smtClean="0"/>
              <a:t>святыню.</a:t>
            </a:r>
          </a:p>
          <a:p>
            <a:pPr marL="82296" indent="0" algn="r">
              <a:buNone/>
            </a:pPr>
            <a:r>
              <a:rPr lang="ru-RU" dirty="0" err="1">
                <a:solidFill>
                  <a:prstClr val="black"/>
                </a:solidFill>
              </a:rPr>
              <a:t>И.Тургенев</a:t>
            </a:r>
            <a:r>
              <a:rPr lang="ru-RU" dirty="0">
                <a:solidFill>
                  <a:prstClr val="black"/>
                </a:solidFill>
              </a:rPr>
              <a:t>,</a:t>
            </a:r>
            <a:endParaRPr lang="ru-RU" dirty="0" smtClean="0"/>
          </a:p>
          <a:p>
            <a:r>
              <a:rPr lang="ru-RU" dirty="0" smtClean="0"/>
              <a:t>   Язык </a:t>
            </a:r>
            <a:r>
              <a:rPr lang="ru-RU" dirty="0"/>
              <a:t>есть вековой труд целого </a:t>
            </a:r>
            <a:r>
              <a:rPr lang="ru-RU" dirty="0" smtClean="0"/>
              <a:t>поколения.</a:t>
            </a:r>
            <a:endParaRPr lang="ru-RU" dirty="0"/>
          </a:p>
          <a:p>
            <a:pPr marL="82296" indent="0" algn="r">
              <a:buNone/>
            </a:pPr>
            <a:r>
              <a:rPr lang="ru-RU" dirty="0" err="1">
                <a:solidFill>
                  <a:prstClr val="black"/>
                </a:solidFill>
              </a:rPr>
              <a:t>В.Даля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3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143000"/>
          </a:xfrm>
        </p:spPr>
        <p:txBody>
          <a:bodyPr>
            <a:noAutofit/>
          </a:bodyPr>
          <a:lstStyle/>
          <a:p>
            <a:pPr marL="365760" lvl="0" indent="-283464">
              <a:lnSpc>
                <a:spcPct val="115000"/>
              </a:lnSpc>
              <a:spcBef>
                <a:spcPts val="600"/>
              </a:spcBef>
              <a:spcAft>
                <a:spcPts val="675"/>
              </a:spcAft>
            </a:pPr>
            <a:r>
              <a:rPr lang="ru-RU" sz="2800" i="1" dirty="0">
                <a:solidFill>
                  <a:srgbClr val="333333"/>
                </a:solidFill>
                <a:effectLst/>
                <a:latin typeface="Helvetica"/>
                <a:ea typeface="Times New Roman"/>
                <a:cs typeface="Times New Roman"/>
              </a:rPr>
              <a:t>1.</a:t>
            </a:r>
            <a:r>
              <a:rPr lang="ru-RU" sz="2800" dirty="0">
                <a:solidFill>
                  <a:srgbClr val="333333"/>
                </a:solidFill>
                <a:effectLst/>
                <a:latin typeface="Helvetica"/>
                <a:ea typeface="Times New Roman"/>
                <a:cs typeface="Times New Roman"/>
              </a:rPr>
              <a:t> Замените предложения с прямой речью предложениями с косвенной речью.</a:t>
            </a:r>
            <a:r>
              <a:rPr lang="ru-RU" sz="32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052736"/>
            <a:ext cx="7818072" cy="5688632"/>
          </a:xfrm>
        </p:spPr>
        <p:txBody>
          <a:bodyPr>
            <a:normAutofit fontScale="77500" lnSpcReduction="20000"/>
          </a:bodyPr>
          <a:lstStyle/>
          <a:p>
            <a:pPr marL="82296" indent="0">
              <a:lnSpc>
                <a:spcPct val="115000"/>
              </a:lnSpc>
              <a:spcAft>
                <a:spcPts val="675"/>
              </a:spcAft>
              <a:buNone/>
            </a:pPr>
            <a:r>
              <a:rPr lang="ru-RU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sz="34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«</a:t>
            </a: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Мой дед землю пахал», – с надменной гордостью отвечал Базаров.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Андрей воскликнул: «Я таких людей видел множество!»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Командир приказал: «Огонь!»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«Который час</a:t>
            </a:r>
            <a:r>
              <a:rPr lang="ru-RU" sz="34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?»</a:t>
            </a: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– спросил я.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Врач спросил: «Какая у вас была температура?»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Мать просила: «Не опаздывайте к чаю!»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400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Мы захотели узнать: «Скоро будет поезд в Курск?»</a:t>
            </a:r>
            <a:endParaRPr lang="ru-RU" sz="40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6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818072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i="1" dirty="0">
                <a:solidFill>
                  <a:srgbClr val="333333"/>
                </a:solidFill>
                <a:effectLst/>
                <a:latin typeface="Helvetica"/>
                <a:ea typeface="Times New Roman"/>
                <a:cs typeface="Times New Roman"/>
              </a:rPr>
              <a:t>2.</a:t>
            </a:r>
            <a:r>
              <a:rPr lang="ru-RU" sz="2400" dirty="0">
                <a:solidFill>
                  <a:srgbClr val="333333"/>
                </a:solidFill>
                <a:effectLst/>
                <a:latin typeface="Helvetica"/>
                <a:ea typeface="Times New Roman"/>
                <a:cs typeface="Times New Roman"/>
              </a:rPr>
              <a:t> Замените предложения с косвенной речью предложениями с прямой речью. Постарайтесь использовать разную последовательность слов автора и прямой речи.</a:t>
            </a: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890080" cy="5085184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Базаров отвечал с надменной гордостью, что его дед землю пахал.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Андрей воскликнул, что он таких людей видел множество.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Врач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спросил, какая у меня была температура.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Мать просила нас, чтобы мы не опаздывали к чаю.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1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>
                <a:solidFill>
                  <a:srgbClr val="333333"/>
                </a:solidFill>
                <a:effectLst/>
                <a:latin typeface="Helvetica"/>
                <a:ea typeface="Times New Roman"/>
              </a:rPr>
              <a:t>3.</a:t>
            </a:r>
            <a:r>
              <a:rPr lang="ru-RU" sz="3200" dirty="0">
                <a:solidFill>
                  <a:srgbClr val="333333"/>
                </a:solidFill>
                <a:effectLst/>
                <a:latin typeface="Helvetica"/>
                <a:ea typeface="Times New Roman"/>
              </a:rPr>
              <a:t> Исправьте ошибки, связанные с употреблением прямой и косвенной речи.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72816"/>
            <a:ext cx="7818072" cy="4968552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Он говорил, что страшный случай со мной приключился, что я в дороге совсем издержался.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Меня спросили, где я раньше работал?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Иван хотел узнать у кучера, что куда они заехали.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Савельич спросил у Гринёва, узнал он атамана.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endParaRPr lang="ru-RU" sz="3600" dirty="0">
              <a:solidFill>
                <a:srgbClr val="333333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56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118</TotalTime>
  <Words>766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Повторение темы  «Чужая речь»</vt:lpstr>
      <vt:lpstr>Цели урока:</vt:lpstr>
      <vt:lpstr>Что такое чужая речь?</vt:lpstr>
      <vt:lpstr>Презентация PowerPoint</vt:lpstr>
      <vt:lpstr>Запишите 3 примера, иллюстрирующих разные схемы. </vt:lpstr>
      <vt:lpstr>Презентация PowerPoint</vt:lpstr>
      <vt:lpstr>1. Замените предложения с прямой речью предложениями с косвенной речью. </vt:lpstr>
      <vt:lpstr>2. Замените предложения с косвенной речью предложениями с прямой речью. Постарайтесь использовать разную последовательность слов автора и прямой речи. </vt:lpstr>
      <vt:lpstr>3. Исправьте ошибки, связанные с употреблением прямой и косвенной речи. </vt:lpstr>
      <vt:lpstr>Презентация PowerPoint</vt:lpstr>
      <vt:lpstr>Это интересно</vt:lpstr>
      <vt:lpstr>Презентация PowerPoint</vt:lpstr>
      <vt:lpstr>Проверим</vt:lpstr>
      <vt:lpstr>Подведём итоги</vt:lpstr>
    </vt:vector>
  </TitlesOfParts>
  <Company>Школа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102</dc:creator>
  <cp:lastModifiedBy>Кабинет 102</cp:lastModifiedBy>
  <cp:revision>7</cp:revision>
  <dcterms:created xsi:type="dcterms:W3CDTF">2023-05-11T05:13:42Z</dcterms:created>
  <dcterms:modified xsi:type="dcterms:W3CDTF">2023-12-13T15:07:52Z</dcterms:modified>
</cp:coreProperties>
</file>