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87" r:id="rId1"/>
    <p:sldMasterId id="2147483699" r:id="rId2"/>
  </p:sldMasterIdLst>
  <p:sldIdLst>
    <p:sldId id="271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12192000" cy="6858000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90" y="-8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121920" y="101600"/>
            <a:ext cx="1194816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z="1400" b="0" strike="noStrike" spc="-1" smtClean="0">
                <a:latin typeface="Times New Roman"/>
              </a:rPr>
              <a:t>&lt;дата/время&gt;</a:t>
            </a:r>
            <a:endParaRPr lang="ru-RU" sz="1400" b="0" strike="noStrike" spc="-1"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buNone/>
            </a:pPr>
            <a:r>
              <a:rPr lang="ru-RU" sz="1400" b="0" strike="noStrike" spc="-1" smtClean="0">
                <a:latin typeface="Times New Roman"/>
              </a:rPr>
              <a:t>&lt;нижний колонтитул&gt;</a:t>
            </a:r>
            <a:endParaRPr lang="ru-RU" sz="1400" b="0" strike="noStrike" spc="-1">
              <a:latin typeface="Times New Roman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60602" y="2942602"/>
            <a:ext cx="9530575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096869" y="2944634"/>
            <a:ext cx="1587131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283619" y="3136658"/>
            <a:ext cx="1213632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593993" y="3055625"/>
            <a:ext cx="9263793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82435" y="4625268"/>
            <a:ext cx="1016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22429" y="4559299"/>
            <a:ext cx="9006888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18629" y="3139440"/>
            <a:ext cx="9014491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073" y="4648200"/>
            <a:ext cx="87376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6273" y="3227040"/>
            <a:ext cx="88392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z="1400" b="0" strike="noStrike" spc="-1" smtClean="0">
                <a:latin typeface="Times New Roman"/>
              </a:rPr>
              <a:t>&lt;дата/время&gt;</a:t>
            </a:r>
            <a:endParaRPr lang="ru-RU" sz="1400" b="0" strike="noStrike" spc="-1"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buNone/>
            </a:pPr>
            <a:r>
              <a:rPr lang="ru-RU" sz="1400" b="0" strike="noStrike" spc="-1" smtClean="0">
                <a:latin typeface="Times New Roman"/>
              </a:rPr>
              <a:t>&lt;нижний колонтитул&gt;</a:t>
            </a:r>
            <a:endParaRPr lang="ru-RU" sz="1400" b="0" strike="noStrike" spc="-1"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148936" y="228600"/>
            <a:ext cx="247904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273649" y="351432"/>
            <a:ext cx="2229647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98103" y="395450"/>
            <a:ext cx="1980708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81022"/>
            <a:ext cx="82296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z="1400" b="0" strike="noStrike" spc="-1" smtClean="0">
                <a:latin typeface="Times New Roman"/>
              </a:rPr>
              <a:t>&lt;дата/время&gt;</a:t>
            </a:r>
            <a:endParaRPr lang="ru-RU" sz="1400" b="0" strike="noStrike" spc="-1"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buNone/>
            </a:pPr>
            <a:r>
              <a:rPr lang="ru-RU" sz="1400" b="0" strike="noStrike" spc="-1" smtClean="0">
                <a:latin typeface="Times New Roman"/>
              </a:rPr>
              <a:t>&lt;нижний колонтитул&gt;</a:t>
            </a:r>
            <a:endParaRPr lang="ru-RU" sz="1400" b="0" strike="noStrike" spc="-1"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121920" y="101600"/>
            <a:ext cx="1194816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z="1400" b="0" strike="noStrike" spc="-1" smtClean="0">
                <a:latin typeface="Times New Roman"/>
              </a:rPr>
              <a:t>&lt;дата/время&gt;</a:t>
            </a:r>
            <a:endParaRPr lang="ru-RU" sz="1400" b="0" strike="noStrike" spc="-1"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buNone/>
            </a:pPr>
            <a:r>
              <a:rPr lang="ru-RU" sz="1400" b="0" strike="noStrike" spc="-1" smtClean="0">
                <a:latin typeface="Times New Roman"/>
              </a:rPr>
              <a:t>&lt;нижний колонтитул&gt;</a:t>
            </a:r>
            <a:endParaRPr lang="ru-RU" sz="1400" b="0" strike="noStrike" spc="-1">
              <a:latin typeface="Times New Roman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60598" y="2942602"/>
            <a:ext cx="9530575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096869" y="2944634"/>
            <a:ext cx="1587131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283619" y="3136658"/>
            <a:ext cx="1213632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593989" y="3055625"/>
            <a:ext cx="9263793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82435" y="4625268"/>
            <a:ext cx="1016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22429" y="4559293"/>
            <a:ext cx="9006888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18629" y="3139440"/>
            <a:ext cx="9014491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073" y="4648200"/>
            <a:ext cx="87376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6273" y="3227040"/>
            <a:ext cx="88392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z="1400" b="0" strike="noStrike" spc="-1" smtClean="0">
                <a:latin typeface="Times New Roman"/>
              </a:rPr>
              <a:t>&lt;дата/время&gt;</a:t>
            </a:r>
            <a:endParaRPr lang="ru-RU" sz="1400" b="0" strike="noStrike" spc="-1"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buNone/>
            </a:pPr>
            <a:r>
              <a:rPr lang="ru-RU" sz="1400" b="0" strike="noStrike" spc="-1" smtClean="0">
                <a:latin typeface="Times New Roman"/>
              </a:rPr>
              <a:t>&lt;нижний колонтитул&gt;</a:t>
            </a:r>
            <a:endParaRPr lang="ru-RU" sz="1400" b="0" strike="noStrike" spc="-1"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121920" y="101600"/>
            <a:ext cx="1194816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z="1400" b="0" strike="noStrike" spc="-1" smtClean="0">
                <a:latin typeface="Times New Roman"/>
              </a:rPr>
              <a:t>&lt;дата/время&gt;</a:t>
            </a:r>
            <a:endParaRPr lang="ru-RU" sz="1400" b="0" strike="noStrike" spc="-1">
              <a:latin typeface="Times New Roman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02636" y="2946400"/>
            <a:ext cx="11020213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756876" y="3048000"/>
            <a:ext cx="10711733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buNone/>
            </a:pPr>
            <a:r>
              <a:rPr lang="ru-RU" sz="1400" b="0" strike="noStrike" spc="-1" smtClean="0">
                <a:latin typeface="Times New Roman"/>
              </a:rPr>
              <a:t>&lt;нижний колонтитул&gt;</a:t>
            </a:r>
            <a:endParaRPr lang="ru-RU" sz="1400" b="0" strike="noStrike" spc="-1"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1941" y="3200403"/>
            <a:ext cx="102616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900661" y="4541537"/>
            <a:ext cx="1042416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1941" y="4607527"/>
            <a:ext cx="102616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901021" y="3124200"/>
            <a:ext cx="10423465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172" y="408376"/>
            <a:ext cx="11014229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8171" y="1719071"/>
            <a:ext cx="53848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9071"/>
            <a:ext cx="53848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z="1400" b="0" strike="noStrike" spc="-1" smtClean="0">
                <a:latin typeface="Times New Roman"/>
              </a:rPr>
              <a:t>&lt;дата/время&gt;</a:t>
            </a:r>
            <a:endParaRPr lang="ru-RU" sz="1400" b="0" strike="noStrike" spc="-1">
              <a:latin typeface="Times New Roman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buNone/>
            </a:pPr>
            <a:r>
              <a:rPr lang="ru-RU" sz="1400" b="0" strike="noStrike" spc="-1" smtClean="0">
                <a:latin typeface="Times New Roman"/>
              </a:rPr>
              <a:t>&lt;нижний колонтитул&gt;</a:t>
            </a:r>
            <a:endParaRPr lang="ru-RU" sz="1400" b="0" strike="noStrike" spc="-1">
              <a:latin typeface="Times New Roman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172" y="408376"/>
            <a:ext cx="11014229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8172" y="1722438"/>
            <a:ext cx="5386917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8172" y="2438400"/>
            <a:ext cx="5386917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8" y="1722438"/>
            <a:ext cx="5389033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8" y="2438400"/>
            <a:ext cx="5389033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z="1400" b="0" strike="noStrike" spc="-1" smtClean="0">
                <a:latin typeface="Times New Roman"/>
              </a:rPr>
              <a:t>&lt;дата/время&gt;</a:t>
            </a:r>
            <a:endParaRPr lang="ru-RU" sz="1400" b="0" strike="noStrike" spc="-1">
              <a:latin typeface="Times New Roman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buNone/>
            </a:pPr>
            <a:r>
              <a:rPr lang="ru-RU" sz="1400" b="0" strike="noStrike" spc="-1" smtClean="0">
                <a:latin typeface="Times New Roman"/>
              </a:rPr>
              <a:t>&lt;нижний колонтитул&gt;</a:t>
            </a:r>
            <a:endParaRPr lang="ru-RU" sz="1400" b="0" strike="noStrike" spc="-1">
              <a:latin typeface="Times New Roman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z="1400" b="0" strike="noStrike" spc="-1" smtClean="0">
                <a:latin typeface="Times New Roman"/>
              </a:rPr>
              <a:t>&lt;дата/время&gt;</a:t>
            </a:r>
            <a:endParaRPr lang="ru-RU" sz="1400" b="0" strike="noStrike" spc="-1">
              <a:latin typeface="Times New Roman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buNone/>
            </a:pPr>
            <a:r>
              <a:rPr lang="ru-RU" sz="1400" b="0" strike="noStrike" spc="-1" smtClean="0">
                <a:latin typeface="Times New Roman"/>
              </a:rPr>
              <a:t>&lt;нижний колонтитул&gt;</a:t>
            </a:r>
            <a:endParaRPr lang="ru-RU" sz="1400" b="0" strike="noStrike" spc="-1">
              <a:latin typeface="Times New Roman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121920" y="101600"/>
            <a:ext cx="1194816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z="1400" b="0" strike="noStrike" spc="-1" smtClean="0">
                <a:latin typeface="Times New Roman"/>
              </a:rPr>
              <a:t>&lt;дата/время&gt;</a:t>
            </a:r>
            <a:endParaRPr lang="ru-RU" sz="1400" b="0" strike="noStrike" spc="-1">
              <a:latin typeface="Times New Roman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buNone/>
            </a:pPr>
            <a:r>
              <a:rPr lang="ru-RU" sz="1400" b="0" strike="noStrike" spc="-1" smtClean="0">
                <a:latin typeface="Times New Roman"/>
              </a:rPr>
              <a:t>&lt;нижний колонтитул&gt;</a:t>
            </a:r>
            <a:endParaRPr lang="ru-RU" sz="1400" b="0" strike="noStrike" spc="-1">
              <a:latin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121920" y="101600"/>
            <a:ext cx="1194816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685800"/>
            <a:ext cx="6096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z="1400" b="0" strike="noStrike" spc="-1" smtClean="0">
                <a:latin typeface="Times New Roman"/>
              </a:rPr>
              <a:t>&lt;дата/время&gt;</a:t>
            </a:r>
            <a:endParaRPr lang="ru-RU" sz="1400" b="0" strike="noStrike" spc="-1">
              <a:latin typeface="Times New Roman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buNone/>
            </a:pPr>
            <a:r>
              <a:rPr lang="ru-RU" sz="1400" b="0" strike="noStrike" spc="-1" smtClean="0">
                <a:latin typeface="Times New Roman"/>
              </a:rPr>
              <a:t>&lt;нижний колонтитул&gt;</a:t>
            </a:r>
            <a:endParaRPr lang="ru-RU" sz="1400" b="0" strike="noStrike" spc="-1">
              <a:latin typeface="Times New Roman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46712" y="1505712"/>
            <a:ext cx="3622088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2256" y="1642472"/>
            <a:ext cx="3311005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5336" y="2971800"/>
            <a:ext cx="3064845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5336" y="1734312"/>
            <a:ext cx="3064845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z="1400" b="0" strike="noStrike" spc="-1" smtClean="0">
                <a:latin typeface="Times New Roman"/>
              </a:rPr>
              <a:t>&lt;дата/время&gt;</a:t>
            </a:r>
            <a:endParaRPr lang="ru-RU" sz="1400" b="0" strike="noStrike" spc="-1"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buNone/>
            </a:pPr>
            <a:r>
              <a:rPr lang="ru-RU" sz="1400" b="0" strike="noStrike" spc="-1" smtClean="0">
                <a:latin typeface="Times New Roman"/>
              </a:rPr>
              <a:t>&lt;нижний колонтитул&gt;</a:t>
            </a:r>
            <a:endParaRPr lang="ru-RU" sz="1400" b="0" strike="noStrike" spc="-1"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121920" y="101600"/>
            <a:ext cx="1194816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14400" y="621437"/>
            <a:ext cx="103632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z="1400" b="0" strike="noStrike" spc="-1" smtClean="0">
                <a:latin typeface="Times New Roman"/>
              </a:rPr>
              <a:t>&lt;дата/время&gt;</a:t>
            </a:r>
            <a:endParaRPr lang="ru-RU" sz="1400" b="0" strike="noStrike" spc="-1">
              <a:latin typeface="Times New Roman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14400" y="4953000"/>
            <a:ext cx="103632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16010" y="5029200"/>
            <a:ext cx="10134353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buNone/>
            </a:pPr>
            <a:r>
              <a:rPr lang="ru-RU" sz="1400" b="0" strike="noStrike" spc="-1" smtClean="0">
                <a:latin typeface="Times New Roman"/>
              </a:rPr>
              <a:t>&lt;нижний колонтитул&gt;</a:t>
            </a:r>
            <a:endParaRPr lang="ru-RU" sz="1400" b="0" strike="noStrike" spc="-1">
              <a:latin typeface="Times New Roman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219200" y="5638800"/>
            <a:ext cx="9771352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07452" y="5074920"/>
            <a:ext cx="10594848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75052" y="5656573"/>
            <a:ext cx="9659648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105417"/>
            <a:ext cx="9771352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z="1400" b="0" strike="noStrike" spc="-1" smtClean="0">
                <a:latin typeface="Times New Roman"/>
              </a:rPr>
              <a:t>&lt;дата/время&gt;</a:t>
            </a:r>
            <a:endParaRPr lang="ru-RU" sz="1400" b="0" strike="noStrike" spc="-1"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buNone/>
            </a:pPr>
            <a:r>
              <a:rPr lang="ru-RU" sz="1400" b="0" strike="noStrike" spc="-1" smtClean="0">
                <a:latin typeface="Times New Roman"/>
              </a:rPr>
              <a:t>&lt;нижний колонтитул&gt;</a:t>
            </a:r>
            <a:endParaRPr lang="ru-RU" sz="1400" b="0" strike="noStrike" spc="-1"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148936" y="228600"/>
            <a:ext cx="247904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273645" y="351426"/>
            <a:ext cx="2229647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98103" y="395444"/>
            <a:ext cx="1980708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81016"/>
            <a:ext cx="82296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z="1400" b="0" strike="noStrike" spc="-1" smtClean="0">
                <a:latin typeface="Times New Roman"/>
              </a:rPr>
              <a:t>&lt;дата/время&gt;</a:t>
            </a:r>
            <a:endParaRPr lang="ru-RU" sz="1400" b="0" strike="noStrike" spc="-1"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buNone/>
            </a:pPr>
            <a:r>
              <a:rPr lang="ru-RU" sz="1400" b="0" strike="noStrike" spc="-1" smtClean="0">
                <a:latin typeface="Times New Roman"/>
              </a:rPr>
              <a:t>&lt;нижний колонтитул&gt;</a:t>
            </a:r>
            <a:endParaRPr lang="ru-RU" sz="1400" b="0" strike="noStrike" spc="-1"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121920" y="101600"/>
            <a:ext cx="1194816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z="1400" b="0" strike="noStrike" spc="-1" smtClean="0">
                <a:latin typeface="Times New Roman"/>
              </a:rPr>
              <a:t>&lt;дата/время&gt;</a:t>
            </a:r>
            <a:endParaRPr lang="ru-RU" sz="1400" b="0" strike="noStrike" spc="-1">
              <a:latin typeface="Times New Roman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02636" y="2946400"/>
            <a:ext cx="11020213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756876" y="3048000"/>
            <a:ext cx="10711733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buNone/>
            </a:pPr>
            <a:r>
              <a:rPr lang="ru-RU" sz="1400" b="0" strike="noStrike" spc="-1" smtClean="0">
                <a:latin typeface="Times New Roman"/>
              </a:rPr>
              <a:t>&lt;нижний колонтитул&gt;</a:t>
            </a:r>
            <a:endParaRPr lang="ru-RU" sz="1400" b="0" strike="noStrike" spc="-1"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1941" y="3200403"/>
            <a:ext cx="102616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900661" y="4541543"/>
            <a:ext cx="1042416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1941" y="4607533"/>
            <a:ext cx="102616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901025" y="3124200"/>
            <a:ext cx="10423465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172" y="408376"/>
            <a:ext cx="11014229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8171" y="1719071"/>
            <a:ext cx="53848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9071"/>
            <a:ext cx="53848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z="1400" b="0" strike="noStrike" spc="-1" smtClean="0">
                <a:latin typeface="Times New Roman"/>
              </a:rPr>
              <a:t>&lt;дата/время&gt;</a:t>
            </a:r>
            <a:endParaRPr lang="ru-RU" sz="1400" b="0" strike="noStrike" spc="-1">
              <a:latin typeface="Times New Roman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buNone/>
            </a:pPr>
            <a:r>
              <a:rPr lang="ru-RU" sz="1400" b="0" strike="noStrike" spc="-1" smtClean="0">
                <a:latin typeface="Times New Roman"/>
              </a:rPr>
              <a:t>&lt;нижний колонтитул&gt;</a:t>
            </a:r>
            <a:endParaRPr lang="ru-RU" sz="1400" b="0" strike="noStrike" spc="-1">
              <a:latin typeface="Times New Roman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172" y="408376"/>
            <a:ext cx="11014229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8172" y="1722438"/>
            <a:ext cx="5386917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8172" y="2438400"/>
            <a:ext cx="5386917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82" y="1722438"/>
            <a:ext cx="5389033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82" y="2438400"/>
            <a:ext cx="5389033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z="1400" b="0" strike="noStrike" spc="-1" smtClean="0">
                <a:latin typeface="Times New Roman"/>
              </a:rPr>
              <a:t>&lt;дата/время&gt;</a:t>
            </a:r>
            <a:endParaRPr lang="ru-RU" sz="1400" b="0" strike="noStrike" spc="-1">
              <a:latin typeface="Times New Roman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buNone/>
            </a:pPr>
            <a:r>
              <a:rPr lang="ru-RU" sz="1400" b="0" strike="noStrike" spc="-1" smtClean="0">
                <a:latin typeface="Times New Roman"/>
              </a:rPr>
              <a:t>&lt;нижний колонтитул&gt;</a:t>
            </a:r>
            <a:endParaRPr lang="ru-RU" sz="1400" b="0" strike="noStrike" spc="-1">
              <a:latin typeface="Times New Roman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z="1400" b="0" strike="noStrike" spc="-1" smtClean="0">
                <a:latin typeface="Times New Roman"/>
              </a:rPr>
              <a:t>&lt;дата/время&gt;</a:t>
            </a:r>
            <a:endParaRPr lang="ru-RU" sz="1400" b="0" strike="noStrike" spc="-1">
              <a:latin typeface="Times New Roman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buNone/>
            </a:pPr>
            <a:r>
              <a:rPr lang="ru-RU" sz="1400" b="0" strike="noStrike" spc="-1" smtClean="0">
                <a:latin typeface="Times New Roman"/>
              </a:rPr>
              <a:t>&lt;нижний колонтитул&gt;</a:t>
            </a:r>
            <a:endParaRPr lang="ru-RU" sz="1400" b="0" strike="noStrike" spc="-1">
              <a:latin typeface="Times New Roman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121920" y="101600"/>
            <a:ext cx="1194816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z="1400" b="0" strike="noStrike" spc="-1" smtClean="0">
                <a:latin typeface="Times New Roman"/>
              </a:rPr>
              <a:t>&lt;дата/время&gt;</a:t>
            </a:r>
            <a:endParaRPr lang="ru-RU" sz="1400" b="0" strike="noStrike" spc="-1">
              <a:latin typeface="Times New Roman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buNone/>
            </a:pPr>
            <a:r>
              <a:rPr lang="ru-RU" sz="1400" b="0" strike="noStrike" spc="-1" smtClean="0">
                <a:latin typeface="Times New Roman"/>
              </a:rPr>
              <a:t>&lt;нижний колонтитул&gt;</a:t>
            </a:r>
            <a:endParaRPr lang="ru-RU" sz="1400" b="0" strike="noStrike" spc="-1">
              <a:latin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121920" y="101600"/>
            <a:ext cx="1194816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685800"/>
            <a:ext cx="6096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z="1400" b="0" strike="noStrike" spc="-1" smtClean="0">
                <a:latin typeface="Times New Roman"/>
              </a:rPr>
              <a:t>&lt;дата/время&gt;</a:t>
            </a:r>
            <a:endParaRPr lang="ru-RU" sz="1400" b="0" strike="noStrike" spc="-1">
              <a:latin typeface="Times New Roman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buNone/>
            </a:pPr>
            <a:r>
              <a:rPr lang="ru-RU" sz="1400" b="0" strike="noStrike" spc="-1" smtClean="0">
                <a:latin typeface="Times New Roman"/>
              </a:rPr>
              <a:t>&lt;нижний колонтитул&gt;</a:t>
            </a:r>
            <a:endParaRPr lang="ru-RU" sz="1400" b="0" strike="noStrike" spc="-1">
              <a:latin typeface="Times New Roman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46712" y="1505712"/>
            <a:ext cx="3622088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2256" y="1642472"/>
            <a:ext cx="3311005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5336" y="2971800"/>
            <a:ext cx="3064845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5336" y="1734312"/>
            <a:ext cx="3064845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121920" y="101600"/>
            <a:ext cx="1194816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14400" y="621437"/>
            <a:ext cx="103632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z="1400" b="0" strike="noStrike" spc="-1" smtClean="0">
                <a:latin typeface="Times New Roman"/>
              </a:rPr>
              <a:t>&lt;дата/время&gt;</a:t>
            </a:r>
            <a:endParaRPr lang="ru-RU" sz="1400" b="0" strike="noStrike" spc="-1">
              <a:latin typeface="Times New Roman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14400" y="4953000"/>
            <a:ext cx="103632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16014" y="5029200"/>
            <a:ext cx="10134353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buNone/>
            </a:pPr>
            <a:r>
              <a:rPr lang="ru-RU" sz="1400" b="0" strike="noStrike" spc="-1" smtClean="0">
                <a:latin typeface="Times New Roman"/>
              </a:rPr>
              <a:t>&lt;нижний колонтитул&gt;</a:t>
            </a:r>
            <a:endParaRPr lang="ru-RU" sz="1400" b="0" strike="noStrike" spc="-1">
              <a:latin typeface="Times New Roman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219200" y="5638800"/>
            <a:ext cx="9771352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07452" y="5074920"/>
            <a:ext cx="10594848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75052" y="5656579"/>
            <a:ext cx="9659648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105423"/>
            <a:ext cx="9771352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121920" y="101600"/>
            <a:ext cx="1194816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52602"/>
            <a:ext cx="109728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7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ru-RU" sz="1400" b="0" strike="noStrike" spc="-1" smtClean="0">
                <a:latin typeface="Times New Roman"/>
              </a:rPr>
              <a:t>&lt;дата/время&gt;</a:t>
            </a:r>
            <a:endParaRPr lang="ru-RU" sz="1400" b="0" strike="noStrike" spc="-1"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7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pPr algn="ctr">
              <a:buNone/>
            </a:pPr>
            <a:r>
              <a:rPr lang="ru-RU" sz="1400" b="0" strike="noStrike" spc="-1" smtClean="0">
                <a:latin typeface="Times New Roman"/>
              </a:rPr>
              <a:t>&lt;нижний колонтитул&gt;</a:t>
            </a:r>
            <a:endParaRPr lang="ru-RU" sz="1400" b="0" strike="noStrike" spc="-1"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7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65760" y="278166"/>
            <a:ext cx="1146048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97153" y="372862"/>
            <a:ext cx="11174027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68172" y="408376"/>
            <a:ext cx="11014229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121920" y="101600"/>
            <a:ext cx="1194816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52602"/>
            <a:ext cx="109728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67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ru-RU" sz="1400" b="0" strike="noStrike" spc="-1" smtClean="0">
                <a:latin typeface="Times New Roman"/>
              </a:rPr>
              <a:t>&lt;дата/время&gt;</a:t>
            </a:r>
            <a:endParaRPr lang="ru-RU" sz="1400" b="0" strike="noStrike" spc="-1"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6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pPr algn="ctr">
              <a:buNone/>
            </a:pPr>
            <a:r>
              <a:rPr lang="ru-RU" sz="1400" b="0" strike="noStrike" spc="-1" smtClean="0">
                <a:latin typeface="Times New Roman"/>
              </a:rPr>
              <a:t>&lt;нижний колонтитул&gt;</a:t>
            </a:r>
            <a:endParaRPr lang="ru-RU" sz="1400" b="0" strike="noStrike" spc="-1"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67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65760" y="278166"/>
            <a:ext cx="1146048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97153" y="372862"/>
            <a:ext cx="11174027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68172" y="408376"/>
            <a:ext cx="11014229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95400" y="3105835"/>
            <a:ext cx="1008112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0" strike="noStrike" spc="-52" dirty="0" smtClean="0">
                <a:solidFill>
                  <a:srgbClr val="262626"/>
                </a:solidFill>
                <a:latin typeface="Times New Roman"/>
              </a:rPr>
              <a:t>Социально-экономическое развитие страны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b="0" strike="noStrike" spc="-52" dirty="0" smtClean="0">
                <a:solidFill>
                  <a:srgbClr val="262626"/>
                </a:solidFill>
                <a:latin typeface="Times New Roman"/>
              </a:rPr>
              <a:t> во второй четверти 19 века 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766911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PlaceHolder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3" name="PlaceHolder 2"/>
          <p:cNvSpPr>
            <a:spLocks noGrp="1"/>
          </p:cNvSpPr>
          <p:nvPr>
            <p:ph sz="half" idx="1"/>
          </p:nvPr>
        </p:nvSpPr>
        <p:spPr>
          <a:xfrm>
            <a:off x="1097280" y="1845720"/>
            <a:ext cx="4937400" cy="4023000"/>
          </a:xfrm>
          <a:prstGeom prst="rect">
            <a:avLst/>
          </a:prstGeom>
          <a:noFill/>
          <a:ln w="0">
            <a:noFill/>
          </a:ln>
        </p:spPr>
        <p:txBody>
          <a:bodyPr lIns="0" rIns="0" anchor="t">
            <a:no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000" b="0" strike="noStrike" spc="-1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164" name="PlaceHolder 3"/>
          <p:cNvSpPr>
            <a:spLocks noGrp="1"/>
          </p:cNvSpPr>
          <p:nvPr>
            <p:ph sz="half" idx="2"/>
          </p:nvPr>
        </p:nvSpPr>
        <p:spPr>
          <a:xfrm>
            <a:off x="6217920" y="1845720"/>
            <a:ext cx="4937400" cy="4023000"/>
          </a:xfrm>
          <a:prstGeom prst="rect">
            <a:avLst/>
          </a:prstGeom>
          <a:noFill/>
          <a:ln w="0">
            <a:noFill/>
          </a:ln>
        </p:spPr>
        <p:txBody>
          <a:bodyPr lIns="0" rIns="0" anchor="t">
            <a:no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000" b="0" strike="noStrike" spc="-1">
              <a:solidFill>
                <a:srgbClr val="404040"/>
              </a:solidFill>
              <a:latin typeface="Calibri"/>
            </a:endParaRPr>
          </a:p>
        </p:txBody>
      </p:sp>
      <p:pic>
        <p:nvPicPr>
          <p:cNvPr id="165" name="Picture 4" descr="9d78c512da0f9bd3b278a3cab6115aef"/>
          <p:cNvPicPr/>
          <p:nvPr/>
        </p:nvPicPr>
        <p:blipFill>
          <a:blip r:embed="rId2"/>
          <a:stretch/>
        </p:blipFill>
        <p:spPr>
          <a:xfrm>
            <a:off x="839416" y="764704"/>
            <a:ext cx="4937400" cy="5476680"/>
          </a:xfrm>
          <a:prstGeom prst="rect">
            <a:avLst/>
          </a:prstGeom>
          <a:ln w="0">
            <a:noFill/>
          </a:ln>
        </p:spPr>
      </p:pic>
      <p:pic>
        <p:nvPicPr>
          <p:cNvPr id="166" name="Picture 5" descr="3184249_original"/>
          <p:cNvPicPr/>
          <p:nvPr/>
        </p:nvPicPr>
        <p:blipFill>
          <a:blip r:embed="rId3"/>
          <a:stretch/>
        </p:blipFill>
        <p:spPr>
          <a:xfrm>
            <a:off x="5776816" y="764704"/>
            <a:ext cx="5119560" cy="55681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PlaceHolder 1"/>
          <p:cNvSpPr>
            <a:spLocks noGrp="1"/>
          </p:cNvSpPr>
          <p:nvPr>
            <p:ph type="title"/>
          </p:nvPr>
        </p:nvSpPr>
        <p:spPr>
          <a:xfrm>
            <a:off x="1097280" y="286560"/>
            <a:ext cx="10058040" cy="69624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rmAutofit fontScale="90000"/>
          </a:bodyPr>
          <a:lstStyle/>
          <a:p>
            <a:pPr>
              <a:lnSpc>
                <a:spcPct val="85000"/>
              </a:lnSpc>
              <a:buNone/>
            </a:pPr>
            <a:r>
              <a:rPr lang="ru-RU" sz="4800" b="0" strike="noStrike" spc="-52">
                <a:solidFill>
                  <a:srgbClr val="404040"/>
                </a:solidFill>
                <a:latin typeface="Calibri Light"/>
              </a:rPr>
              <a:t>4. Транспорт и торговля.</a:t>
            </a:r>
            <a:endParaRPr lang="ru-RU" sz="4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8" name="PlaceHolder 2"/>
          <p:cNvSpPr>
            <a:spLocks noGrp="1"/>
          </p:cNvSpPr>
          <p:nvPr>
            <p:ph sz="half" idx="1"/>
          </p:nvPr>
        </p:nvSpPr>
        <p:spPr>
          <a:xfrm>
            <a:off x="1097280" y="1700808"/>
            <a:ext cx="4937400" cy="4168272"/>
          </a:xfrm>
          <a:prstGeom prst="rect">
            <a:avLst/>
          </a:prstGeom>
          <a:noFill/>
          <a:ln w="0">
            <a:noFill/>
          </a:ln>
        </p:spPr>
        <p:txBody>
          <a:bodyPr lIns="0" rIns="0" anchor="t">
            <a:normAutofit fontScale="87500" lnSpcReduction="10000"/>
          </a:bodyPr>
          <a:lstStyle/>
          <a:p>
            <a:pPr marL="91440" indent="-91440"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buClr>
                <a:srgbClr val="E48312"/>
              </a:buClr>
              <a:buFont typeface="Calibri"/>
              <a:buChar char=" "/>
            </a:pPr>
            <a:r>
              <a:rPr lang="ru-RU" sz="2800" b="0" strike="noStrike" spc="-1" dirty="0">
                <a:solidFill>
                  <a:srgbClr val="404040"/>
                </a:solidFill>
                <a:latin typeface="Calibri"/>
              </a:rPr>
              <a:t>Активное строительство шоссейных дорог</a:t>
            </a:r>
            <a:r>
              <a:rPr lang="ru-RU" sz="2000" b="0" strike="noStrike" spc="-1" dirty="0">
                <a:solidFill>
                  <a:srgbClr val="404040"/>
                </a:solidFill>
                <a:latin typeface="Calibri"/>
              </a:rPr>
              <a:t>.</a:t>
            </a:r>
          </a:p>
          <a:p>
            <a:pPr marL="91440" indent="-91440"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buClr>
                <a:srgbClr val="E48312"/>
              </a:buClr>
              <a:buFont typeface="Calibri"/>
              <a:buChar char=" "/>
            </a:pPr>
            <a:r>
              <a:rPr lang="ru-RU" sz="2800" b="0" strike="noStrike" spc="-1" dirty="0">
                <a:solidFill>
                  <a:srgbClr val="FF0000"/>
                </a:solidFill>
                <a:latin typeface="Calibri"/>
              </a:rPr>
              <a:t>1820 г. - </a:t>
            </a:r>
            <a:r>
              <a:rPr lang="ru-RU" sz="2800" b="0" strike="noStrike" spc="-1" dirty="0">
                <a:solidFill>
                  <a:srgbClr val="404040"/>
                </a:solidFill>
                <a:latin typeface="Calibri"/>
              </a:rPr>
              <a:t>Главное управление путей сообщения.</a:t>
            </a:r>
          </a:p>
          <a:p>
            <a:pPr marL="91440" indent="-91440"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buClr>
                <a:srgbClr val="E48312"/>
              </a:buClr>
              <a:buFont typeface="Calibri"/>
              <a:buChar char=" "/>
            </a:pPr>
            <a:r>
              <a:rPr lang="ru-RU" sz="2800" b="0" strike="noStrike" spc="-1" dirty="0">
                <a:solidFill>
                  <a:srgbClr val="404040"/>
                </a:solidFill>
                <a:latin typeface="Calibri"/>
              </a:rPr>
              <a:t>Основным направлением внешней торговли оставалась торговля с европейскими странами. Ведущим торговым партнером России была Англия</a:t>
            </a:r>
          </a:p>
          <a:p>
            <a:pPr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buNone/>
              <a:tabLst>
                <a:tab pos="0" algn="l"/>
              </a:tabLst>
            </a:pPr>
            <a:r>
              <a:rPr lang="ru-RU" sz="2800" b="0" strike="noStrike" spc="-1" dirty="0">
                <a:solidFill>
                  <a:srgbClr val="404040"/>
                </a:solidFill>
                <a:latin typeface="Calibri"/>
              </a:rPr>
              <a:t>На азиатском направлении велась приграничная торговля  с Китаем</a:t>
            </a:r>
          </a:p>
        </p:txBody>
      </p:sp>
      <p:sp>
        <p:nvSpPr>
          <p:cNvPr id="169" name="PlaceHolder 3"/>
          <p:cNvSpPr>
            <a:spLocks noGrp="1"/>
          </p:cNvSpPr>
          <p:nvPr>
            <p:ph sz="half" idx="2"/>
          </p:nvPr>
        </p:nvSpPr>
        <p:spPr>
          <a:xfrm>
            <a:off x="6217920" y="1845720"/>
            <a:ext cx="4937400" cy="4023000"/>
          </a:xfrm>
          <a:prstGeom prst="rect">
            <a:avLst/>
          </a:prstGeom>
          <a:noFill/>
          <a:ln w="0">
            <a:noFill/>
          </a:ln>
        </p:spPr>
        <p:txBody>
          <a:bodyPr lIns="0" rIns="0" anchor="t">
            <a:no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000" b="0" strike="noStrike" spc="-1">
              <a:solidFill>
                <a:srgbClr val="404040"/>
              </a:solidFill>
              <a:latin typeface="Calibri"/>
            </a:endParaRPr>
          </a:p>
        </p:txBody>
      </p:sp>
      <p:pic>
        <p:nvPicPr>
          <p:cNvPr id="170" name="Picture 2"/>
          <p:cNvPicPr/>
          <p:nvPr/>
        </p:nvPicPr>
        <p:blipFill>
          <a:blip r:embed="rId2"/>
          <a:stretch/>
        </p:blipFill>
        <p:spPr>
          <a:xfrm>
            <a:off x="6168008" y="1916832"/>
            <a:ext cx="5527440" cy="369396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PlaceHolder 1"/>
          <p:cNvSpPr>
            <a:spLocks noGrp="1"/>
          </p:cNvSpPr>
          <p:nvPr>
            <p:ph type="title"/>
          </p:nvPr>
        </p:nvSpPr>
        <p:spPr>
          <a:xfrm>
            <a:off x="1097280" y="286560"/>
            <a:ext cx="10058040" cy="81684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pPr>
              <a:lnSpc>
                <a:spcPct val="85000"/>
              </a:lnSpc>
              <a:buNone/>
            </a:pPr>
            <a:r>
              <a:rPr lang="ru-RU" sz="4800" b="0" strike="noStrike" spc="-52">
                <a:solidFill>
                  <a:srgbClr val="404040"/>
                </a:solidFill>
                <a:latin typeface="Calibri Light"/>
              </a:rPr>
              <a:t>5. Реформа Е. Ф. Канкрина.</a:t>
            </a:r>
            <a:endParaRPr lang="ru-RU" sz="4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2" name="PlaceHolder 2"/>
          <p:cNvSpPr>
            <a:spLocks noGrp="1"/>
          </p:cNvSpPr>
          <p:nvPr>
            <p:ph sz="half" idx="1"/>
          </p:nvPr>
        </p:nvSpPr>
        <p:spPr>
          <a:xfrm>
            <a:off x="1097280" y="1628800"/>
            <a:ext cx="4937400" cy="4737440"/>
          </a:xfrm>
          <a:prstGeom prst="rect">
            <a:avLst/>
          </a:prstGeom>
          <a:noFill/>
          <a:ln w="0">
            <a:noFill/>
          </a:ln>
        </p:spPr>
        <p:txBody>
          <a:bodyPr lIns="0" rIns="0" anchor="t">
            <a:normAutofit fontScale="87500" lnSpcReduction="10000"/>
          </a:bodyPr>
          <a:lstStyle/>
          <a:p>
            <a:pPr marL="91440" indent="-91440"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buClr>
                <a:srgbClr val="E48312"/>
              </a:buClr>
              <a:buFont typeface="Calibri"/>
              <a:buChar char=" "/>
            </a:pPr>
            <a:r>
              <a:rPr lang="ru-RU" sz="2800" b="0" strike="noStrike" spc="-1" dirty="0">
                <a:solidFill>
                  <a:srgbClr val="404040"/>
                </a:solidFill>
                <a:latin typeface="Calibri"/>
              </a:rPr>
              <a:t>В </a:t>
            </a:r>
            <a:r>
              <a:rPr lang="ru-RU" sz="2800" b="0" strike="noStrike" spc="-1" dirty="0">
                <a:solidFill>
                  <a:srgbClr val="FF0000"/>
                </a:solidFill>
                <a:latin typeface="Calibri"/>
              </a:rPr>
              <a:t>1839—1843 гг. </a:t>
            </a:r>
            <a:r>
              <a:rPr lang="ru-RU" sz="2800" b="0" strike="noStrike" spc="-1" dirty="0">
                <a:solidFill>
                  <a:srgbClr val="404040"/>
                </a:solidFill>
                <a:latin typeface="Calibri"/>
              </a:rPr>
              <a:t>под руководством министра финансов графа Е. Ф. </a:t>
            </a:r>
            <a:r>
              <a:rPr lang="ru-RU" sz="2800" b="0" strike="noStrike" spc="-1" dirty="0" err="1">
                <a:solidFill>
                  <a:srgbClr val="404040"/>
                </a:solidFill>
                <a:latin typeface="Calibri"/>
              </a:rPr>
              <a:t>Канкрина</a:t>
            </a:r>
            <a:r>
              <a:rPr lang="ru-RU" sz="2800" b="0" strike="noStrike" spc="-1" dirty="0">
                <a:solidFill>
                  <a:srgbClr val="404040"/>
                </a:solidFill>
                <a:latin typeface="Calibri"/>
              </a:rPr>
              <a:t> была проведена денежная реформа с целью укрепить позиции российской денежной системы.</a:t>
            </a:r>
          </a:p>
          <a:p>
            <a:pPr marL="91440" indent="-91440"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buClr>
                <a:srgbClr val="E48312"/>
              </a:buClr>
              <a:buFont typeface="Calibri"/>
              <a:buChar char=" "/>
            </a:pPr>
            <a:r>
              <a:rPr lang="ru-RU" sz="2800" b="0" strike="noStrike" spc="-1" dirty="0">
                <a:solidFill>
                  <a:srgbClr val="404040"/>
                </a:solidFill>
                <a:latin typeface="Calibri"/>
              </a:rPr>
              <a:t>обесценившиеся  ассигнации были заменены кредитными билетами, которые правительство обменивало на серебро по строго установленному курсу.</a:t>
            </a:r>
          </a:p>
          <a:p>
            <a:pPr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buNone/>
            </a:pPr>
            <a:endParaRPr lang="ru-RU" sz="2800" b="0" strike="noStrike" spc="-1" dirty="0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173" name="PlaceHolder 3"/>
          <p:cNvSpPr>
            <a:spLocks noGrp="1"/>
          </p:cNvSpPr>
          <p:nvPr>
            <p:ph sz="half" idx="2"/>
          </p:nvPr>
        </p:nvSpPr>
        <p:spPr>
          <a:xfrm>
            <a:off x="6217920" y="1846080"/>
            <a:ext cx="4937400" cy="4751272"/>
          </a:xfrm>
          <a:prstGeom prst="rect">
            <a:avLst/>
          </a:prstGeom>
          <a:noFill/>
          <a:ln w="0">
            <a:noFill/>
          </a:ln>
        </p:spPr>
        <p:txBody>
          <a:bodyPr lIns="0" rIns="0" anchor="t">
            <a:normAutofit fontScale="87500" lnSpcReduction="10000"/>
          </a:bodyPr>
          <a:lstStyle/>
          <a:p>
            <a:pPr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buNone/>
            </a:pPr>
            <a:endParaRPr lang="ru-RU" sz="2000" b="0" strike="noStrike" spc="-1" dirty="0">
              <a:solidFill>
                <a:srgbClr val="40404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buNone/>
            </a:pPr>
            <a:endParaRPr lang="ru-RU" sz="2000" b="0" strike="noStrike" spc="-1" dirty="0">
              <a:solidFill>
                <a:srgbClr val="40404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buNone/>
            </a:pPr>
            <a:endParaRPr lang="ru-RU" sz="2000" b="0" strike="noStrike" spc="-1" dirty="0">
              <a:solidFill>
                <a:srgbClr val="40404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buNone/>
            </a:pPr>
            <a:endParaRPr lang="ru-RU" sz="2000" b="0" strike="noStrike" spc="-1" dirty="0">
              <a:solidFill>
                <a:srgbClr val="40404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buNone/>
            </a:pPr>
            <a:endParaRPr lang="ru-RU" sz="2000" b="0" strike="noStrike" spc="-1" dirty="0">
              <a:solidFill>
                <a:srgbClr val="40404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buNone/>
            </a:pPr>
            <a:endParaRPr lang="ru-RU" sz="2000" b="0" strike="noStrike" spc="-1" dirty="0">
              <a:solidFill>
                <a:srgbClr val="40404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buNone/>
            </a:pPr>
            <a:endParaRPr lang="ru-RU" sz="2000" b="0" strike="noStrike" spc="-1" dirty="0" smtClean="0">
              <a:solidFill>
                <a:srgbClr val="40404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buNone/>
            </a:pPr>
            <a:endParaRPr lang="ru-RU" sz="2000" spc="-1" dirty="0">
              <a:solidFill>
                <a:srgbClr val="40404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buNone/>
            </a:pPr>
            <a:endParaRPr lang="ru-RU" sz="2000" b="0" strike="noStrike" spc="-1" dirty="0">
              <a:solidFill>
                <a:srgbClr val="404040"/>
              </a:solidFill>
              <a:latin typeface="Calibri"/>
            </a:endParaRPr>
          </a:p>
          <a:p>
            <a:pPr marL="91440" indent="-91440"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buClr>
                <a:srgbClr val="E48312"/>
              </a:buClr>
              <a:buFont typeface="Calibri"/>
              <a:buChar char=" "/>
            </a:pPr>
            <a:r>
              <a:rPr lang="ru-RU" sz="2400" b="0" strike="noStrike" spc="-1" dirty="0">
                <a:solidFill>
                  <a:srgbClr val="404040"/>
                </a:solidFill>
                <a:latin typeface="Times New Roman"/>
              </a:rPr>
              <a:t>Во внешней торговле главным средством платежа стал серебряный рубль, все внешние сделки  исчислялись в серебре</a:t>
            </a:r>
            <a:r>
              <a:rPr lang="ru-RU" sz="2000" b="0" strike="noStrike" spc="-1" dirty="0">
                <a:solidFill>
                  <a:srgbClr val="404040"/>
                </a:solidFill>
                <a:latin typeface="Calibri"/>
              </a:rPr>
              <a:t>.</a:t>
            </a:r>
          </a:p>
        </p:txBody>
      </p:sp>
      <p:pic>
        <p:nvPicPr>
          <p:cNvPr id="174" name="Picture 2"/>
          <p:cNvPicPr/>
          <p:nvPr/>
        </p:nvPicPr>
        <p:blipFill>
          <a:blip r:embed="rId2"/>
          <a:stretch/>
        </p:blipFill>
        <p:spPr>
          <a:xfrm>
            <a:off x="6900408" y="1700808"/>
            <a:ext cx="3287728" cy="3499448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PlaceHolder 1"/>
          <p:cNvSpPr>
            <a:spLocks noGrp="1"/>
          </p:cNvSpPr>
          <p:nvPr>
            <p:ph type="title" idx="4294967295"/>
          </p:nvPr>
        </p:nvSpPr>
        <p:spPr>
          <a:xfrm>
            <a:off x="2133600" y="287341"/>
            <a:ext cx="10058400" cy="1449387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pPr>
              <a:lnSpc>
                <a:spcPct val="85000"/>
              </a:lnSpc>
              <a:buNone/>
            </a:pPr>
            <a:r>
              <a:rPr lang="ru-RU" sz="4800" b="0" strike="noStrike" spc="-52">
                <a:solidFill>
                  <a:srgbClr val="404040"/>
                </a:solidFill>
                <a:latin typeface="Calibri Light"/>
              </a:rPr>
              <a:t>денежная реформа</a:t>
            </a:r>
            <a:endParaRPr lang="ru-RU" sz="4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6" name="PlaceHolder 2"/>
          <p:cNvSpPr>
            <a:spLocks noGrp="1"/>
          </p:cNvSpPr>
          <p:nvPr>
            <p:ph idx="4294967295"/>
          </p:nvPr>
        </p:nvSpPr>
        <p:spPr>
          <a:xfrm>
            <a:off x="2133600" y="1846266"/>
            <a:ext cx="10058400" cy="4022725"/>
          </a:xfrm>
          <a:prstGeom prst="rect">
            <a:avLst/>
          </a:prstGeom>
          <a:noFill/>
          <a:ln w="0">
            <a:noFill/>
          </a:ln>
        </p:spPr>
        <p:txBody>
          <a:bodyPr lIns="0" rIns="0" anchor="t">
            <a:noAutofit/>
          </a:bodyPr>
          <a:lstStyle/>
          <a:p>
            <a:pPr marL="91440" indent="-91440"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buClr>
                <a:srgbClr val="E48312"/>
              </a:buClr>
              <a:buFont typeface="Calibri"/>
              <a:buChar char=" "/>
            </a:pPr>
            <a:r>
              <a:rPr lang="ru-RU" sz="2800" b="0" strike="noStrike" spc="-1">
                <a:solidFill>
                  <a:srgbClr val="404040"/>
                </a:solidFill>
                <a:latin typeface="Times New Roman"/>
              </a:rPr>
              <a:t> С 1830-1840 г развивались товаро-денежные отношения, но в России преобладало натуральное хозяйство. Объем покупаемых предметов был небольшой , поэтому деньги требовались в небольших количествах.</a:t>
            </a:r>
            <a:endParaRPr lang="ru-RU" sz="2800" b="0" strike="noStrike" spc="-1">
              <a:solidFill>
                <a:srgbClr val="404040"/>
              </a:solidFill>
              <a:latin typeface="Calibri"/>
            </a:endParaRPr>
          </a:p>
          <a:p>
            <a:pPr marL="91440" indent="-91440"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buClr>
                <a:srgbClr val="E48312"/>
              </a:buClr>
              <a:buFont typeface="Calibri"/>
              <a:buChar char=" "/>
            </a:pPr>
            <a:r>
              <a:rPr lang="ru-RU" sz="2800" b="0" strike="noStrike" spc="-1">
                <a:solidFill>
                  <a:srgbClr val="404040"/>
                </a:solidFill>
                <a:latin typeface="Times New Roman"/>
              </a:rPr>
              <a:t>В условиях неразвитого рынка и путей сообщения цены на продукты были низкими, а промышленные товары импортными. Покупать их могли чиновники, купцы, военные.</a:t>
            </a:r>
            <a:endParaRPr lang="ru-RU" sz="2800" b="0" strike="noStrike" spc="-1">
              <a:solidFill>
                <a:srgbClr val="404040"/>
              </a:solidFill>
              <a:latin typeface="Calibri"/>
            </a:endParaRPr>
          </a:p>
          <a:p>
            <a:pPr marL="91440" indent="-91440"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buClr>
                <a:srgbClr val="E48312"/>
              </a:buClr>
              <a:buFont typeface="Calibri"/>
              <a:buChar char=" "/>
            </a:pPr>
            <a:r>
              <a:rPr lang="ru-RU" sz="2800" b="0" strike="noStrike" spc="-1">
                <a:solidFill>
                  <a:srgbClr val="404040"/>
                </a:solidFill>
                <a:latin typeface="Times New Roman"/>
              </a:rPr>
              <a:t>Поэтому денежная реформа помогла снизить инфляцию, стабилизировать финансовую систему России.</a:t>
            </a:r>
            <a:endParaRPr lang="ru-RU" sz="2800" b="0" strike="noStrike" spc="-1">
              <a:solidFill>
                <a:srgbClr val="404040"/>
              </a:solid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PlaceHolder 1"/>
          <p:cNvSpPr>
            <a:spLocks noGrp="1"/>
          </p:cNvSpPr>
          <p:nvPr>
            <p:ph type="title" idx="4294967295"/>
          </p:nvPr>
        </p:nvSpPr>
        <p:spPr>
          <a:xfrm>
            <a:off x="2133600" y="287341"/>
            <a:ext cx="10058400" cy="1449387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pPr>
              <a:lnSpc>
                <a:spcPct val="85000"/>
              </a:lnSpc>
              <a:buNone/>
            </a:pPr>
            <a:r>
              <a:rPr lang="ru-RU" sz="4800" b="1" strike="noStrike" spc="-52">
                <a:solidFill>
                  <a:srgbClr val="404040"/>
                </a:solidFill>
                <a:latin typeface="Calibri Light"/>
              </a:rPr>
              <a:t>ПОДВЕДЁМ ИТОГИ:</a:t>
            </a:r>
            <a:endParaRPr lang="ru-RU" sz="4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8" name="PlaceHolder 2"/>
          <p:cNvSpPr>
            <a:spLocks noGrp="1"/>
          </p:cNvSpPr>
          <p:nvPr>
            <p:ph idx="4294967295"/>
          </p:nvPr>
        </p:nvSpPr>
        <p:spPr>
          <a:xfrm>
            <a:off x="2133600" y="1846266"/>
            <a:ext cx="10058400" cy="4022725"/>
          </a:xfrm>
          <a:prstGeom prst="rect">
            <a:avLst/>
          </a:prstGeom>
          <a:noFill/>
          <a:ln w="0">
            <a:noFill/>
          </a:ln>
        </p:spPr>
        <p:txBody>
          <a:bodyPr lIns="0" rIns="0" anchor="t">
            <a:noAutofit/>
          </a:bodyPr>
          <a:lstStyle/>
          <a:p>
            <a:pPr marL="91440" indent="-91440"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buClr>
                <a:srgbClr val="E48312"/>
              </a:buClr>
              <a:buFont typeface="Calibri"/>
              <a:buChar char=" "/>
            </a:pPr>
            <a:r>
              <a:rPr lang="ru-RU" sz="2800" b="0" strike="noStrike" spc="-1">
                <a:solidFill>
                  <a:srgbClr val="404040"/>
                </a:solidFill>
                <a:latin typeface="Calibri"/>
              </a:rPr>
              <a:t>Во второй четверти XIX в. в Российской империи продолжались процессы, связанные с промышленным переворотом, но они происходили в условиях сохранения крепостного права и сословных различий,  что обусловило отставание России от индустриально развитых стран. </a:t>
            </a:r>
          </a:p>
          <a:p>
            <a:pPr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buNone/>
            </a:pPr>
            <a:endParaRPr lang="ru-RU" sz="2800" b="0" strike="noStrike" spc="-1">
              <a:solidFill>
                <a:srgbClr val="404040"/>
              </a:solid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PlaceHolder 1"/>
          <p:cNvSpPr>
            <a:spLocks noGrp="1"/>
          </p:cNvSpPr>
          <p:nvPr>
            <p:ph type="title" idx="4294967295"/>
          </p:nvPr>
        </p:nvSpPr>
        <p:spPr>
          <a:xfrm>
            <a:off x="2133600" y="287341"/>
            <a:ext cx="10058400" cy="1449387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pPr>
              <a:lnSpc>
                <a:spcPct val="85000"/>
              </a:lnSpc>
              <a:buNone/>
            </a:pPr>
            <a:r>
              <a:rPr lang="ru-RU" sz="6000" b="0" strike="noStrike" spc="-52">
                <a:solidFill>
                  <a:srgbClr val="404040"/>
                </a:solidFill>
                <a:latin typeface="Calibri Light"/>
              </a:rPr>
              <a:t>спасибо за внимание </a:t>
            </a:r>
            <a:endParaRPr lang="ru-RU" sz="60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 idx="4294967295"/>
          </p:nvPr>
        </p:nvSpPr>
        <p:spPr>
          <a:xfrm>
            <a:off x="2133600" y="287341"/>
            <a:ext cx="10058400" cy="1449387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pPr>
              <a:lnSpc>
                <a:spcPct val="85000"/>
              </a:lnSpc>
              <a:buNone/>
            </a:pPr>
            <a:r>
              <a:rPr lang="ru-RU" sz="4800" b="0" strike="noStrike" spc="-52">
                <a:solidFill>
                  <a:srgbClr val="404040"/>
                </a:solidFill>
                <a:latin typeface="Calibri Light"/>
              </a:rPr>
              <a:t>оглавление</a:t>
            </a:r>
            <a:endParaRPr lang="ru-RU" sz="4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9" name="PlaceHolder 2"/>
          <p:cNvSpPr>
            <a:spLocks noGrp="1"/>
          </p:cNvSpPr>
          <p:nvPr>
            <p:ph idx="4294967295"/>
          </p:nvPr>
        </p:nvSpPr>
        <p:spPr>
          <a:xfrm>
            <a:off x="2133600" y="1846266"/>
            <a:ext cx="10058400" cy="4022725"/>
          </a:xfrm>
          <a:prstGeom prst="rect">
            <a:avLst/>
          </a:prstGeom>
          <a:noFill/>
          <a:ln w="0">
            <a:noFill/>
          </a:ln>
        </p:spPr>
        <p:txBody>
          <a:bodyPr lIns="0" rIns="0" anchor="t">
            <a:normAutofit/>
          </a:bodyPr>
          <a:lstStyle/>
          <a:p>
            <a:pPr marL="91440" indent="-91440"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buClr>
                <a:srgbClr val="E48312"/>
              </a:buClr>
              <a:buFont typeface="Calibri"/>
              <a:buChar char=" "/>
            </a:pPr>
            <a:r>
              <a:rPr lang="ru-RU" sz="3200" b="0" strike="noStrike" spc="-1">
                <a:solidFill>
                  <a:srgbClr val="404040"/>
                </a:solidFill>
                <a:latin typeface="Calibri"/>
              </a:rPr>
              <a:t>1. Положение в деревне.</a:t>
            </a:r>
          </a:p>
          <a:p>
            <a:pPr marL="91440" indent="-91440"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buClr>
                <a:srgbClr val="E48312"/>
              </a:buClr>
              <a:buFont typeface="Calibri"/>
              <a:buChar char=" "/>
            </a:pPr>
            <a:r>
              <a:rPr lang="ru-RU" sz="3200" b="0" strike="noStrike" spc="-1">
                <a:solidFill>
                  <a:srgbClr val="404040"/>
                </a:solidFill>
                <a:latin typeface="Calibri"/>
              </a:rPr>
              <a:t>2. Развитие промышленности.</a:t>
            </a:r>
          </a:p>
          <a:p>
            <a:pPr marL="91440" indent="-91440"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buClr>
                <a:srgbClr val="E48312"/>
              </a:buClr>
              <a:buFont typeface="Calibri"/>
              <a:buChar char=" "/>
            </a:pPr>
            <a:r>
              <a:rPr lang="ru-RU" sz="3200" b="0" strike="noStrike" spc="-1">
                <a:solidFill>
                  <a:srgbClr val="404040"/>
                </a:solidFill>
                <a:latin typeface="Calibri"/>
              </a:rPr>
              <a:t>3. Города.</a:t>
            </a:r>
          </a:p>
          <a:p>
            <a:pPr marL="91440" indent="-91440"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buClr>
                <a:srgbClr val="E48312"/>
              </a:buClr>
              <a:buFont typeface="Calibri"/>
              <a:buChar char=" "/>
            </a:pPr>
            <a:r>
              <a:rPr lang="ru-RU" sz="3200" b="0" strike="noStrike" spc="-1">
                <a:solidFill>
                  <a:srgbClr val="404040"/>
                </a:solidFill>
                <a:latin typeface="Calibri"/>
              </a:rPr>
              <a:t>4. Транспорт и торговля.</a:t>
            </a:r>
          </a:p>
          <a:p>
            <a:pPr marL="91440" indent="-91440"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buClr>
                <a:srgbClr val="E48312"/>
              </a:buClr>
              <a:buFont typeface="Calibri"/>
              <a:buChar char=" "/>
            </a:pPr>
            <a:r>
              <a:rPr lang="ru-RU" sz="3200" b="0" strike="noStrike" spc="-1">
                <a:solidFill>
                  <a:srgbClr val="404040"/>
                </a:solidFill>
                <a:latin typeface="Calibri"/>
              </a:rPr>
              <a:t>5. Реформа Е. Ф. Канкрина.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 idx="4294967295"/>
          </p:nvPr>
        </p:nvSpPr>
        <p:spPr>
          <a:xfrm>
            <a:off x="2133600" y="287341"/>
            <a:ext cx="10058400" cy="1449387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pPr>
              <a:lnSpc>
                <a:spcPct val="85000"/>
              </a:lnSpc>
              <a:buNone/>
            </a:pPr>
            <a:r>
              <a:rPr lang="ru-RU" sz="4800" b="1" strike="noStrike" spc="-52">
                <a:solidFill>
                  <a:srgbClr val="404040"/>
                </a:solidFill>
                <a:latin typeface="Calibri Light"/>
              </a:rPr>
              <a:t>1. Положение в деревне.</a:t>
            </a:r>
            <a:r>
              <a:rPr sz="4800"/>
              <a:t/>
            </a:r>
            <a:br>
              <a:rPr sz="4800"/>
            </a:br>
            <a:endParaRPr lang="ru-RU" sz="4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1" name="PlaceHolder 2"/>
          <p:cNvSpPr>
            <a:spLocks noGrp="1"/>
          </p:cNvSpPr>
          <p:nvPr>
            <p:ph idx="4294967295"/>
          </p:nvPr>
        </p:nvSpPr>
        <p:spPr>
          <a:xfrm>
            <a:off x="2133600" y="1031878"/>
            <a:ext cx="10058400" cy="5199063"/>
          </a:xfrm>
          <a:prstGeom prst="rect">
            <a:avLst/>
          </a:prstGeom>
          <a:noFill/>
          <a:ln w="0">
            <a:noFill/>
          </a:ln>
        </p:spPr>
        <p:txBody>
          <a:bodyPr lIns="0" rIns="0" anchor="t">
            <a:noAutofit/>
          </a:bodyPr>
          <a:lstStyle/>
          <a:p>
            <a:pPr marL="91440" indent="-91440"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buClr>
                <a:srgbClr val="E48312"/>
              </a:buClr>
              <a:buFont typeface="Calibri"/>
              <a:buChar char=" "/>
            </a:pPr>
            <a:r>
              <a:rPr lang="ru-RU" sz="2800" b="1" strike="noStrike" spc="-1" dirty="0">
                <a:solidFill>
                  <a:srgbClr val="000000"/>
                </a:solidFill>
                <a:latin typeface="Times New Roman"/>
              </a:rPr>
              <a:t>Одной из ключевых проблем царствования Николая I был </a:t>
            </a:r>
            <a:r>
              <a:rPr lang="ru-RU" sz="2800" b="1" strike="noStrike" spc="-1" dirty="0">
                <a:solidFill>
                  <a:srgbClr val="FF0000"/>
                </a:solidFill>
                <a:latin typeface="Times New Roman"/>
              </a:rPr>
              <a:t>крестьянский вопрос.</a:t>
            </a:r>
            <a:endParaRPr lang="ru-RU" sz="2800" b="0" strike="noStrike" spc="-1" dirty="0">
              <a:solidFill>
                <a:srgbClr val="404040"/>
              </a:solidFill>
              <a:latin typeface="Calibri"/>
            </a:endParaRPr>
          </a:p>
          <a:p>
            <a:pPr marL="91440" indent="-91440"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buClr>
                <a:srgbClr val="E48312"/>
              </a:buClr>
              <a:buFont typeface="Calibri"/>
              <a:buChar char=" "/>
            </a:pPr>
            <a:r>
              <a:rPr lang="ru-RU" sz="2800" b="1" spc="-1" dirty="0" smtClean="0">
                <a:solidFill>
                  <a:srgbClr val="FF0000"/>
                </a:solidFill>
                <a:latin typeface="Times New Roman"/>
              </a:rPr>
              <a:t>Задача: </a:t>
            </a:r>
            <a:r>
              <a:rPr lang="ru-RU" sz="2800" b="1" strike="noStrike" spc="-1" dirty="0" smtClean="0">
                <a:solidFill>
                  <a:srgbClr val="FF0000"/>
                </a:solidFill>
                <a:latin typeface="Times New Roman"/>
              </a:rPr>
              <a:t>ограничение </a:t>
            </a:r>
            <a:r>
              <a:rPr lang="ru-RU" sz="2800" b="1" strike="noStrike" spc="-1" dirty="0">
                <a:solidFill>
                  <a:srgbClr val="FF0000"/>
                </a:solidFill>
                <a:latin typeface="Times New Roman"/>
              </a:rPr>
              <a:t>действия крепостного права. </a:t>
            </a:r>
            <a:endParaRPr lang="ru-RU" sz="2800" b="0" strike="noStrike" spc="-1" dirty="0">
              <a:solidFill>
                <a:srgbClr val="404040"/>
              </a:solidFill>
              <a:latin typeface="Calibri"/>
            </a:endParaRPr>
          </a:p>
          <a:p>
            <a:pPr marL="91440" indent="-91440"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buClr>
                <a:srgbClr val="E48312"/>
              </a:buClr>
              <a:buFont typeface="Calibri"/>
              <a:buChar char=" "/>
            </a:pPr>
            <a:r>
              <a:rPr lang="ru-RU" sz="2800" b="1" strike="noStrike" spc="-1" dirty="0">
                <a:solidFill>
                  <a:srgbClr val="FF0000"/>
                </a:solidFill>
                <a:latin typeface="Times New Roman"/>
              </a:rPr>
              <a:t> 1841 г. </a:t>
            </a:r>
            <a:r>
              <a:rPr lang="ru-RU" sz="2800" b="1" strike="noStrike" spc="-1" dirty="0">
                <a:solidFill>
                  <a:srgbClr val="000000"/>
                </a:solidFill>
                <a:latin typeface="Times New Roman"/>
              </a:rPr>
              <a:t>- была запрещена продажа крепостных в розницу; </a:t>
            </a:r>
            <a:endParaRPr lang="ru-RU" sz="2800" b="0" strike="noStrike" spc="-1" dirty="0">
              <a:solidFill>
                <a:srgbClr val="404040"/>
              </a:solidFill>
              <a:latin typeface="Calibri"/>
            </a:endParaRPr>
          </a:p>
          <a:p>
            <a:pPr marL="91440" indent="-91440"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buClr>
                <a:srgbClr val="E48312"/>
              </a:buClr>
              <a:buFont typeface="Calibri"/>
              <a:buChar char=" "/>
            </a:pPr>
            <a:r>
              <a:rPr lang="ru-RU" sz="2800" b="1" strike="noStrike" spc="-1" dirty="0">
                <a:solidFill>
                  <a:srgbClr val="FF0000"/>
                </a:solidFill>
                <a:latin typeface="Times New Roman"/>
              </a:rPr>
              <a:t>1843 г. - </a:t>
            </a:r>
            <a:r>
              <a:rPr lang="ru-RU" sz="2800" b="1" strike="noStrike" spc="-1" dirty="0">
                <a:solidFill>
                  <a:srgbClr val="000000"/>
                </a:solidFill>
                <a:latin typeface="Times New Roman"/>
              </a:rPr>
              <a:t>запрещалось покупать крестьян безземельным дворянам; </a:t>
            </a:r>
            <a:endParaRPr lang="ru-RU" sz="2800" b="0" strike="noStrike" spc="-1" dirty="0">
              <a:solidFill>
                <a:srgbClr val="404040"/>
              </a:solidFill>
              <a:latin typeface="Calibri"/>
            </a:endParaRPr>
          </a:p>
          <a:p>
            <a:pPr marL="91440" indent="-91440"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buClr>
                <a:srgbClr val="E48312"/>
              </a:buClr>
              <a:buFont typeface="Calibri"/>
              <a:buChar char=" "/>
            </a:pPr>
            <a:r>
              <a:rPr lang="ru-RU" sz="2800" b="1" strike="noStrike" spc="-1" dirty="0">
                <a:solidFill>
                  <a:srgbClr val="FF0000"/>
                </a:solidFill>
                <a:latin typeface="Times New Roman"/>
              </a:rPr>
              <a:t> 1847 г. - </a:t>
            </a:r>
            <a:r>
              <a:rPr lang="ru-RU" sz="2800" b="1" strike="noStrike" spc="-1" dirty="0">
                <a:solidFill>
                  <a:srgbClr val="000000"/>
                </a:solidFill>
                <a:latin typeface="Times New Roman"/>
              </a:rPr>
              <a:t>крестьяне имели право выкупаться на волю с землёй при продаже имения помещика за долги; </a:t>
            </a:r>
            <a:endParaRPr lang="ru-RU" sz="2800" b="0" strike="noStrike" spc="-1" dirty="0">
              <a:solidFill>
                <a:srgbClr val="404040"/>
              </a:solidFill>
              <a:latin typeface="Calibri"/>
            </a:endParaRPr>
          </a:p>
          <a:p>
            <a:pPr marL="91440" indent="-91440"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buClr>
                <a:srgbClr val="E48312"/>
              </a:buClr>
              <a:buFont typeface="Calibri"/>
              <a:buChar char=" "/>
            </a:pPr>
            <a:r>
              <a:rPr lang="ru-RU" sz="2800" b="1" strike="noStrike" spc="-1" dirty="0">
                <a:solidFill>
                  <a:srgbClr val="FF0000"/>
                </a:solidFill>
                <a:latin typeface="Times New Roman"/>
              </a:rPr>
              <a:t> 1848 г. - </a:t>
            </a:r>
            <a:r>
              <a:rPr lang="ru-RU" sz="2800" b="1" strike="noStrike" spc="-1" dirty="0">
                <a:solidFill>
                  <a:srgbClr val="000000"/>
                </a:solidFill>
                <a:latin typeface="Times New Roman"/>
              </a:rPr>
              <a:t>крестьянам всех категорий было разрешено приобретать недвижимость. </a:t>
            </a:r>
            <a:endParaRPr lang="ru-RU" sz="2800" b="0" strike="noStrike" spc="-1" dirty="0">
              <a:solidFill>
                <a:srgbClr val="404040"/>
              </a:solid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PlaceHolder 1"/>
          <p:cNvSpPr>
            <a:spLocks noGrp="1"/>
          </p:cNvSpPr>
          <p:nvPr>
            <p:ph type="title" idx="4294967295"/>
          </p:nvPr>
        </p:nvSpPr>
        <p:spPr>
          <a:xfrm>
            <a:off x="2133600" y="287341"/>
            <a:ext cx="10058400" cy="1449387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pPr>
              <a:lnSpc>
                <a:spcPct val="85000"/>
              </a:lnSpc>
              <a:buNone/>
            </a:pPr>
            <a:r>
              <a:rPr lang="ru-RU" sz="4800" b="1" strike="noStrike" spc="-52">
                <a:solidFill>
                  <a:srgbClr val="404040"/>
                </a:solidFill>
                <a:latin typeface="Calibri Light"/>
              </a:rPr>
              <a:t>1. Положение в деревне.</a:t>
            </a:r>
            <a:endParaRPr lang="ru-RU" sz="4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3" name="PlaceHolder 2"/>
          <p:cNvSpPr>
            <a:spLocks noGrp="1"/>
          </p:cNvSpPr>
          <p:nvPr>
            <p:ph idx="4294967295"/>
          </p:nvPr>
        </p:nvSpPr>
        <p:spPr>
          <a:xfrm>
            <a:off x="2133600" y="1846266"/>
            <a:ext cx="10058400" cy="4022725"/>
          </a:xfrm>
          <a:prstGeom prst="rect">
            <a:avLst/>
          </a:prstGeom>
          <a:noFill/>
          <a:ln w="0">
            <a:noFill/>
          </a:ln>
        </p:spPr>
        <p:txBody>
          <a:bodyPr lIns="0" rIns="0" anchor="t">
            <a:normAutofit/>
          </a:bodyPr>
          <a:lstStyle/>
          <a:p>
            <a:pPr marL="91440" indent="-91440"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buClr>
                <a:srgbClr val="E48312"/>
              </a:buClr>
              <a:buFont typeface="Calibri"/>
              <a:buChar char=" "/>
            </a:pPr>
            <a:r>
              <a:rPr lang="ru-RU" sz="3200" b="0" strike="noStrike" spc="-1">
                <a:solidFill>
                  <a:srgbClr val="404040"/>
                </a:solidFill>
                <a:latin typeface="Calibri"/>
              </a:rPr>
              <a:t>На протяжении всего правления Николая I работали секретные комитеты по крестьянскому вопросу, которые пытались разработать меры по облекчению положения крестьян и подготовить к будушей отмене крепосного права, они занимались «улучшением быта» крестьян.</a:t>
            </a:r>
          </a:p>
          <a:p>
            <a:pPr marL="91440" indent="-91440"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buClr>
                <a:srgbClr val="E48312"/>
              </a:buClr>
              <a:buFont typeface="Calibri"/>
              <a:buChar char=" "/>
            </a:pPr>
            <a:r>
              <a:rPr lang="ru-RU" sz="3200" b="0" strike="noStrike" spc="-1">
                <a:solidFill>
                  <a:srgbClr val="404040"/>
                </a:solidFill>
                <a:latin typeface="Calibri"/>
              </a:rPr>
              <a:t>Впервые  была начата программа масового крестьянского образовани, увиличелось число крестьянских школ в стране.</a:t>
            </a:r>
          </a:p>
          <a:p>
            <a:pPr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buNone/>
              <a:tabLst>
                <a:tab pos="0" algn="l"/>
              </a:tabLst>
            </a:pPr>
            <a:endParaRPr lang="ru-RU" sz="3200" b="0" strike="noStrike" spc="-1">
              <a:solidFill>
                <a:srgbClr val="404040"/>
              </a:solid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title" idx="4294967295"/>
          </p:nvPr>
        </p:nvSpPr>
        <p:spPr>
          <a:xfrm>
            <a:off x="2133600" y="287360"/>
            <a:ext cx="10058400" cy="738187"/>
          </a:xfrm>
          <a:prstGeom prst="rect">
            <a:avLst/>
          </a:prstGeom>
          <a:noFill/>
          <a:ln w="0">
            <a:noFill/>
          </a:ln>
        </p:spPr>
        <p:txBody>
          <a:bodyPr anchor="b">
            <a:normAutofit fontScale="90000"/>
          </a:bodyPr>
          <a:lstStyle/>
          <a:p>
            <a:pPr>
              <a:lnSpc>
                <a:spcPct val="85000"/>
              </a:lnSpc>
              <a:buNone/>
            </a:pPr>
            <a:r>
              <a:rPr lang="ru-RU" sz="4800" b="0" strike="noStrike" spc="-52">
                <a:solidFill>
                  <a:srgbClr val="404040"/>
                </a:solidFill>
                <a:latin typeface="Calibri Light"/>
              </a:rPr>
              <a:t>2. Развитие промышленности.</a:t>
            </a:r>
            <a:endParaRPr lang="ru-RU" sz="4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5" name="PlaceHolder 2"/>
          <p:cNvSpPr>
            <a:spLocks noGrp="1"/>
          </p:cNvSpPr>
          <p:nvPr>
            <p:ph idx="4294967295"/>
          </p:nvPr>
        </p:nvSpPr>
        <p:spPr>
          <a:xfrm>
            <a:off x="762000" y="1703393"/>
            <a:ext cx="11430000" cy="4492625"/>
          </a:xfrm>
          <a:prstGeom prst="rect">
            <a:avLst/>
          </a:prstGeom>
          <a:noFill/>
          <a:ln w="0">
            <a:noFill/>
          </a:ln>
        </p:spPr>
        <p:txBody>
          <a:bodyPr lIns="0" rIns="0" anchor="t">
            <a:normAutofit/>
          </a:bodyPr>
          <a:lstStyle/>
          <a:p>
            <a:pPr marL="91440" indent="-91440"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buClr>
                <a:srgbClr val="E48312"/>
              </a:buClr>
              <a:buFont typeface="Calibri"/>
              <a:buChar char=" "/>
            </a:pPr>
            <a:r>
              <a:rPr lang="ru-RU" sz="3200" b="0" strike="noStrike" spc="-1">
                <a:solidFill>
                  <a:srgbClr val="404040"/>
                </a:solidFill>
                <a:latin typeface="Calibri"/>
              </a:rPr>
              <a:t>В 1830—1840-е гг. в России начался промышленный переворот, который завершился в 1870—1880-е гг. Предпосылки промышленного переворота в России.</a:t>
            </a:r>
          </a:p>
          <a:p>
            <a:pPr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buNone/>
            </a:pPr>
            <a:endParaRPr lang="ru-RU" sz="3200" b="0" strike="noStrike" spc="-1">
              <a:solidFill>
                <a:srgbClr val="40404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buNone/>
            </a:pPr>
            <a:endParaRPr lang="ru-RU" sz="3200" b="0" strike="noStrike" spc="-1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146" name="Овал 3"/>
          <p:cNvSpPr/>
          <p:nvPr/>
        </p:nvSpPr>
        <p:spPr>
          <a:xfrm>
            <a:off x="390600" y="3163680"/>
            <a:ext cx="11103840" cy="2932560"/>
          </a:xfrm>
          <a:prstGeom prst="ellipse">
            <a:avLst/>
          </a:prstGeom>
          <a:solidFill>
            <a:srgbClr val="FFFFFF"/>
          </a:solidFill>
          <a:ln>
            <a:solidFill>
              <a:srgbClr val="94A088"/>
            </a:solidFill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marL="285840" indent="-285840" algn="ctr">
              <a:lnSpc>
                <a:spcPct val="100000"/>
              </a:lnSpc>
              <a:buClr>
                <a:srgbClr val="555555"/>
              </a:buClr>
              <a:buFont typeface="StarSymbol"/>
              <a:buChar char="-"/>
            </a:pPr>
            <a:r>
              <a:rPr lang="ru-RU" sz="2400" b="0" strike="noStrike" spc="-1">
                <a:solidFill>
                  <a:srgbClr val="555555"/>
                </a:solidFill>
                <a:latin typeface="Times New Roman"/>
              </a:rPr>
              <a:t>технический прогресс (появлением паровой тяги, новых механизмов); </a:t>
            </a:r>
            <a:endParaRPr lang="ru-RU" sz="2400" b="0" strike="noStrike" spc="-1">
              <a:latin typeface="Arial"/>
            </a:endParaRPr>
          </a:p>
          <a:p>
            <a:pPr marL="285840" indent="-285840" algn="ctr">
              <a:lnSpc>
                <a:spcPct val="100000"/>
              </a:lnSpc>
              <a:buClr>
                <a:srgbClr val="555555"/>
              </a:buClr>
              <a:buFont typeface="StarSymbol"/>
              <a:buChar char="-"/>
            </a:pPr>
            <a:r>
              <a:rPr lang="ru-RU" sz="2400" b="0" strike="noStrike" spc="-1">
                <a:solidFill>
                  <a:srgbClr val="555555"/>
                </a:solidFill>
                <a:latin typeface="Times New Roman"/>
              </a:rPr>
              <a:t>формирование рынка вольнонаёмной рабочей силы в связи с сокращением количества крепостных; </a:t>
            </a:r>
            <a:endParaRPr lang="ru-RU" sz="2400" b="0" strike="noStrike" spc="-1">
              <a:latin typeface="Arial"/>
            </a:endParaRPr>
          </a:p>
          <a:p>
            <a:pPr marL="285840" indent="-285840" algn="ctr">
              <a:lnSpc>
                <a:spcPct val="100000"/>
              </a:lnSpc>
              <a:buClr>
                <a:srgbClr val="555555"/>
              </a:buClr>
              <a:buFont typeface="StarSymbol"/>
              <a:buChar char="-"/>
            </a:pPr>
            <a:r>
              <a:rPr lang="ru-RU" sz="2400" b="0" strike="noStrike" spc="-1">
                <a:solidFill>
                  <a:srgbClr val="555555"/>
                </a:solidFill>
                <a:latin typeface="Times New Roman"/>
              </a:rPr>
              <a:t>первоначальное накопление капитала, позволившее строить крупные заводы.</a:t>
            </a:r>
            <a:endParaRPr lang="ru-RU" sz="24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PlaceHolder 1"/>
          <p:cNvSpPr>
            <a:spLocks noGrp="1"/>
          </p:cNvSpPr>
          <p:nvPr>
            <p:ph type="title" idx="4294967295"/>
          </p:nvPr>
        </p:nvSpPr>
        <p:spPr>
          <a:xfrm>
            <a:off x="2133600" y="328635"/>
            <a:ext cx="10058400" cy="1449387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pPr>
              <a:lnSpc>
                <a:spcPct val="85000"/>
              </a:lnSpc>
              <a:buNone/>
            </a:pPr>
            <a:r>
              <a:rPr lang="ru-RU" sz="4800" b="0" strike="noStrike" spc="-52">
                <a:solidFill>
                  <a:srgbClr val="404040"/>
                </a:solidFill>
                <a:latin typeface="Calibri Light"/>
              </a:rPr>
              <a:t>2. Развитие промышленности.</a:t>
            </a:r>
            <a:endParaRPr lang="ru-RU" sz="4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8" name="PlaceHolder 2"/>
          <p:cNvSpPr>
            <a:spLocks noGrp="1"/>
          </p:cNvSpPr>
          <p:nvPr>
            <p:ph idx="4294967295"/>
          </p:nvPr>
        </p:nvSpPr>
        <p:spPr>
          <a:xfrm>
            <a:off x="2133600" y="1846266"/>
            <a:ext cx="10058400" cy="4022725"/>
          </a:xfrm>
          <a:prstGeom prst="rect">
            <a:avLst/>
          </a:prstGeom>
          <a:noFill/>
          <a:ln w="0">
            <a:noFill/>
          </a:ln>
        </p:spPr>
        <p:txBody>
          <a:bodyPr lIns="0" rIns="0" anchor="t">
            <a:normAutofit/>
          </a:bodyPr>
          <a:lstStyle/>
          <a:p>
            <a:pPr marL="91440" indent="-91440"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buClr>
                <a:srgbClr val="E48312"/>
              </a:buClr>
              <a:buFont typeface="Calibri"/>
              <a:buChar char=" "/>
            </a:pPr>
            <a:r>
              <a:rPr lang="ru-RU" sz="3600" b="0" strike="noStrike" spc="-1">
                <a:solidFill>
                  <a:srgbClr val="FF0000"/>
                </a:solidFill>
                <a:latin typeface="Calibri"/>
              </a:rPr>
              <a:t>1828г. </a:t>
            </a:r>
            <a:r>
              <a:rPr lang="ru-RU" sz="3600" b="0" strike="noStrike" spc="-1">
                <a:solidFill>
                  <a:srgbClr val="404040"/>
                </a:solidFill>
                <a:latin typeface="Calibri"/>
              </a:rPr>
              <a:t>- Мануфактурный совет.</a:t>
            </a:r>
          </a:p>
        </p:txBody>
      </p:sp>
      <p:sp>
        <p:nvSpPr>
          <p:cNvPr id="149" name="Прямоугольник 3"/>
          <p:cNvSpPr/>
          <p:nvPr/>
        </p:nvSpPr>
        <p:spPr>
          <a:xfrm>
            <a:off x="1233000" y="2801160"/>
            <a:ext cx="7910640" cy="86647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buNone/>
            </a:pPr>
            <a:r>
              <a:rPr lang="ru-RU" sz="2800" b="0" strike="noStrike" spc="-1">
                <a:solidFill>
                  <a:srgbClr val="404040"/>
                </a:solidFill>
                <a:latin typeface="Calibri"/>
              </a:rPr>
              <a:t>Особенности промышленного переворота в России.</a:t>
            </a:r>
            <a:endParaRPr lang="ru-RU" sz="2800" b="0" strike="noStrike" spc="-1">
              <a:latin typeface="Arial"/>
            </a:endParaRPr>
          </a:p>
        </p:txBody>
      </p:sp>
      <p:sp>
        <p:nvSpPr>
          <p:cNvPr id="150" name="Скругленный прямоугольник 4"/>
          <p:cNvSpPr/>
          <p:nvPr/>
        </p:nvSpPr>
        <p:spPr>
          <a:xfrm>
            <a:off x="1233000" y="3809880"/>
            <a:ext cx="9614520" cy="2507400"/>
          </a:xfrm>
          <a:prstGeom prst="roundRect">
            <a:avLst>
              <a:gd name="adj" fmla="val 16667"/>
            </a:avLst>
          </a:prstGeom>
          <a:solidFill>
            <a:srgbClr val="E48312"/>
          </a:solidFill>
          <a:ln>
            <a:solidFill>
              <a:srgbClr val="A8600D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marL="457200" indent="-457200" algn="ctr">
              <a:lnSpc>
                <a:spcPct val="100000"/>
              </a:lnSpc>
              <a:buClr>
                <a:srgbClr val="555555"/>
              </a:buClr>
              <a:buFont typeface="StarSymbol"/>
              <a:buChar char="-"/>
            </a:pPr>
            <a:r>
              <a:rPr lang="ru-RU" sz="2800" b="0" strike="noStrike" spc="-1">
                <a:solidFill>
                  <a:srgbClr val="555555"/>
                </a:solidFill>
                <a:latin typeface="Times New Roman"/>
              </a:rPr>
              <a:t>начался в условиях сохранения крепостного права и феодальных пережитков, что обусловило его медленные темпы.</a:t>
            </a:r>
            <a:endParaRPr lang="ru-RU" sz="2800" b="0" strike="noStrike" spc="-1">
              <a:latin typeface="Arial"/>
            </a:endParaRPr>
          </a:p>
          <a:p>
            <a:pPr marL="457200" indent="-457200" algn="ctr">
              <a:lnSpc>
                <a:spcPct val="100000"/>
              </a:lnSpc>
              <a:buClr>
                <a:srgbClr val="555555"/>
              </a:buClr>
              <a:buFont typeface="StarSymbol"/>
              <a:buChar char="-"/>
            </a:pPr>
            <a:r>
              <a:rPr lang="ru-RU" sz="2800" b="0" strike="noStrike" spc="-1">
                <a:solidFill>
                  <a:srgbClr val="555555"/>
                </a:solidFill>
                <a:latin typeface="Times New Roman"/>
              </a:rPr>
              <a:t> не все отрасли промышленности в одинаковой степени были захвачены промышленным переворотом.</a:t>
            </a:r>
            <a:endParaRPr lang="ru-RU" sz="2800" b="0" strike="noStrike" spc="-1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endParaRPr lang="ru-RU" sz="2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PlaceHolder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pPr>
              <a:lnSpc>
                <a:spcPct val="85000"/>
              </a:lnSpc>
              <a:buNone/>
            </a:pPr>
            <a:r>
              <a:rPr lang="ru-RU" sz="4800" b="0" strike="noStrike" spc="-52">
                <a:solidFill>
                  <a:srgbClr val="404040"/>
                </a:solidFill>
                <a:latin typeface="Calibri Light"/>
              </a:rPr>
              <a:t>3. Города.</a:t>
            </a:r>
            <a:endParaRPr lang="ru-RU" sz="4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2" name="PlaceHolder 2"/>
          <p:cNvSpPr>
            <a:spLocks noGrp="1"/>
          </p:cNvSpPr>
          <p:nvPr>
            <p:ph sz="half" idx="1"/>
          </p:nvPr>
        </p:nvSpPr>
        <p:spPr>
          <a:xfrm>
            <a:off x="267840" y="1846080"/>
            <a:ext cx="5766840" cy="4023000"/>
          </a:xfrm>
          <a:prstGeom prst="rect">
            <a:avLst/>
          </a:prstGeom>
          <a:noFill/>
          <a:ln w="0">
            <a:noFill/>
          </a:ln>
        </p:spPr>
        <p:txBody>
          <a:bodyPr lIns="0" rIns="0" anchor="t">
            <a:normAutofit fontScale="95000"/>
          </a:bodyPr>
          <a:lstStyle/>
          <a:p>
            <a:pPr marL="91440" indent="-91440"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buClr>
                <a:srgbClr val="E48312"/>
              </a:buClr>
              <a:buFont typeface="Calibri"/>
              <a:buChar char=" "/>
            </a:pPr>
            <a:r>
              <a:rPr lang="ru-RU" sz="3200" b="0" strike="noStrike" spc="-1">
                <a:solidFill>
                  <a:srgbClr val="404040"/>
                </a:solidFill>
                <a:latin typeface="Calibri"/>
              </a:rPr>
              <a:t>Промышленный переворот оказал огромное влияние  на рост городов.</a:t>
            </a:r>
          </a:p>
          <a:p>
            <a:pPr marL="91440" indent="-91440"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buClr>
                <a:srgbClr val="E48312"/>
              </a:buClr>
              <a:buFont typeface="Calibri"/>
              <a:buChar char=" "/>
            </a:pPr>
            <a:r>
              <a:rPr lang="ru-RU" sz="3200" b="0" strike="noStrike" spc="-1">
                <a:solidFill>
                  <a:srgbClr val="404040"/>
                </a:solidFill>
                <a:latin typeface="Calibri"/>
              </a:rPr>
              <a:t>В эпоху правления Николая  1 из опорных пунктов и военных укреплений возникли такие города, как Кисловодск, Пятигорск, Новоросийск, Анапа, Чита, Николаевск на -Амуре.</a:t>
            </a:r>
          </a:p>
        </p:txBody>
      </p:sp>
      <p:sp>
        <p:nvSpPr>
          <p:cNvPr id="153" name="PlaceHolder 3"/>
          <p:cNvSpPr>
            <a:spLocks noGrp="1"/>
          </p:cNvSpPr>
          <p:nvPr>
            <p:ph sz="half" idx="2"/>
          </p:nvPr>
        </p:nvSpPr>
        <p:spPr>
          <a:xfrm>
            <a:off x="6217920" y="1845720"/>
            <a:ext cx="4937400" cy="4023000"/>
          </a:xfrm>
          <a:prstGeom prst="rect">
            <a:avLst/>
          </a:prstGeom>
          <a:noFill/>
          <a:ln w="0">
            <a:noFill/>
          </a:ln>
        </p:spPr>
        <p:txBody>
          <a:bodyPr lIns="0" rIns="0" anchor="t">
            <a:no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000" b="0" strike="noStrike" spc="-1">
              <a:solidFill>
                <a:srgbClr val="404040"/>
              </a:solidFill>
              <a:latin typeface="Calibri"/>
            </a:endParaRPr>
          </a:p>
        </p:txBody>
      </p:sp>
      <p:pic>
        <p:nvPicPr>
          <p:cNvPr id="154" name="Picture 2"/>
          <p:cNvPicPr/>
          <p:nvPr/>
        </p:nvPicPr>
        <p:blipFill>
          <a:blip r:embed="rId2"/>
          <a:stretch/>
        </p:blipFill>
        <p:spPr>
          <a:xfrm>
            <a:off x="6417360" y="1828800"/>
            <a:ext cx="5497560" cy="37926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PlaceHolder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pPr>
              <a:lnSpc>
                <a:spcPct val="85000"/>
              </a:lnSpc>
              <a:buNone/>
            </a:pPr>
            <a:r>
              <a:rPr lang="ru-RU" sz="4800" b="0" strike="noStrike" spc="-52">
                <a:solidFill>
                  <a:srgbClr val="404040"/>
                </a:solidFill>
                <a:latin typeface="Calibri Light"/>
              </a:rPr>
              <a:t>Города</a:t>
            </a:r>
            <a:endParaRPr lang="ru-RU" sz="4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6" name="PlaceHolder 2"/>
          <p:cNvSpPr>
            <a:spLocks noGrp="1"/>
          </p:cNvSpPr>
          <p:nvPr>
            <p:ph sz="half" idx="1"/>
          </p:nvPr>
        </p:nvSpPr>
        <p:spPr>
          <a:xfrm>
            <a:off x="373320" y="1846080"/>
            <a:ext cx="5661360" cy="4023000"/>
          </a:xfrm>
          <a:prstGeom prst="rect">
            <a:avLst/>
          </a:prstGeom>
          <a:noFill/>
          <a:ln w="0">
            <a:noFill/>
          </a:ln>
        </p:spPr>
        <p:txBody>
          <a:bodyPr lIns="0" rIns="0" anchor="t">
            <a:normAutofit fontScale="93000"/>
          </a:bodyPr>
          <a:lstStyle/>
          <a:p>
            <a:pPr marL="91440" indent="-91440"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buClr>
                <a:srgbClr val="E48312"/>
              </a:buClr>
              <a:buFont typeface="Calibri"/>
              <a:buChar char=" "/>
            </a:pPr>
            <a:r>
              <a:rPr lang="ru-RU" sz="3200" b="0" strike="noStrike" spc="-1">
                <a:solidFill>
                  <a:srgbClr val="404040"/>
                </a:solidFill>
                <a:latin typeface="Times New Roman"/>
              </a:rPr>
              <a:t>Начавшийся промышленый переворот привел к возниковению в России фабричных центров. Многие из них не облодали правами городов, но фактически являлись ими.</a:t>
            </a:r>
            <a:endParaRPr lang="ru-RU" sz="3200" b="0" strike="noStrike" spc="-1">
              <a:solidFill>
                <a:srgbClr val="404040"/>
              </a:solidFill>
              <a:latin typeface="Calibri"/>
            </a:endParaRPr>
          </a:p>
          <a:p>
            <a:pPr marL="91440" indent="-91440"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buClr>
                <a:srgbClr val="E48312"/>
              </a:buClr>
              <a:buFont typeface="Calibri"/>
              <a:buChar char=" "/>
            </a:pPr>
            <a:r>
              <a:rPr lang="ru-RU" sz="3200" b="0" strike="noStrike" spc="-1">
                <a:solidFill>
                  <a:srgbClr val="404040"/>
                </a:solidFill>
                <a:latin typeface="Times New Roman"/>
              </a:rPr>
              <a:t>Были внесены изминения в формирование органов  самоуправления.</a:t>
            </a:r>
            <a:endParaRPr lang="ru-RU" sz="3200" b="0" strike="noStrike" spc="-1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157" name="PlaceHolder 3"/>
          <p:cNvSpPr>
            <a:spLocks noGrp="1"/>
          </p:cNvSpPr>
          <p:nvPr>
            <p:ph sz="half" idx="2"/>
          </p:nvPr>
        </p:nvSpPr>
        <p:spPr>
          <a:xfrm>
            <a:off x="6217920" y="1845720"/>
            <a:ext cx="4937400" cy="4023000"/>
          </a:xfrm>
          <a:prstGeom prst="rect">
            <a:avLst/>
          </a:prstGeom>
          <a:noFill/>
          <a:ln w="0">
            <a:noFill/>
          </a:ln>
        </p:spPr>
        <p:txBody>
          <a:bodyPr lIns="0" rIns="0" anchor="t">
            <a:no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000" b="0" strike="noStrike" spc="-1">
              <a:solidFill>
                <a:srgbClr val="404040"/>
              </a:solid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PlaceHolder 1"/>
          <p:cNvSpPr>
            <a:spLocks noGrp="1"/>
          </p:cNvSpPr>
          <p:nvPr>
            <p:ph type="title"/>
          </p:nvPr>
        </p:nvSpPr>
        <p:spPr>
          <a:xfrm>
            <a:off x="1097280" y="286560"/>
            <a:ext cx="10058040" cy="84672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pPr>
              <a:lnSpc>
                <a:spcPct val="85000"/>
              </a:lnSpc>
              <a:buNone/>
            </a:pPr>
            <a:r>
              <a:rPr lang="ru-RU" sz="4800" b="0" strike="noStrike" spc="-52">
                <a:solidFill>
                  <a:srgbClr val="404040"/>
                </a:solidFill>
                <a:latin typeface="Calibri Light"/>
              </a:rPr>
              <a:t>4. Транспорт и торговля.</a:t>
            </a:r>
            <a:endParaRPr lang="ru-RU" sz="4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9" name="PlaceHolder 2"/>
          <p:cNvSpPr>
            <a:spLocks noGrp="1"/>
          </p:cNvSpPr>
          <p:nvPr>
            <p:ph sz="half" idx="1"/>
          </p:nvPr>
        </p:nvSpPr>
        <p:spPr>
          <a:xfrm>
            <a:off x="328320" y="1556792"/>
            <a:ext cx="5706360" cy="4703968"/>
          </a:xfrm>
          <a:prstGeom prst="rect">
            <a:avLst/>
          </a:prstGeom>
          <a:noFill/>
          <a:ln w="0">
            <a:noFill/>
          </a:ln>
        </p:spPr>
        <p:txBody>
          <a:bodyPr lIns="0" rIns="0" anchor="t">
            <a:normAutofit fontScale="84000" lnSpcReduction="20000"/>
          </a:bodyPr>
          <a:lstStyle/>
          <a:p>
            <a:pPr marL="91440" indent="-91440"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buClr>
                <a:srgbClr val="E48312"/>
              </a:buClr>
              <a:buFont typeface="Calibri"/>
              <a:buChar char=" "/>
            </a:pPr>
            <a:r>
              <a:rPr lang="ru-RU" sz="2800" b="0" strike="noStrike" spc="-1" dirty="0">
                <a:solidFill>
                  <a:srgbClr val="404040"/>
                </a:solidFill>
                <a:latin typeface="Calibri"/>
              </a:rPr>
              <a:t>Основная проблема </a:t>
            </a:r>
            <a:r>
              <a:rPr lang="ru-RU" sz="2800" b="0" strike="noStrike" spc="-1" dirty="0" err="1">
                <a:solidFill>
                  <a:srgbClr val="404040"/>
                </a:solidFill>
                <a:latin typeface="Calibri"/>
              </a:rPr>
              <a:t>тормажения</a:t>
            </a:r>
            <a:r>
              <a:rPr lang="ru-RU" sz="2800" b="0" strike="noStrike" spc="-1" dirty="0">
                <a:solidFill>
                  <a:srgbClr val="404040"/>
                </a:solidFill>
                <a:latin typeface="Calibri"/>
              </a:rPr>
              <a:t> </a:t>
            </a:r>
            <a:r>
              <a:rPr lang="ru-RU" sz="2800" b="0" strike="noStrike" spc="-1" dirty="0" err="1">
                <a:solidFill>
                  <a:srgbClr val="404040"/>
                </a:solidFill>
                <a:latin typeface="Calibri"/>
              </a:rPr>
              <a:t>капитолистического</a:t>
            </a:r>
            <a:r>
              <a:rPr lang="ru-RU" sz="2800" b="0" strike="noStrike" spc="-1" dirty="0">
                <a:solidFill>
                  <a:srgbClr val="404040"/>
                </a:solidFill>
                <a:latin typeface="Calibri"/>
              </a:rPr>
              <a:t> развития России- недостаточное развитие транспорта и путей сообщения.</a:t>
            </a:r>
          </a:p>
          <a:p>
            <a:pPr marL="91440" indent="-91440"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buClr>
                <a:srgbClr val="E48312"/>
              </a:buClr>
              <a:buFont typeface="Calibri"/>
              <a:buChar char=" "/>
            </a:pPr>
            <a:r>
              <a:rPr lang="ru-RU" sz="2800" b="0" strike="noStrike" spc="-1" dirty="0">
                <a:solidFill>
                  <a:srgbClr val="404040"/>
                </a:solidFill>
                <a:latin typeface="Calibri"/>
              </a:rPr>
              <a:t>летом-речные пути</a:t>
            </a:r>
          </a:p>
          <a:p>
            <a:pPr marL="91440" indent="-91440"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buClr>
                <a:srgbClr val="E48312"/>
              </a:buClr>
              <a:buFont typeface="Calibri"/>
              <a:buChar char=" "/>
            </a:pPr>
            <a:r>
              <a:rPr lang="ru-RU" sz="2800" b="0" strike="noStrike" spc="-1" dirty="0">
                <a:solidFill>
                  <a:srgbClr val="404040"/>
                </a:solidFill>
                <a:latin typeface="Calibri"/>
              </a:rPr>
              <a:t>зимой санные</a:t>
            </a:r>
          </a:p>
          <a:p>
            <a:pPr marL="91440" indent="-91440"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buClr>
                <a:srgbClr val="E48312"/>
              </a:buClr>
              <a:buFont typeface="Calibri"/>
              <a:buChar char=" "/>
            </a:pPr>
            <a:r>
              <a:rPr lang="ru-RU" sz="2800" b="0" strike="noStrike" spc="-1" dirty="0">
                <a:solidFill>
                  <a:srgbClr val="404040"/>
                </a:solidFill>
                <a:latin typeface="Calibri"/>
              </a:rPr>
              <a:t>В </a:t>
            </a:r>
            <a:r>
              <a:rPr lang="ru-RU" sz="2800" b="0" strike="noStrike" spc="-1" dirty="0">
                <a:solidFill>
                  <a:srgbClr val="FF0000"/>
                </a:solidFill>
                <a:latin typeface="Calibri"/>
              </a:rPr>
              <a:t>1837 г</a:t>
            </a:r>
            <a:r>
              <a:rPr lang="ru-RU" sz="2800" b="0" strike="noStrike" spc="-1" dirty="0">
                <a:solidFill>
                  <a:srgbClr val="404040"/>
                </a:solidFill>
                <a:latin typeface="Calibri"/>
              </a:rPr>
              <a:t>. в России появилась первая железная дорога: Петербург — Царское Село. </a:t>
            </a:r>
          </a:p>
          <a:p>
            <a:pPr marL="91440" indent="-91440"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buClr>
                <a:srgbClr val="E48312"/>
              </a:buClr>
              <a:buFont typeface="Calibri"/>
              <a:buChar char=" "/>
            </a:pPr>
            <a:r>
              <a:rPr lang="ru-RU" sz="2800" b="0" strike="noStrike" spc="-1" dirty="0">
                <a:solidFill>
                  <a:srgbClr val="404040"/>
                </a:solidFill>
                <a:latin typeface="Calibri"/>
              </a:rPr>
              <a:t>В </a:t>
            </a:r>
            <a:r>
              <a:rPr lang="ru-RU" sz="2800" b="0" strike="noStrike" spc="-1" dirty="0">
                <a:solidFill>
                  <a:srgbClr val="FF0000"/>
                </a:solidFill>
                <a:latin typeface="Calibri"/>
              </a:rPr>
              <a:t>1851 г. </a:t>
            </a:r>
            <a:r>
              <a:rPr lang="ru-RU" sz="2800" b="0" strike="noStrike" spc="-1" dirty="0">
                <a:solidFill>
                  <a:srgbClr val="404040"/>
                </a:solidFill>
                <a:latin typeface="Calibri"/>
              </a:rPr>
              <a:t>была построена дорога Петербург — Москва (Николаевская железная дорога). </a:t>
            </a:r>
          </a:p>
          <a:p>
            <a:pPr marL="91440" indent="-91440"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buClr>
                <a:srgbClr val="E48312"/>
              </a:buClr>
              <a:buFont typeface="Calibri"/>
              <a:buChar char=" "/>
            </a:pPr>
            <a:r>
              <a:rPr lang="ru-RU" sz="2800" b="0" strike="noStrike" spc="-1" dirty="0">
                <a:solidFill>
                  <a:srgbClr val="404040"/>
                </a:solidFill>
                <a:latin typeface="Calibri"/>
              </a:rPr>
              <a:t>В </a:t>
            </a:r>
            <a:r>
              <a:rPr lang="ru-RU" sz="2800" b="0" strike="noStrike" spc="-1" dirty="0">
                <a:solidFill>
                  <a:srgbClr val="FF0000"/>
                </a:solidFill>
                <a:latin typeface="Calibri"/>
              </a:rPr>
              <a:t>1842 г. </a:t>
            </a:r>
            <a:r>
              <a:rPr lang="ru-RU" sz="2800" b="0" strike="noStrike" spc="-1" dirty="0">
                <a:solidFill>
                  <a:srgbClr val="404040"/>
                </a:solidFill>
                <a:latin typeface="Calibri"/>
              </a:rPr>
              <a:t>был образован специальный Департамент железных дорог. </a:t>
            </a:r>
          </a:p>
        </p:txBody>
      </p:sp>
      <p:sp>
        <p:nvSpPr>
          <p:cNvPr id="160" name="PlaceHolder 3"/>
          <p:cNvSpPr>
            <a:spLocks noGrp="1"/>
          </p:cNvSpPr>
          <p:nvPr>
            <p:ph sz="half" idx="2"/>
          </p:nvPr>
        </p:nvSpPr>
        <p:spPr>
          <a:xfrm>
            <a:off x="6217920" y="1845720"/>
            <a:ext cx="4937400" cy="4023000"/>
          </a:xfrm>
          <a:prstGeom prst="rect">
            <a:avLst/>
          </a:prstGeom>
          <a:noFill/>
          <a:ln w="0">
            <a:noFill/>
          </a:ln>
        </p:spPr>
        <p:txBody>
          <a:bodyPr lIns="0" rIns="0" anchor="t">
            <a:normAutofit fontScale="84000" lnSpcReduction="20000"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000" b="0" strike="noStrike" spc="-1">
              <a:solidFill>
                <a:srgbClr val="404040"/>
              </a:solidFill>
              <a:latin typeface="Calibri"/>
            </a:endParaRPr>
          </a:p>
        </p:txBody>
      </p:sp>
      <p:pic>
        <p:nvPicPr>
          <p:cNvPr id="161" name="Picture 2"/>
          <p:cNvPicPr/>
          <p:nvPr/>
        </p:nvPicPr>
        <p:blipFill>
          <a:blip r:embed="rId2"/>
          <a:stretch/>
        </p:blipFill>
        <p:spPr>
          <a:xfrm>
            <a:off x="6262200" y="1556792"/>
            <a:ext cx="4917600" cy="4703968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23</TotalTime>
  <Words>643</Words>
  <Application>Microsoft Office PowerPoint</Application>
  <PresentationFormat>Произвольный</PresentationFormat>
  <Paragraphs>65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Аптека</vt:lpstr>
      <vt:lpstr>1_Аптека</vt:lpstr>
      <vt:lpstr>Презентация PowerPoint</vt:lpstr>
      <vt:lpstr>оглавление</vt:lpstr>
      <vt:lpstr>1. Положение в деревне. </vt:lpstr>
      <vt:lpstr>1. Положение в деревне.</vt:lpstr>
      <vt:lpstr>2. Развитие промышленности.</vt:lpstr>
      <vt:lpstr>2. Развитие промышленности.</vt:lpstr>
      <vt:lpstr>3. Города.</vt:lpstr>
      <vt:lpstr>Города</vt:lpstr>
      <vt:lpstr>4. Транспорт и торговля.</vt:lpstr>
      <vt:lpstr>Презентация PowerPoint</vt:lpstr>
      <vt:lpstr>4. Транспорт и торговля.</vt:lpstr>
      <vt:lpstr>5. Реформа Е. Ф. Канкрина.</vt:lpstr>
      <vt:lpstr>денежная реформа</vt:lpstr>
      <vt:lpstr>ПОДВЕДЁМ ИТОГИ:</vt:lpstr>
      <vt:lpstr>спасибо за внимание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Социально-экономическое развитие страны во второй четверти 19 века .</dc:title>
  <dc:subject/>
  <dc:creator>Rostok</dc:creator>
  <dc:description/>
  <cp:lastModifiedBy>учитель</cp:lastModifiedBy>
  <cp:revision>58</cp:revision>
  <dcterms:created xsi:type="dcterms:W3CDTF">2019-01-14T07:35:00Z</dcterms:created>
  <dcterms:modified xsi:type="dcterms:W3CDTF">2023-12-13T15:53:22Z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23E23B04A05B45F68659C38F0B135BFB</vt:lpwstr>
  </property>
  <property fmtid="{D5CDD505-2E9C-101B-9397-08002B2CF9AE}" pid="3" name="KSOProductBuildVer">
    <vt:lpwstr>1033-11.2.0.11225</vt:lpwstr>
  </property>
  <property fmtid="{D5CDD505-2E9C-101B-9397-08002B2CF9AE}" pid="4" name="NXPowerLiteLastOptimized">
    <vt:lpwstr>599313</vt:lpwstr>
  </property>
  <property fmtid="{D5CDD505-2E9C-101B-9397-08002B2CF9AE}" pid="5" name="NXPowerLiteSettings">
    <vt:lpwstr>F6000400038000</vt:lpwstr>
  </property>
  <property fmtid="{D5CDD505-2E9C-101B-9397-08002B2CF9AE}" pid="6" name="NXPowerLiteVersion">
    <vt:lpwstr>D4.3.1</vt:lpwstr>
  </property>
  <property fmtid="{D5CDD505-2E9C-101B-9397-08002B2CF9AE}" pid="7" name="PresentationFormat">
    <vt:lpwstr>Произвольный</vt:lpwstr>
  </property>
  <property fmtid="{D5CDD505-2E9C-101B-9397-08002B2CF9AE}" pid="8" name="Slides">
    <vt:i4>15</vt:i4>
  </property>
</Properties>
</file>