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59" r:id="rId6"/>
    <p:sldId id="267" r:id="rId7"/>
    <p:sldId id="260" r:id="rId8"/>
    <p:sldId id="261" r:id="rId9"/>
    <p:sldId id="265" r:id="rId10"/>
    <p:sldId id="264" r:id="rId11"/>
    <p:sldId id="262" r:id="rId12"/>
    <p:sldId id="26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6E103-3544-4F55-82E3-3DF2B887C34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0F53-853F-4FFA-A7F0-D6B184FB92B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109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6E103-3544-4F55-82E3-3DF2B887C34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0F53-853F-4FFA-A7F0-D6B184FB9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614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6E103-3544-4F55-82E3-3DF2B887C34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0F53-853F-4FFA-A7F0-D6B184FB9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002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6E103-3544-4F55-82E3-3DF2B887C34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0F53-853F-4FFA-A7F0-D6B184FB9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02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6E103-3544-4F55-82E3-3DF2B887C34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0F53-853F-4FFA-A7F0-D6B184FB92B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9936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6E103-3544-4F55-82E3-3DF2B887C34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0F53-853F-4FFA-A7F0-D6B184FB9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623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6E103-3544-4F55-82E3-3DF2B887C34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0F53-853F-4FFA-A7F0-D6B184FB9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064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6E103-3544-4F55-82E3-3DF2B887C34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0F53-853F-4FFA-A7F0-D6B184FB9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456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6E103-3544-4F55-82E3-3DF2B887C34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0F53-853F-4FFA-A7F0-D6B184FB9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626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806E103-3544-4F55-82E3-3DF2B887C34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490F53-853F-4FFA-A7F0-D6B184FB9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962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6E103-3544-4F55-82E3-3DF2B887C34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90F53-853F-4FFA-A7F0-D6B184FB9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910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806E103-3544-4F55-82E3-3DF2B887C34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2490F53-853F-4FFA-A7F0-D6B184FB92BB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5697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BD3EA0-2BEC-4B53-97C4-881FC274FA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andara Light" panose="020E0502030303020204" pitchFamily="34" charset="0"/>
              </a:rPr>
              <a:t>Автосервис и автомойка –влияние на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Candara Light" panose="020E0502030303020204" pitchFamily="34" charset="0"/>
              </a:rPr>
              <a:t>окружающую среду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3A5C018-E737-4358-9A88-95F44FC571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0" y="5134707"/>
            <a:ext cx="10058400" cy="402365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1800" b="1" dirty="0" smtClean="0">
                <a:latin typeface="Candara Light" panose="020E0502030303020204" pitchFamily="34" charset="0"/>
                <a:cs typeface="Times New Roman" panose="02020603050405020304" pitchFamily="18" charset="0"/>
              </a:rPr>
              <a:t>Преподаватель</a:t>
            </a:r>
            <a:r>
              <a:rPr lang="en-US" sz="1800" b="1" dirty="0" smtClean="0">
                <a:latin typeface="Candara Light" panose="020E0502030303020204" pitchFamily="34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latin typeface="Candara Light" panose="020E0502030303020204" pitchFamily="34" charset="0"/>
                <a:cs typeface="Times New Roman" panose="02020603050405020304" pitchFamily="18" charset="0"/>
              </a:rPr>
              <a:t>экологии ГАПОУ СО ЕАДК:  </a:t>
            </a:r>
            <a:r>
              <a:rPr lang="ru-RU" sz="1800" b="1" dirty="0" smtClean="0">
                <a:latin typeface="Candara Light" panose="020E0502030303020204" pitchFamily="34" charset="0"/>
                <a:cs typeface="Times New Roman" panose="02020603050405020304" pitchFamily="18" charset="0"/>
              </a:rPr>
              <a:t>Теряева И.В</a:t>
            </a:r>
            <a:r>
              <a:rPr lang="ru-RU" b="1" dirty="0" smtClean="0">
                <a:latin typeface="Candara Light" panose="020E0502030303020204" pitchFamily="34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Candara Light" panose="020E0502030303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319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7FCCCE-7E0D-44C7-8E1A-932D276B4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905" y="286603"/>
            <a:ext cx="10640775" cy="1450757"/>
          </a:xfrm>
        </p:spPr>
        <p:txBody>
          <a:bodyPr/>
          <a:lstStyle/>
          <a:p>
            <a:r>
              <a:rPr lang="ru-RU" dirty="0" smtClean="0"/>
              <a:t>Важно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8608F9-762F-4B85-821D-68E839F5E4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4905" y="2312377"/>
            <a:ext cx="4874780" cy="3130061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1900" dirty="0" smtClean="0">
                <a:solidFill>
                  <a:srgbClr val="000000"/>
                </a:solidFill>
                <a:latin typeface="Kartika" panose="02020503030404060203" pitchFamily="18" charset="0"/>
              </a:rPr>
              <a:t>   Все опасные отходы, на основании экологического паспорта предприятия, обязаны вывозиться (Федеральный закон "Об отходах производства и потребления" от 24.06.1998 N 89-ФЗ).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 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При неисполнении данных условий, организации выписывается большой 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штраф.</a:t>
            </a:r>
            <a:endParaRPr lang="ru-RU" sz="1900" b="0" i="0" dirty="0" smtClean="0">
              <a:solidFill>
                <a:srgbClr val="000000"/>
              </a:solidFill>
              <a:effectLst/>
              <a:latin typeface="Kartika" panose="02020503030404060203" pitchFamily="18" charset="0"/>
            </a:endParaRPr>
          </a:p>
          <a:p>
            <a:r>
              <a:rPr lang="ru-RU" sz="1900" dirty="0"/>
              <a:t/>
            </a:r>
            <a:br>
              <a:rPr lang="ru-RU" sz="1900" dirty="0"/>
            </a:br>
            <a:r>
              <a:rPr lang="ru-RU" sz="1900" dirty="0" smtClean="0"/>
              <a:t>    </a:t>
            </a:r>
            <a:endParaRPr lang="ru-RU" sz="1900" dirty="0"/>
          </a:p>
        </p:txBody>
      </p:sp>
      <p:pic>
        <p:nvPicPr>
          <p:cNvPr id="2052" name="Picture 4" descr="https://ecotech-rf.ru/upload/page/image/77fbec17-25ef-48fe-a5ec-25a54368331a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963" y="1856474"/>
            <a:ext cx="6032964" cy="3770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164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7FCCCE-7E0D-44C7-8E1A-932D276B4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905" y="286603"/>
            <a:ext cx="10640775" cy="1450757"/>
          </a:xfrm>
        </p:spPr>
        <p:txBody>
          <a:bodyPr/>
          <a:lstStyle/>
          <a:p>
            <a:r>
              <a:rPr lang="ru-RU" dirty="0" smtClean="0"/>
              <a:t>Важно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8608F9-762F-4B85-821D-68E839F5E4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6128" y="2839914"/>
            <a:ext cx="5608911" cy="3029181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   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Стоить 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помнить, что строительство автомастерских и автомоек на территории жилой зоны является незаконным и 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наказуемым 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со стороны 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государства.</a:t>
            </a:r>
          </a:p>
          <a:p>
            <a:pPr marL="0" indent="0">
              <a:buNone/>
            </a:pPr>
            <a:r>
              <a:rPr lang="ru-RU" dirty="0" smtClean="0"/>
              <a:t>(на </a:t>
            </a:r>
            <a:r>
              <a:rPr lang="ru-RU" dirty="0"/>
              <a:t>основании СанПиН 2.2.1/2.1.1.1200-03 «Санитарно-защитные зоны и санитарная классификация предприятий, сооружений и иных объектов</a:t>
            </a:r>
            <a:r>
              <a:rPr lang="ru-RU" dirty="0" smtClean="0"/>
              <a:t>»)</a:t>
            </a:r>
            <a:endParaRPr lang="ru-RU" sz="1900" b="0" i="0" dirty="0" smtClean="0">
              <a:solidFill>
                <a:srgbClr val="000000"/>
              </a:solidFill>
              <a:effectLst/>
              <a:latin typeface="Kartika" panose="02020503030404060203" pitchFamily="18" charset="0"/>
            </a:endParaRPr>
          </a:p>
          <a:p>
            <a:pPr marL="0" indent="0">
              <a:buNone/>
            </a:pPr>
            <a:r>
              <a:rPr lang="ru-RU" sz="1900" dirty="0"/>
              <a:t/>
            </a:r>
            <a:br>
              <a:rPr lang="ru-RU" sz="1900" dirty="0"/>
            </a:br>
            <a:endParaRPr lang="ru-RU" sz="1900" dirty="0"/>
          </a:p>
        </p:txBody>
      </p:sp>
      <p:sp>
        <p:nvSpPr>
          <p:cNvPr id="4" name="AutoShape 2" descr="car, vehicle, robot, Volkswagen, Slovakia, welding, factory, metal, industrial, KUKA, technology, machine, car parts, HD Wallpaper"/>
          <p:cNvSpPr>
            <a:spLocks noChangeAspect="1" noChangeArrowheads="1"/>
          </p:cNvSpPr>
          <p:nvPr/>
        </p:nvSpPr>
        <p:spPr bwMode="auto">
          <a:xfrm>
            <a:off x="175846" y="-32910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public-static.tinkoffjournal.ru/business-secrets/uploads/2022/10/image-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177" y="789804"/>
            <a:ext cx="5466958" cy="4100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7267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7FCCCE-7E0D-44C7-8E1A-932D276B4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905" y="286603"/>
            <a:ext cx="10640775" cy="1450757"/>
          </a:xfrm>
        </p:spPr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8608F9-762F-4B85-821D-68E839F5E4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37031" y="2602523"/>
            <a:ext cx="5653453" cy="2681654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   Сейчас </a:t>
            </a:r>
            <a:r>
              <a:rPr lang="ru-RU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остро стоит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проблема загрязнения </a:t>
            </a:r>
            <a:r>
              <a:rPr lang="ru-RU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окружающей среды,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актуальна она и 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применительно к автосервису.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 </a:t>
            </a:r>
            <a:r>
              <a:rPr lang="ru-RU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Очень важно соблюдать экологические нормы и Госстандарты, бережно относиться к природе, иначе есть риск лишиться ресурсов, которыми мы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обладаем.</a:t>
            </a:r>
            <a:endParaRPr lang="ru-RU" dirty="0"/>
          </a:p>
        </p:txBody>
      </p:sp>
      <p:sp>
        <p:nvSpPr>
          <p:cNvPr id="4" name="AutoShape 2" descr="car, vehicle, robot, Volkswagen, Slovakia, welding, factory, metal, industrial, KUKA, technology, machine, car parts, HD Wallpaper"/>
          <p:cNvSpPr>
            <a:spLocks noChangeAspect="1" noChangeArrowheads="1"/>
          </p:cNvSpPr>
          <p:nvPr/>
        </p:nvSpPr>
        <p:spPr bwMode="auto">
          <a:xfrm>
            <a:off x="175846" y="-32910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Picture 6" descr="https://avatars.mds.yandex.net/get-images-cbir/1068591/aVPMwzIj476XVOHoiw32ZA8654/ocr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47" y="1977688"/>
            <a:ext cx="5456174" cy="3306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0333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DD3E5E-458A-44F9-A341-8013640FA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003" y="321772"/>
            <a:ext cx="10058400" cy="1450757"/>
          </a:xfrm>
        </p:spPr>
        <p:txBody>
          <a:bodyPr/>
          <a:lstStyle/>
          <a:p>
            <a:r>
              <a:rPr lang="ru-RU" dirty="0"/>
              <a:t>Анализ источников загрязнения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6D1563-B3F7-4FA9-AFD7-5025D27789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9954" y="2085264"/>
            <a:ext cx="5969977" cy="378383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Kartika" panose="020B0502040204020203" pitchFamily="18" charset="0"/>
              </a:rPr>
              <a:t>   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B0502040204020203" pitchFamily="18" charset="0"/>
              </a:rPr>
              <a:t>Автомобиль 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B0502040204020203" pitchFamily="18" charset="0"/>
              </a:rPr>
              <a:t>губительно влияет на окружающую среду из-за того, что выделяет 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B0502040204020203" pitchFamily="18" charset="0"/>
              </a:rPr>
              <a:t>отравляющие выхлопные 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B0502040204020203" pitchFamily="18" charset="0"/>
              </a:rPr>
              <a:t>газы, которые накапливаются в живых организмах и причиняют вред 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B0502040204020203" pitchFamily="18" charset="0"/>
              </a:rPr>
              <a:t>здоровью.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900" dirty="0"/>
              <a:t> </a:t>
            </a:r>
            <a:r>
              <a:rPr lang="ru-RU" sz="1900" dirty="0" smtClean="0"/>
              <a:t> 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B0502040204020203" pitchFamily="18" charset="0"/>
              </a:rPr>
              <a:t>Автосервис 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B0502040204020203" pitchFamily="18" charset="0"/>
              </a:rPr>
              <a:t>– пункт "лечения" автомобиля, место, где скапливаются самые грязные и 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B0502040204020203" pitchFamily="18" charset="0"/>
              </a:rPr>
              <a:t>опасные 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B0502040204020203" pitchFamily="18" charset="0"/>
              </a:rPr>
              <a:t>для природы части 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B0502040204020203" pitchFamily="18" charset="0"/>
              </a:rPr>
              <a:t>машины.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B0502040204020203" pitchFamily="18" charset="0"/>
              </a:rPr>
              <a:t>  </a:t>
            </a:r>
            <a:r>
              <a:rPr lang="ru-RU" sz="1900" dirty="0" smtClean="0">
                <a:solidFill>
                  <a:srgbClr val="000000"/>
                </a:solidFill>
                <a:latin typeface="Kartika" panose="020B0502040204020203" pitchFamily="18" charset="0"/>
              </a:rPr>
              <a:t>А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B0502040204020203" pitchFamily="18" charset="0"/>
              </a:rPr>
              <a:t>нализ 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B0502040204020203" pitchFamily="18" charset="0"/>
              </a:rPr>
              <a:t>источников загрязнения 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B0502040204020203" pitchFamily="18" charset="0"/>
              </a:rPr>
              <a:t>необходим для 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B0502040204020203" pitchFamily="18" charset="0"/>
              </a:rPr>
              <a:t>поиска 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B0502040204020203" pitchFamily="18" charset="0"/>
              </a:rPr>
              <a:t>действенных способов борьбы с ними и нейтрализации их влияния на окружающую среду.</a:t>
            </a:r>
            <a:endParaRPr lang="ru-RU" sz="1900" dirty="0"/>
          </a:p>
        </p:txBody>
      </p:sp>
      <p:pic>
        <p:nvPicPr>
          <p:cNvPr id="1026" name="Picture 2" descr="автосервис">
            <a:extLst>
              <a:ext uri="{FF2B5EF4-FFF2-40B4-BE49-F238E27FC236}">
                <a16:creationId xmlns:a16="http://schemas.microsoft.com/office/drawing/2014/main" id="{CD6F0C39-74C4-4469-B1BC-7C4FC851006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882" y="2085264"/>
            <a:ext cx="4344798" cy="325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597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E3B613-0F70-4D28-95BF-DAA735B2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Автомобильная резина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655130-F74C-404C-B829-F6E0643745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3770" y="1846385"/>
            <a:ext cx="5187461" cy="4440115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   К 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опасным источникам загрязнения на предприятиях по чистке и ремонту машин 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относятся </a:t>
            </a:r>
            <a:r>
              <a:rPr lang="ru-RU" sz="1900" b="1" dirty="0" smtClean="0">
                <a:solidFill>
                  <a:srgbClr val="000000"/>
                </a:solidFill>
                <a:latin typeface="Kartika" panose="02020503030404060203" pitchFamily="18" charset="0"/>
              </a:rPr>
              <a:t>а</a:t>
            </a:r>
            <a:r>
              <a:rPr lang="ru-RU" sz="1900" b="1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втомобильные шины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900" b="1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.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 Отработанные покрышки разбрасывают на больших территориях, накапливают на свалках и вблизи автосервиса и постепенно загрязняют окружающую среду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900" dirty="0"/>
              <a:t> </a:t>
            </a:r>
            <a:r>
              <a:rPr lang="ru-RU" sz="1900" dirty="0" smtClean="0"/>
              <a:t>  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Они 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долго разлагаются, наполняя почву и атмосферу органическими и неорганическими загрязнителями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 Из за своего 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строения шины имеют свойство накапливать воду и становятся идеальным местом для размножения кровососущих паразитов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.</a:t>
            </a:r>
          </a:p>
        </p:txBody>
      </p:sp>
      <p:pic>
        <p:nvPicPr>
          <p:cNvPr id="5128" name="Picture 8" descr="https://www.actu-environnement.com/images/illustrations/news/30115_lar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738" y="2029048"/>
            <a:ext cx="6397869" cy="407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589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E3B613-0F70-4D28-95BF-DAA735B21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186961"/>
            <a:ext cx="10058400" cy="659423"/>
          </a:xfrm>
        </p:spPr>
        <p:txBody>
          <a:bodyPr>
            <a:normAutofit fontScale="90000"/>
          </a:bodyPr>
          <a:lstStyle/>
          <a:p>
            <a:r>
              <a:rPr lang="ru-RU" dirty="0"/>
              <a:t>Автомобильная резина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655130-F74C-404C-B829-F6E0643745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5315" y="2646485"/>
            <a:ext cx="4141177" cy="2356338"/>
          </a:xfrm>
        </p:spPr>
        <p:txBody>
          <a:bodyPr>
            <a:noAutofit/>
          </a:bodyPr>
          <a:lstStyle/>
          <a:p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    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«Защита для колёс» в свободной природе становится огнеопасна и при возгорании может стать очагом продолжительного пожара.</a:t>
            </a:r>
            <a:endParaRPr lang="ru-RU" sz="1900" dirty="0"/>
          </a:p>
        </p:txBody>
      </p:sp>
      <p:pic>
        <p:nvPicPr>
          <p:cNvPr id="6146" name="Picture 2" descr="https://storage.npacontest.com/common/scaled_1f78d860-5861-423e-90cf-947ca2cf0352_Fire%20at%20a%20tire%20yard%20in%20Kuwai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331" y="1939924"/>
            <a:ext cx="6513342" cy="4121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903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246139-1A4E-44D4-B951-7DA6CC3E8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Загрязненная вода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36DE58D-7A73-4FDB-8B51-0C3C049CD8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22931" y="1855177"/>
            <a:ext cx="4062045" cy="223324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1900" b="1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   </a:t>
            </a:r>
            <a:r>
              <a:rPr lang="ru-RU" sz="1900" b="1" i="0" dirty="0" smtClean="0">
                <a:solidFill>
                  <a:schemeClr val="tx1"/>
                </a:solidFill>
                <a:effectLst/>
                <a:latin typeface="Kartika" panose="02020503030404060203" pitchFamily="18" charset="0"/>
              </a:rPr>
              <a:t>Слив </a:t>
            </a:r>
            <a:r>
              <a:rPr lang="ru-RU" sz="1900" b="1" i="0" dirty="0">
                <a:solidFill>
                  <a:schemeClr val="tx1"/>
                </a:solidFill>
                <a:effectLst/>
                <a:latin typeface="Kartika" panose="02020503030404060203" pitchFamily="18" charset="0"/>
              </a:rPr>
              <a:t>сточных вод</a:t>
            </a:r>
            <a:r>
              <a:rPr lang="ru-RU" sz="1900" b="1" i="0" dirty="0" smtClean="0">
                <a:solidFill>
                  <a:schemeClr val="tx1"/>
                </a:solidFill>
                <a:effectLst/>
                <a:latin typeface="Kartika" panose="02020503030404060203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900" b="1" dirty="0">
                <a:solidFill>
                  <a:schemeClr val="tx1"/>
                </a:solidFill>
                <a:latin typeface="Kartika" panose="02020503030404060203" pitchFamily="18" charset="0"/>
              </a:rPr>
              <a:t> </a:t>
            </a:r>
            <a:r>
              <a:rPr lang="ru-RU" sz="1900" b="1" dirty="0" smtClean="0">
                <a:solidFill>
                  <a:schemeClr val="tx1"/>
                </a:solidFill>
                <a:latin typeface="Kartika" panose="02020503030404060203" pitchFamily="18" charset="0"/>
              </a:rPr>
              <a:t> 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 На прилегающие к автосервису почвы и водоёмы отрицательно воздействует использованная вода с токсичными компонентами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.</a:t>
            </a:r>
          </a:p>
          <a:p>
            <a:pPr marL="0" indent="0">
              <a:buNone/>
            </a:pPr>
            <a:endParaRPr lang="ru-RU" sz="1900" b="0" i="0" dirty="0" smtClean="0">
              <a:solidFill>
                <a:srgbClr val="000000"/>
              </a:solidFill>
              <a:effectLst/>
              <a:latin typeface="Kartika" panose="02020503030404060203" pitchFamily="18" charset="0"/>
            </a:endParaRPr>
          </a:p>
          <a:p>
            <a:pPr marL="0" indent="0">
              <a:buNone/>
            </a:pPr>
            <a:endParaRPr lang="ru-RU" sz="1900" dirty="0"/>
          </a:p>
        </p:txBody>
      </p:sp>
      <p:pic>
        <p:nvPicPr>
          <p:cNvPr id="7170" name="Picture 2" descr="http://vsegda-pomnim.com/uploads/posts/2022-03/1648665544_44-vsegda-pomnim-com-p-zagryaznenie-rek-foto-48.jpg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53" y="1845735"/>
            <a:ext cx="6338640" cy="4226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784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246139-1A4E-44D4-B951-7DA6CC3E8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Загрязненная вода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36DE58D-7A73-4FDB-8B51-0C3C049CD8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60323" y="1845735"/>
            <a:ext cx="3824653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900" b="0" i="0" dirty="0" smtClean="0">
              <a:solidFill>
                <a:srgbClr val="000000"/>
              </a:solidFill>
              <a:effectLst/>
              <a:latin typeface="Kartika" panose="020205030304040602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 Актуален 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вопрос вторичного использования воды на автомойках после очистки от вредных примесей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 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Это приведёт 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с 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одной стороны к экономии водных ресурсов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, 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с 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другой- 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снизит антропогенную нагрузку на природу.</a:t>
            </a:r>
            <a:endParaRPr lang="ru-RU" sz="1900" dirty="0"/>
          </a:p>
        </p:txBody>
      </p:sp>
      <p:pic>
        <p:nvPicPr>
          <p:cNvPr id="8196" name="Picture 4" descr="http://aros2.ru/published/publicdata/AROS2R50WA/attachments/SC/images/MQ_APO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346" y="1890576"/>
            <a:ext cx="7297256" cy="3933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982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0068AC-2C20-497D-BB5C-BD2384E3C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Вредные выбросы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81B45C-4EB3-46D3-8AED-3EC143BEC5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823" y="1845734"/>
            <a:ext cx="5604216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1900" b="1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    Выбросы канцерогенов.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 Во время ремонта двигателя в атмосферу выбрасывается порядка 15–20 загрязняющих веществ высокого уровня 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опасности. 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Это приводит и к загрязнению близлежащих территорий, и к повышению концентрации этих соединений в населённом пункте в результате рассеивания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   </a:t>
            </a:r>
            <a:r>
              <a:rPr lang="ru-RU" sz="1900" dirty="0" smtClean="0">
                <a:solidFill>
                  <a:srgbClr val="000000"/>
                </a:solidFill>
                <a:latin typeface="Kartika" panose="02020503030404060203" pitchFamily="18" charset="0"/>
              </a:rPr>
              <a:t>На территории </a:t>
            </a:r>
            <a:r>
              <a:rPr lang="ru-RU" sz="1900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автосервиса 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в почву попадают </a:t>
            </a:r>
            <a:r>
              <a:rPr lang="ru-RU" sz="1900" b="1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отработанные масла и смазки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, загрязняющие и изменяющие окружающую среду до неузнаваемости.</a:t>
            </a:r>
            <a:endParaRPr lang="ru-RU" sz="1900" dirty="0"/>
          </a:p>
        </p:txBody>
      </p:sp>
      <p:pic>
        <p:nvPicPr>
          <p:cNvPr id="4098" name="Picture 2" descr="Влияние выхлопных газов на здоровье человека">
            <a:extLst>
              <a:ext uri="{FF2B5EF4-FFF2-40B4-BE49-F238E27FC236}">
                <a16:creationId xmlns:a16="http://schemas.microsoft.com/office/drawing/2014/main" id="{B8AF5246-C491-47C7-BC32-41AF5A72F69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955" y="2123638"/>
            <a:ext cx="5262469" cy="2850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989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7FCCCE-7E0D-44C7-8E1A-932D276B4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905" y="286603"/>
            <a:ext cx="10640775" cy="1450757"/>
          </a:xfrm>
        </p:spPr>
        <p:txBody>
          <a:bodyPr/>
          <a:lstStyle/>
          <a:p>
            <a:r>
              <a:rPr lang="ru-RU" dirty="0" smtClean="0"/>
              <a:t>Важно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8608F9-762F-4B85-821D-68E839F5E4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9278" y="2901462"/>
            <a:ext cx="4747845" cy="1881554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   Деятельность </a:t>
            </a:r>
            <a:r>
              <a:rPr lang="ru-RU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предприятий, в особенности компаний с повышенным риском загрязнения природы, таких как автосервис, регулируется экологическим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правом</a:t>
            </a:r>
          </a:p>
          <a:p>
            <a:endParaRPr lang="ru-RU" b="0" i="0" dirty="0" smtClean="0">
              <a:solidFill>
                <a:srgbClr val="000000"/>
              </a:solidFill>
              <a:effectLst/>
              <a:latin typeface="Kartika" panose="02020503030404060203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Как можно назвать автосервис | Советы и примеры">
            <a:extLst>
              <a:ext uri="{FF2B5EF4-FFF2-40B4-BE49-F238E27FC236}">
                <a16:creationId xmlns:a16="http://schemas.microsoft.com/office/drawing/2014/main" id="{20606B71-63C8-477F-8C2D-85C0142B3FC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3710" y="2092569"/>
            <a:ext cx="6239506" cy="3745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996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7FCCCE-7E0D-44C7-8E1A-932D276B4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905" y="286603"/>
            <a:ext cx="10640775" cy="1450757"/>
          </a:xfrm>
        </p:spPr>
        <p:txBody>
          <a:bodyPr/>
          <a:lstStyle/>
          <a:p>
            <a:r>
              <a:rPr lang="ru-RU" dirty="0" smtClean="0"/>
              <a:t>Важно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8608F9-762F-4B85-821D-68E839F5E4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9278" y="2444261"/>
            <a:ext cx="5665762" cy="3134229"/>
          </a:xfrm>
        </p:spPr>
        <p:txBody>
          <a:bodyPr>
            <a:normAutofit/>
          </a:bodyPr>
          <a:lstStyle/>
          <a:p>
            <a:endParaRPr lang="ru-RU" b="0" i="0" dirty="0" smtClean="0">
              <a:solidFill>
                <a:srgbClr val="000000"/>
              </a:solidFill>
              <a:effectLst/>
              <a:latin typeface="Kartika" panose="020205030304040602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   Организация </a:t>
            </a:r>
            <a:r>
              <a:rPr lang="ru-RU" b="0" i="0" dirty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автомобильного сервиса должна проводить экологическое проектирование своего предприятия, которое согласовывается с органами санитарно-эпидемиологического надзора и охраны окружающей среды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Kartika" panose="02020503030404060203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098" name="Picture 2" descr="https://dasart.ru/userdata/image/81/ca/81ca11da793ebdecae1b34051860709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297" y="1997183"/>
            <a:ext cx="5286098" cy="368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960042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944</TotalTime>
  <Words>329</Words>
  <Application>Microsoft Office PowerPoint</Application>
  <PresentationFormat>Широкоэкранный</PresentationFormat>
  <Paragraphs>39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Candara Light</vt:lpstr>
      <vt:lpstr>Kartika</vt:lpstr>
      <vt:lpstr>Times New Roman</vt:lpstr>
      <vt:lpstr>Ретро</vt:lpstr>
      <vt:lpstr>Автосервис и автомойка –влияние на окружающую среду</vt:lpstr>
      <vt:lpstr>Анализ источников загрязнения</vt:lpstr>
      <vt:lpstr>Автомобильная резина</vt:lpstr>
      <vt:lpstr>Автомобильная резина</vt:lpstr>
      <vt:lpstr>Загрязненная вода</vt:lpstr>
      <vt:lpstr>Загрязненная вода</vt:lpstr>
      <vt:lpstr>Вредные выбросы</vt:lpstr>
      <vt:lpstr>Важно</vt:lpstr>
      <vt:lpstr>Важно</vt:lpstr>
      <vt:lpstr>Важно</vt:lpstr>
      <vt:lpstr>Важно</vt:lpstr>
      <vt:lpstr>Выводы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автосервиса на окружающую среду</dc:title>
  <dc:creator>Теряева И.В</dc:creator>
  <cp:lastModifiedBy>Игорь Теряев</cp:lastModifiedBy>
  <cp:revision>24</cp:revision>
  <dcterms:created xsi:type="dcterms:W3CDTF">2023-12-05T20:16:12Z</dcterms:created>
  <dcterms:modified xsi:type="dcterms:W3CDTF">2023-12-13T16:06:12Z</dcterms:modified>
</cp:coreProperties>
</file>