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86" r:id="rId5"/>
    <p:sldId id="289" r:id="rId6"/>
    <p:sldId id="290" r:id="rId7"/>
    <p:sldId id="291" r:id="rId8"/>
    <p:sldId id="294" r:id="rId9"/>
    <p:sldId id="292" r:id="rId10"/>
    <p:sldId id="293" r:id="rId11"/>
    <p:sldId id="295" r:id="rId12"/>
    <p:sldId id="296" r:id="rId13"/>
    <p:sldId id="288" r:id="rId14"/>
    <p:sldId id="297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«Работа с конструктором по составлению рабочих программ»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786182" y="4357694"/>
            <a:ext cx="5072098" cy="128110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Шапирова Ф.А.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учитель начальных классов.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000100" y="285728"/>
            <a:ext cx="74766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общеобразовательное учреждение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« </a:t>
            </a:r>
            <a:r>
              <a:rPr lang="ru-RU" sz="2000" b="1" dirty="0" smtClean="0"/>
              <a:t>Средняя  общеобразовательная школа №2 </a:t>
            </a:r>
          </a:p>
          <a:p>
            <a:pPr algn="ctr"/>
            <a:r>
              <a:rPr lang="ru-RU" sz="2000" b="1" dirty="0" smtClean="0"/>
              <a:t>имени </a:t>
            </a:r>
            <a:r>
              <a:rPr lang="ru-RU" sz="2000" b="1" dirty="0" smtClean="0"/>
              <a:t>Героя Советского союза Е.М. Молчанова»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6215082"/>
            <a:ext cx="1640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БАРЫШ 2023</a:t>
            </a:r>
            <a:endParaRPr lang="ru-RU" dirty="0"/>
          </a:p>
        </p:txBody>
      </p:sp>
      <p:pic>
        <p:nvPicPr>
          <p:cNvPr id="28676" name="Picture 4" descr="https://pic.rutubelist.ru/video/9f/b1/9fb1ebdee756a28ae5b8014bba8eab6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4000528" cy="2911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51128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Обратите внимание, если не будут заполнены поля,</a:t>
            </a:r>
            <a:br>
              <a:rPr lang="ru-RU" sz="1800" b="1" dirty="0" smtClean="0"/>
            </a:br>
            <a:r>
              <a:rPr lang="ru-RU" sz="1800" b="1" dirty="0" smtClean="0"/>
              <a:t>отмеченные цветом, то конструктор не разрешит сохранить</a:t>
            </a:r>
            <a:br>
              <a:rPr lang="ru-RU" sz="1800" b="1" dirty="0" smtClean="0"/>
            </a:br>
            <a:r>
              <a:rPr lang="ru-RU" sz="1800" b="1" dirty="0" smtClean="0"/>
              <a:t>программу.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На </a:t>
            </a:r>
            <a:r>
              <a:rPr lang="ru-RU" sz="1800" b="1" dirty="0" smtClean="0">
                <a:solidFill>
                  <a:srgbClr val="FF0000"/>
                </a:solidFill>
              </a:rPr>
              <a:t>странице не должно остаться полей с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заливкой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красным </a:t>
            </a:r>
            <a:r>
              <a:rPr lang="ru-RU" sz="1800" b="1" dirty="0" smtClean="0">
                <a:solidFill>
                  <a:srgbClr val="FF0000"/>
                </a:solidFill>
              </a:rPr>
              <a:t>цветом !</a:t>
            </a: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5"/>
            <a:ext cx="6786610" cy="477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35846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Каждой рабочей программе, созданной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конструкторе, присваивается Уникальный ID-номер, который автоматически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отображается на титульном листе. Он прописан под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словами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«рабочая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программа».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этого номера свидетельствует о том,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программа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создана в конструкторе в соответствии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федеральными требованиями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данными ID-номерами программы хранятся на сервере сайта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https://edsoo.ru/,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соответственно сохраняются данные об авторе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программы, предмете, регионе.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8" name="Picture 4" descr="https://sun9-25.userapi.com/impg/Coz4T5YU-7CH6RRRdmNfp8sggCnM0bOONojJ5A/hMJyeIkwemc.jpg?size=807x547&amp;quality=96&amp;sign=6cadd462d6388fbe85ff3f1e307590e0&amp;c_uniq_tag=JnE7r-yco3OGpaqzHOz-wdJdGMppSSPOc4pIQJjy668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420056"/>
            <a:ext cx="5072066" cy="3437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>Конструктор генерирует текст пояснительной записки в соответствии с примерной рабочей программой. Этот раздел не редактируется.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3"/>
            <a:ext cx="8572560" cy="22860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Конструктор полностью соответствует требованиям ФГОС 3.0.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содержит: титульный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лист, пояснительную записку, общее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содержание предмета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(в соответствии с выбранным ранее классом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), цели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задачи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учебного предмета, роль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предмета в учебном плане, указана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недельная нагрузка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часах.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предмета, т.е. перечень разделов 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тем, планируемые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результаты: личностные, предметные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2" name="Picture 4" descr="https://static.yk-news.kz/uchitel20160704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000372"/>
            <a:ext cx="4810104" cy="360757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3143248"/>
            <a:ext cx="3500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этой части программы делать самому ничего не нужно.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Конструктор сам формирует информацию на основе нормативных документов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ООО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3.0.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52"/>
            <a:ext cx="835824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Тематическое планирование</a:t>
            </a:r>
          </a:p>
          <a:p>
            <a:endParaRPr lang="ru-RU" dirty="0" smtClean="0"/>
          </a:p>
          <a:p>
            <a:r>
              <a:rPr lang="ru-RU" sz="2000" dirty="0" smtClean="0"/>
              <a:t>В данном разделе автоматически отображается наименование разделов</a:t>
            </a:r>
          </a:p>
          <a:p>
            <a:r>
              <a:rPr lang="ru-RU" sz="2000" dirty="0" smtClean="0"/>
              <a:t>и тем, а также количество часов, предусмотренных на их изучение в</a:t>
            </a:r>
          </a:p>
          <a:p>
            <a:r>
              <a:rPr lang="ru-RU" sz="2000" dirty="0" smtClean="0"/>
              <a:t>соответствии с примерной рабочей программой.</a:t>
            </a:r>
          </a:p>
          <a:p>
            <a:endParaRPr lang="ru-RU" sz="2000" dirty="0" smtClean="0"/>
          </a:p>
          <a:p>
            <a:r>
              <a:rPr lang="ru-RU" sz="2000" dirty="0" smtClean="0"/>
              <a:t>Можно редактировать поля «Количество часов», «Дата изучения», «Виды</a:t>
            </a:r>
          </a:p>
          <a:p>
            <a:r>
              <a:rPr lang="ru-RU" sz="2000" dirty="0" smtClean="0"/>
              <a:t>деятельности», «Виды и формы контроля», «Электронные (цифровые)</a:t>
            </a:r>
          </a:p>
          <a:p>
            <a:r>
              <a:rPr lang="ru-RU" sz="2000" dirty="0" smtClean="0"/>
              <a:t>образовательные ресурсы».</a:t>
            </a: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3214686"/>
            <a:ext cx="7730474" cy="342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4296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Столбец «Количество часов» </a:t>
            </a:r>
            <a:r>
              <a:rPr lang="ru-RU" dirty="0" smtClean="0"/>
              <a:t>разделен на три столбца: «Всего» – общее</a:t>
            </a:r>
          </a:p>
          <a:p>
            <a:r>
              <a:rPr lang="ru-RU" dirty="0" smtClean="0"/>
              <a:t>количество часов по темам, разделам, итоговое количество часов</a:t>
            </a:r>
            <a:r>
              <a:rPr lang="ru-RU" dirty="0" smtClean="0"/>
              <a:t>, </a:t>
            </a:r>
            <a:r>
              <a:rPr lang="ru-RU" b="1" dirty="0" smtClean="0"/>
              <a:t>«</a:t>
            </a:r>
            <a:r>
              <a:rPr lang="ru-RU" b="1" dirty="0" smtClean="0"/>
              <a:t>Контрольные работы» и «Практические работы»</a:t>
            </a:r>
            <a:r>
              <a:rPr lang="ru-RU" dirty="0" smtClean="0"/>
              <a:t> – количество </a:t>
            </a:r>
            <a:r>
              <a:rPr lang="ru-RU" dirty="0" smtClean="0"/>
              <a:t>часов, отводимых </a:t>
            </a:r>
            <a:r>
              <a:rPr lang="ru-RU" dirty="0" smtClean="0"/>
              <a:t>на контрольные и практические работы, эти часы входят </a:t>
            </a:r>
            <a:r>
              <a:rPr lang="ru-RU" dirty="0" smtClean="0"/>
              <a:t>в общее </a:t>
            </a:r>
            <a:r>
              <a:rPr lang="ru-RU" dirty="0" smtClean="0"/>
              <a:t>количество. Итоговое количество часов в шаблоне </a:t>
            </a:r>
            <a:r>
              <a:rPr lang="ru-RU" dirty="0" smtClean="0"/>
              <a:t>конструктора строго </a:t>
            </a:r>
            <a:r>
              <a:rPr lang="ru-RU" dirty="0" smtClean="0"/>
              <a:t>соответствует аналогичному значению в примерной </a:t>
            </a:r>
            <a:r>
              <a:rPr lang="ru-RU" dirty="0" smtClean="0"/>
              <a:t>рабочей программе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/>
              <a:t>Функционал конструктора </a:t>
            </a:r>
            <a:r>
              <a:rPr lang="ru-RU" dirty="0" smtClean="0"/>
              <a:t>позволяет перераспределять часы </a:t>
            </a:r>
            <a:r>
              <a:rPr lang="ru-RU" dirty="0" smtClean="0"/>
              <a:t>на изучение </a:t>
            </a:r>
            <a:r>
              <a:rPr lang="ru-RU" dirty="0" smtClean="0"/>
              <a:t>той или иной темы. Для этого необходимо кликнуть в поле </a:t>
            </a:r>
            <a:r>
              <a:rPr lang="ru-RU" dirty="0" smtClean="0"/>
              <a:t>с количеством </a:t>
            </a:r>
            <a:r>
              <a:rPr lang="ru-RU" dirty="0" smtClean="0"/>
              <a:t>часов и в открывшемся окне внести изменения.</a:t>
            </a:r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429000"/>
            <a:ext cx="67246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Функционал </a:t>
            </a:r>
            <a:r>
              <a:rPr lang="ru-RU" sz="2200" b="1" dirty="0" err="1" smtClean="0"/>
              <a:t>онлайн-конструктора</a:t>
            </a:r>
            <a:r>
              <a:rPr lang="ru-RU" sz="2200" b="1" dirty="0" smtClean="0"/>
              <a:t> позволяет учителю самостоятельно</a:t>
            </a:r>
            <a:br>
              <a:rPr lang="ru-RU" sz="2200" b="1" dirty="0" smtClean="0"/>
            </a:br>
            <a:r>
              <a:rPr lang="ru-RU" sz="2200" b="1" dirty="0" smtClean="0"/>
              <a:t>определить количество часов на контрольные и практические работы.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29003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Изначально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ячейке, соответствующей количеству часов, отводимых на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контрольные работы, может быть указано максимальное рекомендуемое</a:t>
            </a:r>
          </a:p>
          <a:p>
            <a:pPr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значение. Оно соответствует 10% от общего количества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часов по программе за год. Если итоговое количество часов на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контрольные работы меньше или равно 10%, то конструктор не выдаст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ошибки, если данное число будет превышено, то ячейка загорится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красным. Контрольные не чаще 1 раза в 2,5 недели.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7147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При нажатии на </a:t>
            </a:r>
            <a:r>
              <a:rPr lang="ru-RU" dirty="0" smtClean="0"/>
              <a:t>ячейку таблицы </a:t>
            </a:r>
            <a:r>
              <a:rPr lang="ru-RU" dirty="0" smtClean="0"/>
              <a:t>с </a:t>
            </a:r>
            <a:r>
              <a:rPr lang="ru-RU" dirty="0" smtClean="0"/>
              <a:t>датой открывается Интеллектуальный календарь</a:t>
            </a:r>
            <a:r>
              <a:rPr lang="ru-RU" dirty="0" smtClean="0"/>
              <a:t>, в </a:t>
            </a:r>
            <a:r>
              <a:rPr lang="ru-RU" dirty="0" smtClean="0"/>
              <a:t>котором можно </a:t>
            </a:r>
            <a:r>
              <a:rPr lang="ru-RU" dirty="0" smtClean="0"/>
              <a:t>выбрать </a:t>
            </a:r>
            <a:r>
              <a:rPr lang="ru-RU" dirty="0" smtClean="0"/>
              <a:t>либо отдельную </a:t>
            </a:r>
            <a:r>
              <a:rPr lang="ru-RU" dirty="0" smtClean="0"/>
              <a:t>дату, </a:t>
            </a:r>
            <a:r>
              <a:rPr lang="ru-RU" dirty="0" smtClean="0"/>
              <a:t>либо, период</a:t>
            </a:r>
            <a:r>
              <a:rPr lang="ru-RU" dirty="0" smtClean="0"/>
              <a:t>, кликнув сперва на</a:t>
            </a:r>
          </a:p>
          <a:p>
            <a:r>
              <a:rPr lang="ru-RU" dirty="0" smtClean="0"/>
              <a:t>дату начала периода и </a:t>
            </a:r>
            <a:r>
              <a:rPr lang="ru-RU" dirty="0" smtClean="0"/>
              <a:t>дату окончания </a:t>
            </a:r>
            <a:r>
              <a:rPr lang="ru-RU" dirty="0" smtClean="0"/>
              <a:t>периода</a:t>
            </a:r>
            <a:r>
              <a:rPr lang="ru-RU" dirty="0" smtClean="0"/>
              <a:t>. Так же делать отмену.</a:t>
            </a:r>
            <a:endParaRPr lang="ru-RU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00438"/>
            <a:ext cx="4000496" cy="291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>Для каждой изучаемой темы конструктор позволяет выбрать виды деятельности в соответствии с примерной рабочей программой.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000240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Можно выбрать один или несколько видов деятельности, которые </a:t>
            </a:r>
            <a:r>
              <a:rPr lang="ru-RU" sz="2400" dirty="0" smtClean="0"/>
              <a:t>автоматически встанут в выбранные ячейки.</a:t>
            </a:r>
            <a:endParaRPr lang="ru-RU" sz="2400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686"/>
            <a:ext cx="8191525" cy="248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Конструктор </a:t>
            </a:r>
            <a:r>
              <a:rPr lang="ru-RU" dirty="0" smtClean="0"/>
              <a:t>позволяет запланировать </a:t>
            </a:r>
            <a:r>
              <a:rPr lang="ru-RU" dirty="0" smtClean="0"/>
              <a:t>виды и </a:t>
            </a:r>
            <a:r>
              <a:rPr lang="ru-RU" dirty="0" smtClean="0"/>
              <a:t>формы контроля </a:t>
            </a:r>
            <a:r>
              <a:rPr lang="ru-RU" dirty="0" smtClean="0"/>
              <a:t>по каждой </a:t>
            </a:r>
            <a:r>
              <a:rPr lang="ru-RU" dirty="0" smtClean="0"/>
              <a:t>изучаемой теме</a:t>
            </a:r>
            <a:r>
              <a:rPr lang="ru-RU" dirty="0" smtClean="0"/>
              <a:t>. Также можно </a:t>
            </a:r>
            <a:r>
              <a:rPr lang="ru-RU" dirty="0" smtClean="0"/>
              <a:t>выбрать несколько </a:t>
            </a:r>
            <a:r>
              <a:rPr lang="ru-RU" dirty="0" smtClean="0"/>
              <a:t>вариантов </a:t>
            </a:r>
            <a:r>
              <a:rPr lang="ru-RU" dirty="0" smtClean="0"/>
              <a:t>при помощи </a:t>
            </a:r>
            <a:r>
              <a:rPr lang="ru-RU" dirty="0" smtClean="0"/>
              <a:t>клавиш SHIFT и </a:t>
            </a:r>
            <a:r>
              <a:rPr lang="ru-RU" dirty="0" smtClean="0"/>
              <a:t>CTRL или </a:t>
            </a:r>
            <a:r>
              <a:rPr lang="ru-RU" dirty="0" smtClean="0"/>
              <a:t>вписать свой вариант.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7429552" cy="53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290"/>
            <a:ext cx="807249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Поурочное планирование</a:t>
            </a:r>
          </a:p>
          <a:p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Дополнительно к тематическому планированию в конструкторе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предлагается форма поурочного планирования. Данный раздел является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необязательным, педагог может заполнять его по своему усмотрению.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Темы урока добавляются путем текстового ввода или копирования при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двойном клике курсора на соответствующей ячейке.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14620"/>
            <a:ext cx="82677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При формировании поурочного планирования можно пользоваться</a:t>
            </a:r>
            <a:br>
              <a:rPr lang="ru-RU" sz="2000" dirty="0" smtClean="0"/>
            </a:br>
            <a:r>
              <a:rPr lang="ru-RU" sz="2000" dirty="0" smtClean="0"/>
              <a:t>вариантом, представленным в универсальном тематическом</a:t>
            </a:r>
            <a:br>
              <a:rPr lang="ru-RU" sz="2000" dirty="0" smtClean="0"/>
            </a:br>
            <a:r>
              <a:rPr lang="ru-RU" sz="2000" dirty="0" smtClean="0"/>
              <a:t>классификаторе, который размещен на портале </a:t>
            </a:r>
            <a:r>
              <a:rPr lang="ru-RU" sz="2000" dirty="0" err="1" smtClean="0"/>
              <a:t>edsoo.ru</a:t>
            </a:r>
            <a:r>
              <a:rPr lang="ru-RU" sz="2000" dirty="0" smtClean="0"/>
              <a:t>. При выборе</a:t>
            </a:r>
            <a:br>
              <a:rPr lang="ru-RU" sz="2000" dirty="0" smtClean="0"/>
            </a:br>
            <a:r>
              <a:rPr lang="ru-RU" sz="2000" dirty="0" smtClean="0"/>
              <a:t>предмета и класса изучения предлагается поурочное распределение</a:t>
            </a:r>
            <a:br>
              <a:rPr lang="ru-RU" sz="2000" dirty="0" smtClean="0"/>
            </a:br>
            <a:r>
              <a:rPr lang="ru-RU" sz="2000" dirty="0" smtClean="0"/>
              <a:t>предметного содержания.</a:t>
            </a:r>
            <a:endParaRPr lang="ru-RU" sz="2000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85992"/>
            <a:ext cx="88201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1"/>
            <a:ext cx="8229600" cy="2928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КОНСТРУКТОР </a:t>
            </a:r>
            <a:r>
              <a:rPr lang="ru-RU" sz="2400" b="1" dirty="0" smtClean="0">
                <a:solidFill>
                  <a:srgbClr val="C00000"/>
                </a:solidFill>
              </a:rPr>
              <a:t>РАБОЧИХ ПРОГРАММ - </a:t>
            </a:r>
            <a:r>
              <a:rPr lang="ru-RU" sz="2000" b="1" dirty="0" smtClean="0"/>
              <a:t>это инновационная интерактивная среда проектирования рабочих программ, предназначенная педагогам общеобразовательных школ, гимназий и </a:t>
            </a:r>
            <a:r>
              <a:rPr lang="ru-RU" sz="2000" b="1" dirty="0" smtClean="0"/>
              <a:t>лицеев. Данная </a:t>
            </a:r>
            <a:r>
              <a:rPr lang="ru-RU" sz="2000" b="1" dirty="0" smtClean="0"/>
              <a:t>среда позволяет создавать рабочие программы для всех классов, по любым </a:t>
            </a:r>
            <a:r>
              <a:rPr lang="ru-RU" sz="2000" b="1" dirty="0" smtClean="0"/>
              <a:t>предметам.</a:t>
            </a:r>
          </a:p>
          <a:p>
            <a:pPr algn="ctr"/>
            <a:endParaRPr lang="ru-RU" sz="2400" b="1" dirty="0" smtClean="0"/>
          </a:p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000240"/>
            <a:ext cx="32147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Конструктор позволяет учителю </a:t>
            </a:r>
            <a:r>
              <a:rPr lang="ru-RU" b="1" dirty="0" smtClean="0"/>
              <a:t>создавать программы </a:t>
            </a:r>
            <a:r>
              <a:rPr lang="ru-RU" b="1" dirty="0" smtClean="0"/>
              <a:t>на основе </a:t>
            </a:r>
            <a:r>
              <a:rPr lang="ru-RU" b="1" dirty="0" smtClean="0"/>
              <a:t>утвержденных примерных </a:t>
            </a:r>
            <a:r>
              <a:rPr lang="ru-RU" b="1" dirty="0" smtClean="0"/>
              <a:t>рабочих программ по </a:t>
            </a:r>
            <a:r>
              <a:rPr lang="ru-RU" b="1" dirty="0" smtClean="0"/>
              <a:t>учебным предметам</a:t>
            </a:r>
            <a:r>
              <a:rPr lang="ru-RU" b="1" dirty="0" smtClean="0"/>
              <a:t>. </a:t>
            </a:r>
            <a:endParaRPr lang="ru-RU" b="1" dirty="0" smtClean="0"/>
          </a:p>
          <a:p>
            <a:r>
              <a:rPr lang="ru-RU" b="1" dirty="0" smtClean="0"/>
              <a:t>Утвержденные </a:t>
            </a:r>
            <a:r>
              <a:rPr lang="ru-RU" b="1" dirty="0" smtClean="0"/>
              <a:t>примерные </a:t>
            </a:r>
            <a:r>
              <a:rPr lang="ru-RU" b="1" dirty="0" smtClean="0"/>
              <a:t>рабочие программы </a:t>
            </a:r>
            <a:r>
              <a:rPr lang="ru-RU" b="1" dirty="0" smtClean="0"/>
              <a:t>являются частью </a:t>
            </a:r>
            <a:r>
              <a:rPr lang="ru-RU" b="1" dirty="0" smtClean="0"/>
              <a:t>примерных образовательных </a:t>
            </a:r>
            <a:r>
              <a:rPr lang="ru-RU" b="1" dirty="0" smtClean="0"/>
              <a:t>программ, поэтому </a:t>
            </a:r>
            <a:r>
              <a:rPr lang="ru-RU" b="1" dirty="0" smtClean="0"/>
              <a:t>педагог вправе </a:t>
            </a:r>
            <a:r>
              <a:rPr lang="ru-RU" b="1" dirty="0" smtClean="0"/>
              <a:t>взять их и использовать в том виде, </a:t>
            </a:r>
            <a:r>
              <a:rPr lang="ru-RU" b="1" dirty="0" smtClean="0"/>
              <a:t>в котором </a:t>
            </a:r>
            <a:r>
              <a:rPr lang="ru-RU" b="1" dirty="0" smtClean="0"/>
              <a:t>они представлены.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6150" y="1928802"/>
            <a:ext cx="56578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завершение программы заполняется :</a:t>
            </a:r>
            <a:endParaRPr lang="ru-RU" sz="3600" b="1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6646156" cy="52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2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Конструктор предлагает два варианта сохранения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программы: промежуточный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итоговый. Если работа над программой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завершена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перед выходом из конструктора необходимо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нажать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верхнем меню пункт «Сохранить». Программа отобразится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личном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кабинете педагога в разделе «Черновики рабочих программ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Чтобы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ее увидеть, нужно нажать кнопку «Вернуться в личный кабинет»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643182"/>
            <a:ext cx="6553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929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ЗАВЕРШЕНИЕ РАБОТЫ.</a:t>
            </a:r>
          </a:p>
          <a:p>
            <a:endParaRPr lang="ru-RU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программа доработана, необходимо выгрузить итоговый файл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формате PDF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этого необходимо в верхнем меню выбрать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пункт «Создать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файлы». В открывшемся окне прописано сообщение 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том, что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файлы успешно созданы, перенесены в раздел личного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кабинета «Завершенные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рабочие программы», откуда их можно скачать.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143116"/>
            <a:ext cx="4089071" cy="437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3749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00306"/>
            <a:ext cx="6357982" cy="384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0112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«Конструктор рабочих программ»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удобный бесплатный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онлайн-сервис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быстрого создания рабочих программ по учебным предметам.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Конструктор позволяет учителю создавать программы на основе утвержденных примерных рабочих программ по учебным предметам. Утвержденные примерные рабочие программы являются частью примерных образовательных программ, поэтому педагог вправе взять их и использовать в том виде, в котором они представлены.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https://edsoo.ru/constructor/</a:t>
            </a:r>
            <a:endParaRPr lang="ru-RU" b="1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269" y="3049244"/>
            <a:ext cx="8814622" cy="338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14290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Войти в конструктор можно с главной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страницы портала с верхнего меню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423103" cy="322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Для корректной работы в конструкторе необходимо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зарегистрироваться на сайте.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85860"/>
            <a:ext cx="3857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Регистрация </a:t>
            </a:r>
            <a:r>
              <a:rPr lang="ru-RU" dirty="0" smtClean="0"/>
              <a:t>проста и </a:t>
            </a:r>
            <a:r>
              <a:rPr lang="ru-RU" dirty="0" smtClean="0"/>
              <a:t>требует минимального набора информации </a:t>
            </a:r>
            <a:r>
              <a:rPr lang="ru-RU" dirty="0" smtClean="0"/>
              <a:t>о Вас.</a:t>
            </a:r>
          </a:p>
          <a:p>
            <a:endParaRPr lang="ru-RU" dirty="0" smtClean="0"/>
          </a:p>
          <a:p>
            <a:r>
              <a:rPr lang="ru-RU" dirty="0" smtClean="0"/>
              <a:t>При регистрации </a:t>
            </a:r>
            <a:r>
              <a:rPr lang="ru-RU" dirty="0" smtClean="0"/>
              <a:t>необходимо использовать актуальный постоянно используемый адрес </a:t>
            </a:r>
            <a:r>
              <a:rPr lang="ru-RU" dirty="0" smtClean="0"/>
              <a:t>электронной почты.</a:t>
            </a:r>
          </a:p>
          <a:p>
            <a:r>
              <a:rPr lang="ru-RU" dirty="0" smtClean="0"/>
              <a:t>Важно указать его </a:t>
            </a:r>
            <a:r>
              <a:rPr lang="ru-RU" dirty="0" smtClean="0"/>
              <a:t>корректно, потому </a:t>
            </a:r>
            <a:r>
              <a:rPr lang="ru-RU" dirty="0" smtClean="0"/>
              <a:t>что в случае, </a:t>
            </a:r>
            <a:r>
              <a:rPr lang="ru-RU" dirty="0" smtClean="0"/>
              <a:t>если педагог </a:t>
            </a:r>
            <a:r>
              <a:rPr lang="ru-RU" dirty="0" smtClean="0"/>
              <a:t>забудет </a:t>
            </a:r>
            <a:r>
              <a:rPr lang="ru-RU" dirty="0" smtClean="0"/>
              <a:t>пароль, который </a:t>
            </a:r>
            <a:r>
              <a:rPr lang="ru-RU" dirty="0" smtClean="0"/>
              <a:t>был придуман </a:t>
            </a:r>
            <a:r>
              <a:rPr lang="ru-RU" dirty="0" smtClean="0"/>
              <a:t>при регистрации</a:t>
            </a:r>
            <a:r>
              <a:rPr lang="ru-RU" dirty="0" smtClean="0"/>
              <a:t>, то </a:t>
            </a:r>
            <a:r>
              <a:rPr lang="ru-RU" dirty="0" smtClean="0"/>
              <a:t>письмо восстановления </a:t>
            </a:r>
            <a:r>
              <a:rPr lang="ru-RU" dirty="0" smtClean="0"/>
              <a:t>пароля </a:t>
            </a:r>
            <a:r>
              <a:rPr lang="ru-RU" dirty="0" smtClean="0"/>
              <a:t>будет приходить </a:t>
            </a:r>
            <a:r>
              <a:rPr lang="ru-RU" dirty="0" smtClean="0"/>
              <a:t>именно </a:t>
            </a:r>
            <a:r>
              <a:rPr lang="ru-RU" dirty="0" smtClean="0"/>
              <a:t>на указанный электронный адрес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14422"/>
            <a:ext cx="42862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36"/>
            <a:ext cx="890187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85720" y="214290"/>
            <a:ext cx="8942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работы в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Конструкторе необходимо выбрать учебный предмет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которого Вы составляете рабочую программу и необходимый шаблон.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После этого нажимаем активную кнопку "Создать рабочую</a:t>
            </a:r>
            <a:br>
              <a:rPr lang="ru-RU" sz="2000" b="1" dirty="0" smtClean="0"/>
            </a:br>
            <a:r>
              <a:rPr lang="ru-RU" sz="2000" b="1" dirty="0" smtClean="0"/>
              <a:t>программу". Далее генерируется автоматически вся</a:t>
            </a:r>
            <a:br>
              <a:rPr lang="ru-RU" sz="2000" b="1" dirty="0" smtClean="0"/>
            </a:br>
            <a:r>
              <a:rPr lang="ru-RU" sz="2000" b="1" dirty="0" smtClean="0"/>
              <a:t>необходимая </a:t>
            </a:r>
            <a:r>
              <a:rPr lang="ru-RU" sz="2000" b="1" dirty="0" smtClean="0"/>
              <a:t>информация.</a:t>
            </a:r>
            <a:br>
              <a:rPr lang="ru-RU" sz="2000" b="1" dirty="0" smtClean="0"/>
            </a:br>
            <a:endParaRPr lang="ru-RU" sz="1800" b="1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6291633" cy="397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Далее необходимо отредактировать поля, выделенные красным цветом.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Они предполагают текстовый ввод информации, заполняем их необходимыми данными: учредитель, согласование, учебный год, должность автора, город. Не забудьте в каждом случае нажать кнопку «Сохранить».</a:t>
            </a:r>
            <a:endParaRPr lang="ru-RU" sz="1800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0199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Создание рабочей программы по </a:t>
            </a:r>
            <a:r>
              <a:rPr lang="ru-RU" sz="1800" b="1" dirty="0" smtClean="0"/>
              <a:t>предмету</a:t>
            </a:r>
            <a:br>
              <a:rPr lang="ru-RU" sz="1800" b="1" dirty="0" smtClean="0"/>
            </a:br>
            <a:r>
              <a:rPr lang="ru-RU" sz="1800" b="1" dirty="0" smtClean="0"/>
              <a:t>Титульный </a:t>
            </a:r>
            <a:r>
              <a:rPr lang="ru-RU" sz="1800" b="1" dirty="0" smtClean="0"/>
              <a:t>лист</a:t>
            </a:r>
            <a:br>
              <a:rPr lang="ru-RU" sz="1800" b="1" dirty="0" smtClean="0"/>
            </a:br>
            <a:r>
              <a:rPr lang="ru-RU" sz="1800" b="1" dirty="0" smtClean="0"/>
              <a:t>После </a:t>
            </a:r>
            <a:r>
              <a:rPr lang="ru-RU" sz="1800" b="1" dirty="0" smtClean="0"/>
              <a:t>нажатия на кнопку «Создать рабочую программу</a:t>
            </a:r>
            <a:r>
              <a:rPr lang="ru-RU" sz="1800" b="1" dirty="0" smtClean="0"/>
              <a:t>»,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появляется шаблон рабочей программы:</a:t>
            </a:r>
            <a:endParaRPr lang="ru-RU" sz="1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357826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Заполните поля, выбрав «Уровень образования», «Предмет», «Шаблон рабочей программы» и указав название рабочей программы</a:t>
            </a:r>
            <a:endParaRPr lang="ru-RU" b="1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428851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898</Words>
  <Application>Microsoft Office PowerPoint</Application>
  <PresentationFormat>Экран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«Работа с конструктором по составлению рабочих программ»</vt:lpstr>
      <vt:lpstr>Слайд 2</vt:lpstr>
      <vt:lpstr>Слайд 3</vt:lpstr>
      <vt:lpstr>Слайд 4</vt:lpstr>
      <vt:lpstr>Для корректной работы в конструкторе необходимо зарегистрироваться на сайте. </vt:lpstr>
      <vt:lpstr>Слайд 6</vt:lpstr>
      <vt:lpstr>После этого нажимаем активную кнопку "Создать рабочую программу". Далее генерируется автоматически вся необходимая информация. </vt:lpstr>
      <vt:lpstr>Далее необходимо отредактировать поля, выделенные красным цветом. Они предполагают текстовый ввод информации, заполняем их необходимыми данными: учредитель, согласование, учебный год, должность автора, город. Не забудьте в каждом случае нажать кнопку «Сохранить».</vt:lpstr>
      <vt:lpstr>Создание рабочей программы по предмету Титульный лист После нажатия на кнопку «Создать рабочую программу», появляется шаблон рабочей программы:</vt:lpstr>
      <vt:lpstr>Обратите внимание, если не будут заполнены поля, отмеченные цветом, то конструктор не разрешит сохранить программу.  На странице не должно остаться полей с заливкой красным цветом !</vt:lpstr>
      <vt:lpstr>Слайд 11</vt:lpstr>
      <vt:lpstr>Конструктор генерирует текст пояснительной записки в соответствии с примерной рабочей программой. Этот раздел не редактируется. </vt:lpstr>
      <vt:lpstr>Слайд 13</vt:lpstr>
      <vt:lpstr>Слайд 14</vt:lpstr>
      <vt:lpstr> Функционал онлайн-конструктора позволяет учителю самостоятельно определить количество часов на контрольные и практические работы. </vt:lpstr>
      <vt:lpstr>Для каждой изучаемой темы конструктор позволяет выбрать виды деятельности в соответствии с примерной рабочей программой. </vt:lpstr>
      <vt:lpstr>Слайд 17</vt:lpstr>
      <vt:lpstr>Слайд 18</vt:lpstr>
      <vt:lpstr>При формировании поурочного планирования можно пользоваться вариантом, представленным в универсальном тематическом классификаторе, который размещен на портале edsoo.ru. При выборе предмета и класса изучения предлагается поурочное распределение предметного содержания.</vt:lpstr>
      <vt:lpstr>В завершение программы заполняется :</vt:lpstr>
      <vt:lpstr>Слайд 21</vt:lpstr>
      <vt:lpstr>Слайд 22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Конструктор рабочих программ</dc:title>
  <dc:creator>Пользователь</dc:creator>
  <cp:lastModifiedBy>Администратор</cp:lastModifiedBy>
  <cp:revision>24</cp:revision>
  <dcterms:created xsi:type="dcterms:W3CDTF">2021-12-27T09:49:11Z</dcterms:created>
  <dcterms:modified xsi:type="dcterms:W3CDTF">2023-09-27T23:48:44Z</dcterms:modified>
</cp:coreProperties>
</file>