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0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2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pPr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pPr/>
              <a:t>12/13/2023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12/13/2023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5F20BA2-C848-45F7-A4DC-1635B7203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599"/>
            <a:ext cx="8596668" cy="2498035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/>
              <a:t/>
            </a:r>
            <a:br>
              <a:rPr lang="ru-RU" sz="4400" b="1" dirty="0"/>
            </a:br>
            <a:r>
              <a:rPr lang="ru-RU" sz="4400" b="1" smtClean="0"/>
              <a:t>Урок-иследование </a:t>
            </a:r>
            <a:r>
              <a:rPr lang="ru-RU" sz="4400" b="1" smtClean="0"/>
              <a:t>«Экологическая </a:t>
            </a:r>
            <a:r>
              <a:rPr lang="ru-RU" sz="4400" b="1" dirty="0"/>
              <a:t>катастрофа»</a:t>
            </a:r>
            <a:br>
              <a:rPr lang="ru-RU" sz="4400" b="1" dirty="0"/>
            </a:br>
            <a:endParaRPr lang="ru-RU" sz="4400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C4C756A-D5A5-48F7-91CA-22F08336E3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23651" y="3750365"/>
            <a:ext cx="3413571" cy="1668145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Выполнил: Преподаватель организатор ОБЖ </a:t>
            </a:r>
          </a:p>
          <a:p>
            <a:r>
              <a:rPr lang="ru-RU" dirty="0" err="1" smtClean="0">
                <a:solidFill>
                  <a:schemeClr val="tx1"/>
                </a:solidFill>
              </a:rPr>
              <a:t>Белеуц</a:t>
            </a:r>
            <a:r>
              <a:rPr lang="ru-RU" dirty="0" smtClean="0">
                <a:solidFill>
                  <a:schemeClr val="tx1"/>
                </a:solidFill>
              </a:rPr>
              <a:t> Роман </a:t>
            </a:r>
            <a:r>
              <a:rPr lang="ru-RU" dirty="0" err="1" smtClean="0">
                <a:solidFill>
                  <a:schemeClr val="tx1"/>
                </a:solidFill>
              </a:rPr>
              <a:t>Валдимирович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25643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42B71C5-E1BD-4DDD-9FDF-53498FCB2A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CFA1A49-5288-4467-AE9B-8594507982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DE98513-636B-4043-9539-7328917F94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852" y="54312"/>
            <a:ext cx="10148341" cy="674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776780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263994A-DF6F-492E-8142-7EB933AF68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959370"/>
            <a:ext cx="8596668" cy="971030"/>
          </a:xfrm>
        </p:spPr>
        <p:txBody>
          <a:bodyPr>
            <a:normAutofit/>
          </a:bodyPr>
          <a:lstStyle/>
          <a:p>
            <a:pPr algn="ctr"/>
            <a:r>
              <a:rPr lang="ru-RU" sz="4800" dirty="0"/>
              <a:t>Вывод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843BAD6-902D-4213-A891-11E0FCAA69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3600" dirty="0"/>
              <a:t>До тех пор пока люди не усвоят то что непосредственно в наших силах избежать последствия экологических катастроф, что именно мы считаемся виновниками крупнейших катастроф, наши потомки имеют все шансы оказаться в весьма печальных условиях.</a:t>
            </a:r>
          </a:p>
        </p:txBody>
      </p:sp>
    </p:spTree>
    <p:extLst>
      <p:ext uri="{BB962C8B-B14F-4D97-AF65-F5344CB8AC3E}">
        <p14:creationId xmlns:p14="http://schemas.microsoft.com/office/powerpoint/2010/main" xmlns="" val="2707418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99F7FA6-A38C-4748-96E7-BEE96F23F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2053652"/>
            <a:ext cx="9830771" cy="3342806"/>
          </a:xfrm>
        </p:spPr>
        <p:txBody>
          <a:bodyPr>
            <a:normAutofit/>
          </a:bodyPr>
          <a:lstStyle/>
          <a:p>
            <a:pPr algn="ctr"/>
            <a:r>
              <a:rPr lang="ru-RU" sz="6000" dirty="0"/>
              <a:t>СПАСИБО </a:t>
            </a:r>
            <a:br>
              <a:rPr lang="ru-RU" sz="6000" dirty="0"/>
            </a:br>
            <a:r>
              <a:rPr lang="ru-RU" sz="6000" dirty="0"/>
              <a:t>ЗА </a:t>
            </a:r>
            <a:br>
              <a:rPr lang="ru-RU" sz="6000" dirty="0"/>
            </a:br>
            <a:r>
              <a:rPr lang="ru-RU" sz="6000" dirty="0"/>
              <a:t>ВНИМАНИЕ</a:t>
            </a:r>
          </a:p>
        </p:txBody>
      </p:sp>
    </p:spTree>
    <p:extLst>
      <p:ext uri="{BB962C8B-B14F-4D97-AF65-F5344CB8AC3E}">
        <p14:creationId xmlns:p14="http://schemas.microsoft.com/office/powerpoint/2010/main" xmlns="" val="17461462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3BE1039-7F16-42E0-BBF0-F30343672D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такое экологические катастрофы?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C1CEB36-DFAA-48AA-8385-FA45A85DD2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5" y="1282399"/>
            <a:ext cx="5008612" cy="2645864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tx1"/>
                </a:solidFill>
              </a:rPr>
              <a:t>Экологическая катастрофа </a:t>
            </a:r>
            <a:r>
              <a:rPr lang="ru-RU" dirty="0">
                <a:solidFill>
                  <a:schemeClr val="tx1"/>
                </a:solidFill>
              </a:rPr>
              <a:t>— необратимое изменение природных комплексов, связанное с массовой гибелью живых организмов.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5882152-A2BD-424E-9CFE-97DC5303A65F}"/>
              </a:ext>
            </a:extLst>
          </p:cNvPr>
          <p:cNvSpPr txBox="1"/>
          <p:nvPr/>
        </p:nvSpPr>
        <p:spPr>
          <a:xfrm>
            <a:off x="914400" y="3928263"/>
            <a:ext cx="9475305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Виды экологических катастроф</a:t>
            </a:r>
          </a:p>
          <a:p>
            <a:endParaRPr lang="ru-RU" sz="1000" dirty="0"/>
          </a:p>
          <a:p>
            <a:r>
              <a:rPr lang="ru-RU" dirty="0"/>
              <a:t>В зависимости от масштабов, экологические катастрофы делят на 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локальные - приводят к тому, что гибнут или получают серьезные нарушения одна или более локальные экологические системы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глобальные - это проблематичное происшествие, когда превышается допустимый предел каким-либо внешним или внутренним влиянием на биосферу.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B004AE74-1583-4349-88CB-88F76590C9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0100" y="1270000"/>
            <a:ext cx="4703758" cy="2645864"/>
          </a:xfrm>
          <a:prstGeom prst="rect">
            <a:avLst/>
          </a:prstGeom>
          <a:effectLst>
            <a:outerShdw blurRad="50800" dist="38100" sx="103000" sy="103000" algn="l" rotWithShape="0">
              <a:prstClr val="black">
                <a:alpha val="16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8032109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31A4111-A91D-45F9-8EC6-2601F915DA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26137"/>
            <a:ext cx="8148614" cy="1668906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tx1"/>
                </a:solidFill>
              </a:rPr>
              <a:t>Техногенная катастрофа </a:t>
            </a:r>
            <a:r>
              <a:rPr lang="ru-RU" sz="2400" dirty="0">
                <a:solidFill>
                  <a:schemeClr val="tx1"/>
                </a:solidFill>
              </a:rPr>
              <a:t>- крупная авария, следствие умышленных или неумышленных действий человека (в большинстве случаев), влекущая за собой гибель людей и даже экологическую катастрофу.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218CCC90-AC07-41F8-9906-79281891B326}"/>
              </a:ext>
            </a:extLst>
          </p:cNvPr>
          <p:cNvSpPr/>
          <p:nvPr/>
        </p:nvSpPr>
        <p:spPr>
          <a:xfrm>
            <a:off x="677334" y="1895043"/>
            <a:ext cx="927504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Условия и обстоятельства, связанные непосредственно с данной системой: </a:t>
            </a:r>
          </a:p>
          <a:p>
            <a:r>
              <a:rPr lang="ru-RU" sz="2000" dirty="0"/>
              <a:t>•	невнимательность</a:t>
            </a:r>
          </a:p>
          <a:p>
            <a:r>
              <a:rPr lang="ru-RU" sz="2000" dirty="0"/>
              <a:t>•	некачественное строительство или отступление от проекта;</a:t>
            </a:r>
          </a:p>
          <a:p>
            <a:r>
              <a:rPr lang="ru-RU" sz="2000" dirty="0"/>
              <a:t>•	непродуманное размещение производства;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E5C0314-ECFA-487C-8154-2210E72C52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135" y="3308290"/>
            <a:ext cx="4210927" cy="3158195"/>
          </a:xfrm>
          <a:prstGeom prst="rect">
            <a:avLst/>
          </a:prstGeom>
          <a:effectLst>
            <a:outerShdw blurRad="50800" dist="38100" sx="103000" sy="103000" algn="l" rotWithShape="0">
              <a:prstClr val="black">
                <a:alpha val="18000"/>
              </a:prst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05292F0-2684-42DD-BA42-57BBAB55AB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1414" y="3308289"/>
            <a:ext cx="4320970" cy="3158195"/>
          </a:xfrm>
          <a:prstGeom prst="rect">
            <a:avLst/>
          </a:prstGeom>
          <a:effectLst>
            <a:outerShdw blurRad="50800" dist="38100" sx="102000" sy="102000" algn="l" rotWithShape="0">
              <a:prstClr val="black">
                <a:alpha val="21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1702053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ABD2477-3240-4898-9045-26C1B4AD3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698" y="159894"/>
            <a:ext cx="11514666" cy="1550989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</a:rPr>
              <a:t>Антропогенные опасности – </a:t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>
                <a:solidFill>
                  <a:schemeClr val="tx1"/>
                </a:solidFill>
              </a:rPr>
              <a:t>это опасности, вызванные действием или бездействием человека.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5AB4133-6CFF-4983-84DA-618EAE22B6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698" y="1306150"/>
            <a:ext cx="7837079" cy="3880773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1.	индустриальные (радиационные, химические выбросы)</a:t>
            </a:r>
          </a:p>
          <a:p>
            <a:r>
              <a:rPr lang="ru-RU" dirty="0">
                <a:solidFill>
                  <a:schemeClr val="tx1"/>
                </a:solidFill>
              </a:rPr>
              <a:t>2.	транспортные (авиакатастрофы, железнодорожные аварии)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Примеры: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chemeClr val="tx1"/>
                </a:solidFill>
              </a:rPr>
              <a:t>взрывы и пожары на предприятиях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chemeClr val="tx1"/>
                </a:solidFill>
              </a:rPr>
              <a:t>в каменноугольных шахтах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chemeClr val="tx1"/>
                </a:solidFill>
              </a:rPr>
              <a:t>транспортные происшествия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AE970DF-4B72-47CF-97C8-6FD9C58E05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857139"/>
            <a:ext cx="4756054" cy="3110459"/>
          </a:xfrm>
          <a:prstGeom prst="rect">
            <a:avLst/>
          </a:prstGeom>
          <a:effectLst>
            <a:outerShdw blurRad="50800" dist="38100" sx="105000" sy="105000" algn="l" rotWithShape="0">
              <a:prstClr val="black">
                <a:alpha val="26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098919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4FD521D-C758-41A9-9043-380FFCAE16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659" y="189874"/>
            <a:ext cx="6809554" cy="639080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Природная катастрофа </a:t>
            </a:r>
            <a:r>
              <a:rPr lang="ru-RU" dirty="0">
                <a:solidFill>
                  <a:schemeClr val="tx1"/>
                </a:solidFill>
              </a:rPr>
              <a:t>– 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sz="2700" dirty="0">
                <a:solidFill>
                  <a:schemeClr val="tx1"/>
                </a:solidFill>
              </a:rPr>
              <a:t>это событие, вызываемое природными причинами</a:t>
            </a:r>
            <a:br>
              <a:rPr lang="ru-RU" sz="2700" dirty="0">
                <a:solidFill>
                  <a:schemeClr val="tx1"/>
                </a:solidFill>
              </a:rPr>
            </a:br>
            <a:r>
              <a:rPr lang="ru-RU" sz="2700" dirty="0">
                <a:solidFill>
                  <a:schemeClr val="tx1"/>
                </a:solidFill>
              </a:rPr>
              <a:t/>
            </a:r>
            <a:br>
              <a:rPr lang="ru-RU" sz="2700" dirty="0">
                <a:solidFill>
                  <a:schemeClr val="tx1"/>
                </a:solidFill>
              </a:rPr>
            </a:br>
            <a:r>
              <a:rPr lang="ru-RU" sz="3100" dirty="0">
                <a:solidFill>
                  <a:schemeClr val="tx1"/>
                </a:solidFill>
              </a:rPr>
              <a:t>1.	Эндогенные – </a:t>
            </a:r>
            <a:br>
              <a:rPr lang="ru-RU" sz="3100" dirty="0">
                <a:solidFill>
                  <a:schemeClr val="tx1"/>
                </a:solidFill>
              </a:rPr>
            </a:br>
            <a:r>
              <a:rPr lang="ru-RU" sz="3100" dirty="0">
                <a:solidFill>
                  <a:schemeClr val="tx1"/>
                </a:solidFill>
              </a:rPr>
              <a:t>связаны с внутренней энергией и силами Земли (извержения вулканов, землетрясения, цунами);</a:t>
            </a:r>
            <a:br>
              <a:rPr lang="ru-RU" sz="3100" dirty="0">
                <a:solidFill>
                  <a:schemeClr val="tx1"/>
                </a:solidFill>
              </a:rPr>
            </a:br>
            <a:r>
              <a:rPr lang="ru-RU" sz="3100" dirty="0">
                <a:solidFill>
                  <a:schemeClr val="tx1"/>
                </a:solidFill>
              </a:rPr>
              <a:t/>
            </a:r>
            <a:br>
              <a:rPr lang="ru-RU" sz="3100" dirty="0">
                <a:solidFill>
                  <a:schemeClr val="tx1"/>
                </a:solidFill>
              </a:rPr>
            </a:br>
            <a:r>
              <a:rPr lang="ru-RU" sz="3100" dirty="0">
                <a:solidFill>
                  <a:schemeClr val="tx1"/>
                </a:solidFill>
              </a:rPr>
              <a:t>2.	Экзогенные – </a:t>
            </a:r>
            <a:br>
              <a:rPr lang="ru-RU" sz="3100" dirty="0">
                <a:solidFill>
                  <a:schemeClr val="tx1"/>
                </a:solidFill>
              </a:rPr>
            </a:br>
            <a:r>
              <a:rPr lang="ru-RU" sz="3100" dirty="0">
                <a:solidFill>
                  <a:schemeClr val="tx1"/>
                </a:solidFill>
              </a:rPr>
              <a:t>обусловлены солнечной энергией и активностью, атмосферными, гидродинамическими и гравитационными процессами (ураганы, циклоны, наводнения, бури).</a:t>
            </a:r>
            <a:br>
              <a:rPr lang="ru-RU" sz="3100" dirty="0">
                <a:solidFill>
                  <a:schemeClr val="tx1"/>
                </a:solidFill>
              </a:rPr>
            </a:br>
            <a:endParaRPr lang="ru-RU" sz="3100" dirty="0">
              <a:solidFill>
                <a:schemeClr val="tx1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23A6A88-F7FD-46AA-9423-A552368E3D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2212" y="691773"/>
            <a:ext cx="4801299" cy="5474454"/>
          </a:xfrm>
          <a:prstGeom prst="rect">
            <a:avLst/>
          </a:prstGeom>
          <a:effectLst>
            <a:outerShdw blurRad="50800" dist="38100" sx="104000" sy="104000" algn="l" rotWithShape="0">
              <a:prstClr val="black">
                <a:alpha val="32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7533394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4FD521D-C758-41A9-9043-380FFCAE16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658" y="189874"/>
            <a:ext cx="9725840" cy="567128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Основные причины и последствия экологических катастроф</a:t>
            </a:r>
            <a:br>
              <a:rPr lang="ru-RU" b="1" dirty="0">
                <a:solidFill>
                  <a:schemeClr val="tx1"/>
                </a:solidFill>
              </a:rPr>
            </a:br>
            <a:r>
              <a:rPr lang="ru-RU" b="1" dirty="0">
                <a:solidFill>
                  <a:schemeClr val="tx1"/>
                </a:solidFill>
              </a:rPr>
              <a:t/>
            </a:r>
            <a:br>
              <a:rPr lang="ru-RU" b="1" dirty="0">
                <a:solidFill>
                  <a:schemeClr val="tx1"/>
                </a:solidFill>
              </a:rPr>
            </a:br>
            <a:r>
              <a:rPr lang="ru-RU" sz="3100" b="1" dirty="0">
                <a:solidFill>
                  <a:schemeClr val="tx1"/>
                </a:solidFill>
              </a:rPr>
              <a:t>Причины:</a:t>
            </a:r>
            <a:br>
              <a:rPr lang="ru-RU" sz="3100" b="1" dirty="0">
                <a:solidFill>
                  <a:schemeClr val="tx1"/>
                </a:solidFill>
              </a:rPr>
            </a:br>
            <a:r>
              <a:rPr lang="ru-RU" sz="3100" b="1" dirty="0">
                <a:solidFill>
                  <a:schemeClr val="tx1"/>
                </a:solidFill>
              </a:rPr>
              <a:t>•	Загрязнение</a:t>
            </a:r>
            <a:br>
              <a:rPr lang="ru-RU" sz="3100" b="1" dirty="0">
                <a:solidFill>
                  <a:schemeClr val="tx1"/>
                </a:solidFill>
              </a:rPr>
            </a:br>
            <a:r>
              <a:rPr lang="ru-RU" sz="3100" b="1" dirty="0">
                <a:solidFill>
                  <a:schemeClr val="tx1"/>
                </a:solidFill>
              </a:rPr>
              <a:t>•	Демографический взрыв</a:t>
            </a:r>
            <a:br>
              <a:rPr lang="ru-RU" sz="3100" b="1" dirty="0">
                <a:solidFill>
                  <a:schemeClr val="tx1"/>
                </a:solidFill>
              </a:rPr>
            </a:br>
            <a:r>
              <a:rPr lang="ru-RU" sz="3100" b="1" dirty="0">
                <a:solidFill>
                  <a:schemeClr val="tx1"/>
                </a:solidFill>
              </a:rPr>
              <a:t>•	Энергетический кризис</a:t>
            </a:r>
            <a:br>
              <a:rPr lang="ru-RU" sz="3100" b="1" dirty="0">
                <a:solidFill>
                  <a:schemeClr val="tx1"/>
                </a:solidFill>
              </a:rPr>
            </a:br>
            <a:r>
              <a:rPr lang="ru-RU" sz="3100" b="1" dirty="0">
                <a:solidFill>
                  <a:schemeClr val="tx1"/>
                </a:solidFill>
              </a:rPr>
              <a:t>•	Рост неизлечимых болезней </a:t>
            </a:r>
            <a:br>
              <a:rPr lang="ru-RU" sz="3100" b="1" dirty="0">
                <a:solidFill>
                  <a:schemeClr val="tx1"/>
                </a:solidFill>
              </a:rPr>
            </a:br>
            <a:r>
              <a:rPr lang="ru-RU" sz="3100" b="1" dirty="0">
                <a:solidFill>
                  <a:schemeClr val="tx1"/>
                </a:solidFill>
              </a:rPr>
              <a:t>•	Не ликвидированные радиоактивные отходы</a:t>
            </a:r>
            <a:br>
              <a:rPr lang="ru-RU" sz="3100" b="1" dirty="0">
                <a:solidFill>
                  <a:schemeClr val="tx1"/>
                </a:solidFill>
              </a:rPr>
            </a:br>
            <a:r>
              <a:rPr lang="ru-RU" sz="3100" b="1" dirty="0">
                <a:solidFill>
                  <a:schemeClr val="tx1"/>
                </a:solidFill>
              </a:rPr>
              <a:t>•	Недостаток продуктов питания </a:t>
            </a:r>
            <a:br>
              <a:rPr lang="ru-RU" sz="3100" b="1" dirty="0">
                <a:solidFill>
                  <a:schemeClr val="tx1"/>
                </a:solidFill>
              </a:rPr>
            </a:br>
            <a:r>
              <a:rPr lang="ru-RU" sz="3100" b="1" dirty="0">
                <a:solidFill>
                  <a:schemeClr val="tx1"/>
                </a:solidFill>
              </a:rPr>
              <a:t>•	Уничтожение ресурсов</a:t>
            </a:r>
            <a:br>
              <a:rPr lang="ru-RU" sz="3100" b="1" dirty="0">
                <a:solidFill>
                  <a:schemeClr val="tx1"/>
                </a:solidFill>
              </a:rPr>
            </a:br>
            <a:r>
              <a:rPr lang="ru-RU" sz="3100" b="1" dirty="0">
                <a:solidFill>
                  <a:schemeClr val="tx1"/>
                </a:solidFill>
              </a:rPr>
              <a:t>•	Глобальные потепления, сдвиг климатических зон</a:t>
            </a:r>
            <a:br>
              <a:rPr lang="ru-RU" sz="3100" b="1" dirty="0">
                <a:solidFill>
                  <a:schemeClr val="tx1"/>
                </a:solidFill>
              </a:rPr>
            </a:br>
            <a:r>
              <a:rPr lang="ru-RU" sz="3100" dirty="0">
                <a:solidFill>
                  <a:schemeClr val="tx1"/>
                </a:solidFill>
              </a:rPr>
              <a:t/>
            </a:r>
            <a:br>
              <a:rPr lang="ru-RU" sz="3100" dirty="0">
                <a:solidFill>
                  <a:schemeClr val="tx1"/>
                </a:solidFill>
              </a:rPr>
            </a:br>
            <a:endParaRPr lang="ru-RU" sz="3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24415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D403505-8594-463C-9B18-5635AD6207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96A4E16-C7B0-4195-B0F3-3C3DF7DCFB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C26DEFB-6E15-4653-AA28-F83B392A59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902" y="431890"/>
            <a:ext cx="10340462" cy="5816510"/>
          </a:xfrm>
          <a:prstGeom prst="rect">
            <a:avLst/>
          </a:prstGeom>
          <a:effectLst>
            <a:outerShdw blurRad="50800" dist="38100" sx="104000" sy="104000" algn="l" rotWithShape="0">
              <a:prstClr val="black">
                <a:alpha val="19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904019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EFC4677-4851-4AE2-9F06-5CD0741A4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1"/>
            <a:ext cx="11164896" cy="5056682"/>
          </a:xfrm>
        </p:spPr>
        <p:txBody>
          <a:bodyPr>
            <a:normAutofit fontScale="90000"/>
          </a:bodyPr>
          <a:lstStyle/>
          <a:p>
            <a:r>
              <a:rPr lang="ru-RU" sz="3200" dirty="0">
                <a:solidFill>
                  <a:schemeClr val="tx1"/>
                </a:solidFill>
              </a:rPr>
              <a:t>Последствия экологических катастроф и бедствий могут быть такими:</a:t>
            </a:r>
            <a:br>
              <a:rPr lang="ru-RU" sz="3200" dirty="0">
                <a:solidFill>
                  <a:schemeClr val="tx1"/>
                </a:solidFill>
              </a:rPr>
            </a:br>
            <a:r>
              <a:rPr lang="ru-RU" sz="3200" dirty="0">
                <a:solidFill>
                  <a:schemeClr val="tx1"/>
                </a:solidFill>
              </a:rPr>
              <a:t>1.	</a:t>
            </a:r>
            <a:r>
              <a:rPr lang="ru-RU" sz="3100" dirty="0">
                <a:solidFill>
                  <a:schemeClr val="tx1"/>
                </a:solidFill>
              </a:rPr>
              <a:t>Активное развитие «парникового эффекта».</a:t>
            </a:r>
            <a:br>
              <a:rPr lang="ru-RU" sz="3100" dirty="0">
                <a:solidFill>
                  <a:schemeClr val="tx1"/>
                </a:solidFill>
              </a:rPr>
            </a:br>
            <a:r>
              <a:rPr lang="ru-RU" sz="3100" dirty="0">
                <a:solidFill>
                  <a:schemeClr val="tx1"/>
                </a:solidFill>
              </a:rPr>
              <a:t>2.	На первой стадии происходит снижение плодородия почвы, затем большие территории превращаются в пустыни и пустоши.</a:t>
            </a:r>
            <a:br>
              <a:rPr lang="ru-RU" sz="3100" dirty="0">
                <a:solidFill>
                  <a:schemeClr val="tx1"/>
                </a:solidFill>
              </a:rPr>
            </a:br>
            <a:r>
              <a:rPr lang="ru-RU" sz="3100" dirty="0">
                <a:solidFill>
                  <a:schemeClr val="tx1"/>
                </a:solidFill>
              </a:rPr>
              <a:t>3.	В местностях, удаленных от источников промышленных выбросов, выпадают кислотные осадки.</a:t>
            </a:r>
            <a:br>
              <a:rPr lang="ru-RU" sz="3100" dirty="0">
                <a:solidFill>
                  <a:schemeClr val="tx1"/>
                </a:solidFill>
              </a:rPr>
            </a:br>
            <a:r>
              <a:rPr lang="ru-RU" sz="3200" dirty="0">
                <a:solidFill>
                  <a:schemeClr val="tx1"/>
                </a:solidFill>
              </a:rPr>
              <a:t/>
            </a:r>
            <a:br>
              <a:rPr lang="ru-RU" sz="3200" dirty="0">
                <a:solidFill>
                  <a:schemeClr val="tx1"/>
                </a:solidFill>
              </a:rPr>
            </a:br>
            <a:r>
              <a:rPr lang="ru-RU" sz="3200" dirty="0">
                <a:solidFill>
                  <a:schemeClr val="tx1"/>
                </a:solidFill>
              </a:rPr>
              <a:t>Так как происходит загрязнение воды и снижение плодородия сельскохозяйственных земель, снижаются запасы продовольствия</a:t>
            </a:r>
            <a:br>
              <a:rPr lang="ru-RU" sz="3200" dirty="0">
                <a:solidFill>
                  <a:schemeClr val="tx1"/>
                </a:solidFill>
              </a:rPr>
            </a:br>
            <a:endParaRPr lang="ru-RU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67542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E3E1EAE-A6E8-4369-AB29-AE3EDAED4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9928"/>
            <a:ext cx="9530968" cy="45470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Меры по предотвращению экологических катастроф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482C6DF-0189-4E8F-AC6E-618E3627C0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553" y="746178"/>
            <a:ext cx="10013430" cy="26828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•	Следует внедрить максимально допустимые нормы для предприятий, которые функционируют со вредоносными элементами. 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•	Неотъемлемым обстоятельством считается создание рекомендаций согласно производственным технологиям. 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•	Обязательное формирование санитарных также защитных зон. 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•	Лесовоз обновление. 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•	Интенсивная, на государственном уровне, поддержка «Красной книги». 	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F79EF09C-C1FC-4A7E-B763-CB3EDCF711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249" y="3878290"/>
            <a:ext cx="4024235" cy="268282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3068F7F2-B67F-4B09-8ABC-DA4882F7DF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6248" y="3832068"/>
            <a:ext cx="4024235" cy="2682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38206183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59</TotalTime>
  <Words>182</Words>
  <Application>Microsoft Office PowerPoint</Application>
  <PresentationFormat>Произвольный</PresentationFormat>
  <Paragraphs>35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Аспект</vt:lpstr>
      <vt:lpstr> Урок-иследование «Экологическая катастрофа» </vt:lpstr>
      <vt:lpstr>Что такое экологические катастрофы?</vt:lpstr>
      <vt:lpstr>Техногенная катастрофа - крупная авария, следствие умышленных или неумышленных действий человека (в большинстве случаев), влекущая за собой гибель людей и даже экологическую катастрофу.</vt:lpstr>
      <vt:lpstr>Антропогенные опасности –  это опасности, вызванные действием или бездействием человека.</vt:lpstr>
      <vt:lpstr>Природная катастрофа –  это событие, вызываемое природными причинами  1. Эндогенные –  связаны с внутренней энергией и силами Земли (извержения вулканов, землетрясения, цунами);  2. Экзогенные –  обусловлены солнечной энергией и активностью, атмосферными, гидродинамическими и гравитационными процессами (ураганы, циклоны, наводнения, бури). </vt:lpstr>
      <vt:lpstr>Основные причины и последствия экологических катастроф  Причины: • Загрязнение • Демографический взрыв • Энергетический кризис • Рост неизлечимых болезней  • Не ликвидированные радиоактивные отходы • Недостаток продуктов питания  • Уничтожение ресурсов • Глобальные потепления, сдвиг климатических зон  </vt:lpstr>
      <vt:lpstr>Слайд 7</vt:lpstr>
      <vt:lpstr>Последствия экологических катастроф и бедствий могут быть такими: 1. Активное развитие «парникового эффекта». 2. На первой стадии происходит снижение плодородия почвы, затем большие территории превращаются в пустыни и пустоши. 3. В местностях, удаленных от источников промышленных выбросов, выпадают кислотные осадки.  Так как происходит загрязнение воды и снижение плодородия сельскохозяйственных земель, снижаются запасы продовольствия </vt:lpstr>
      <vt:lpstr>Меры по предотвращению экологических катастроф</vt:lpstr>
      <vt:lpstr>Слайд 10</vt:lpstr>
      <vt:lpstr>Вывод</vt:lpstr>
      <vt:lpstr>СПАСИБО  ЗА 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тему: «Экологическая катастрофа» </dc:title>
  <dc:creator>User</dc:creator>
  <cp:lastModifiedBy>ПК2</cp:lastModifiedBy>
  <cp:revision>8</cp:revision>
  <dcterms:created xsi:type="dcterms:W3CDTF">2023-11-29T19:27:32Z</dcterms:created>
  <dcterms:modified xsi:type="dcterms:W3CDTF">2023-12-13T16:21:13Z</dcterms:modified>
</cp:coreProperties>
</file>