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1"/>
  </p:notes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2D1F00-A07F-4503-BD4E-243408C01908}" type="datetimeFigureOut">
              <a:rPr lang="ru-RU" altLang="ru-RU"/>
              <a:pPr/>
              <a:t>13.12.2023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FA240F-4979-4037-BC6A-45DB1BBDEF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3322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78DC4E3-636B-48BD-93E5-D52DB518D577}" type="slidenum">
              <a:rPr lang="ru-RU" altLang="ru-RU"/>
              <a:pPr eaLnBrk="1" hangingPunct="1"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E59D321F-28C7-43AD-9D61-A3A95E08F615}" type="slidenum">
              <a:rPr lang="ru-RU" altLang="ru-RU"/>
              <a:pPr eaLnBrk="1" hangingPunct="1"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343610D0-ED3F-463D-BDB8-7DC1D753DA19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7F590675-76A9-4C1C-8001-AB0F70D2D458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55A0B24-A65B-4399-AD7C-632CEFD2EAE5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19643CBB-E878-421C-A97A-7535CBD4509C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69CB18E8-9818-4E2D-AA98-E795C63ADE7D}" type="slidenum">
              <a:rPr lang="ru-RU" altLang="ru-RU"/>
              <a:pPr eaLnBrk="1" hangingPunct="1"/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1C879994-E4B2-4DC2-A4BE-DCFE5A9FB76B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CCD3A711-BC68-4CEA-8907-51B40BBC6223}" type="slidenum">
              <a:rPr lang="ru-RU" altLang="ru-RU"/>
              <a:pPr eaLnBrk="1" hangingPunct="1"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3" y="129"/>
              <a:ext cx="356" cy="608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3" y="3302"/>
              <a:ext cx="500" cy="504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563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63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8C822-499C-4E20-8E38-73B1F7278E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2006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D964A-1D84-4941-9685-8CBC3633A4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484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113985-72B4-482F-A3A1-F7089E429B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272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6D6274-E142-465C-B46B-7238A466DC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399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26ABF1-4C03-4AFE-BFCD-DF0C085BA9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918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E563B3-8FE8-4014-A474-CD974EB32F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798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95247-FEFD-44C4-96B8-F0B2CE6D7E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2222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D5A534-519D-469C-86EC-83C68417FB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520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D6DA37-C19A-4C3E-9623-432A6493A1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714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DB2466-5EA7-4A01-9CFE-8617E55B58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535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7D43F-13D2-43DA-BBF3-4FE7B39E29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026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5529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5530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0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0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5530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5530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0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0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0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1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5531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531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531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verdan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55316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17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1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5532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2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2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5532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2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532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5532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2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2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3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34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553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53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553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553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4A631C-52C6-4D98-BC50-70BD5CD1E1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11413" y="981075"/>
            <a:ext cx="6192837" cy="2663825"/>
          </a:xfrm>
        </p:spPr>
        <p:txBody>
          <a:bodyPr/>
          <a:lstStyle/>
          <a:p>
            <a:pPr eaLnBrk="1" hangingPunct="1"/>
            <a:r>
              <a:rPr lang="ru-RU" altLang="ru-RU" smtClean="0"/>
              <a:t>Правила поведения в столовой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_gribi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935163"/>
            <a:ext cx="3887788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107950" y="147638"/>
            <a:ext cx="4932363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Не говори ты с полным ртом,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Еду жуй очень тщательно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И не забудь сказать потом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«Спасибо» обязательно!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4067175" y="147638"/>
            <a:ext cx="50768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Ешь спокойно всегда, не крутись,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Не толкай того, кто рядом, локтями.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Хочешь что-то достать, не тянись,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Попроси, чтоб тебе передали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44463" y="4868863"/>
            <a:ext cx="464343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Не упирайся в стол локтями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И спину ровно ты держи,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Еду не надо брать руками-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Есть ложки, вилки и ножи!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4716463" y="4868863"/>
            <a:ext cx="428466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Ешь аккуратно, не спеши,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Не брызгай, на пол не кроши.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Рот едой не набивай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И кусочки не роняй!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/>
      <p:bldP spid="57352" grpId="0"/>
      <p:bldP spid="57353" grpId="0"/>
      <p:bldP spid="573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-315913"/>
            <a:ext cx="8243887" cy="1584326"/>
          </a:xfrm>
        </p:spPr>
        <p:txBody>
          <a:bodyPr/>
          <a:lstStyle/>
          <a:p>
            <a:pPr eaLnBrk="1" hangingPunct="1"/>
            <a:r>
              <a:rPr lang="ru-RU" altLang="ru-RU" smtClean="0"/>
              <a:t>Зачем мыть руки перед едой?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5364163" cy="5003800"/>
          </a:xfrm>
        </p:spPr>
        <p:txBody>
          <a:bodyPr/>
          <a:lstStyle/>
          <a:p>
            <a:pPr eaLnBrk="1" hangingPunct="1"/>
            <a:r>
              <a:rPr lang="ru-RU" altLang="ru-RU" smtClean="0"/>
              <a:t>На немытых руках, фруктах, овощах есть микробы.</a:t>
            </a:r>
          </a:p>
          <a:p>
            <a:pPr eaLnBrk="1" hangingPunct="1"/>
            <a:r>
              <a:rPr lang="ru-RU" altLang="ru-RU" smtClean="0"/>
              <a:t>Немытые руки могут содержать яйца паразитов. </a:t>
            </a:r>
          </a:p>
        </p:txBody>
      </p:sp>
      <p:pic>
        <p:nvPicPr>
          <p:cNvPr id="5124" name="Picture 5" descr="eg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25538"/>
            <a:ext cx="3659187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5724525" y="3789363"/>
            <a:ext cx="2879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Яйца острицы</a:t>
            </a:r>
          </a:p>
        </p:txBody>
      </p:sp>
      <p:pic>
        <p:nvPicPr>
          <p:cNvPr id="5126" name="Picture 8" descr="as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365625"/>
            <a:ext cx="3165475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10"/>
          <p:cNvSpPr txBox="1">
            <a:spLocks noChangeArrowheads="1"/>
          </p:cNvSpPr>
          <p:nvPr/>
        </p:nvSpPr>
        <p:spPr bwMode="auto">
          <a:xfrm>
            <a:off x="3563938" y="4437063"/>
            <a:ext cx="5580062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Из яиц аскарид, проглатываемых человеком, в тонкой кишке выходят личинки. Они внедряются в кишечную стенку, проникают в кровеносные капилляры, затем с током крови попадают в печень и легкие. Личинок аскарид находят в головном мозге, глазах и других органах. </a:t>
            </a:r>
          </a:p>
        </p:txBody>
      </p:sp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755650" y="4005263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Аскарида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Мой руки перед едой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724025"/>
            <a:ext cx="4392612" cy="40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Почему нельзя разговаривать во время еды?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6588125" cy="4456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Когда человек говорит, надгортанник (перегородка) закрывает пищевод, по которому пища попадает в желудок.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Когда человек ест, надгортанник закрывает дыхательное горло, пища поступает в пищевод.</a:t>
            </a:r>
          </a:p>
        </p:txBody>
      </p:sp>
      <p:pic>
        <p:nvPicPr>
          <p:cNvPr id="7172" name="Picture 5" descr="clip_image002(14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50" y="2205038"/>
            <a:ext cx="16446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6011863" y="4508500"/>
            <a:ext cx="187325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Пища, попавшая в дыхательное горло, с воздухом.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7885113" y="4581525"/>
            <a:ext cx="1258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/>
              <a:t>Пищевод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Когда я ем, я глух и нем.</a:t>
            </a:r>
          </a:p>
        </p:txBody>
      </p:sp>
      <p:pic>
        <p:nvPicPr>
          <p:cNvPr id="8195" name="Picture 6" descr="33590_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74" b="7907"/>
          <a:stretch>
            <a:fillRect/>
          </a:stretch>
        </p:blipFill>
        <p:spPr>
          <a:xfrm>
            <a:off x="755650" y="1949450"/>
            <a:ext cx="8064500" cy="41068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Почему нельзя ставить локти на стол?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Это некрасиво.</a:t>
            </a:r>
          </a:p>
          <a:p>
            <a:pPr eaLnBrk="1" hangingPunct="1"/>
            <a:r>
              <a:rPr lang="ru-RU" altLang="ru-RU" b="1" smtClean="0"/>
              <a:t>Это опасно</a:t>
            </a:r>
            <a:r>
              <a:rPr lang="ru-RU" altLang="ru-RU" smtClean="0"/>
              <a:t>, особенно если вы держите нож или вилку, потому что можете задеть соседа. </a:t>
            </a:r>
          </a:p>
        </p:txBody>
      </p:sp>
      <p:pic>
        <p:nvPicPr>
          <p:cNvPr id="9220" name="Picture 5" descr="loz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792663"/>
            <a:ext cx="20161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539750" y="6165850"/>
            <a:ext cx="410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Ложку держат тремя пальцами.</a:t>
            </a:r>
          </a:p>
        </p:txBody>
      </p:sp>
      <p:pic>
        <p:nvPicPr>
          <p:cNvPr id="9222" name="Picture 8" descr="spo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648200"/>
            <a:ext cx="18732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0" descr="spoon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97425"/>
            <a:ext cx="1871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4500563" y="5805488"/>
            <a:ext cx="4319587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Вилку можно держать как ложку.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/>
              <a:t>Вилкой	 можно пищу накалывать.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1_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97"/>
          <a:stretch>
            <a:fillRect/>
          </a:stretch>
        </p:blipFill>
        <p:spPr bwMode="auto">
          <a:xfrm>
            <a:off x="1524000" y="658813"/>
            <a:ext cx="6361113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979613" y="5084763"/>
            <a:ext cx="4176712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Не играй во время еды.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/>
              <a:t>Не клади локти на стол.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500063" y="214313"/>
            <a:ext cx="3592512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600" b="1">
                <a:latin typeface="Arial" charset="0"/>
                <a:cs typeface="Times New Roman" pitchFamily="18" charset="0"/>
              </a:rPr>
              <a:t>К Р О С С В О Р Д</a:t>
            </a:r>
            <a:endParaRPr lang="ru-RU" altLang="ru-RU" sz="1400">
              <a:latin typeface="Arial" charset="0"/>
            </a:endParaRPr>
          </a:p>
          <a:p>
            <a:endParaRPr lang="ru-RU" altLang="ru-RU">
              <a:latin typeface="Arial" charset="0"/>
            </a:endParaRPr>
          </a:p>
        </p:txBody>
      </p:sp>
      <p:graphicFrame>
        <p:nvGraphicFramePr>
          <p:cNvPr id="59804" name="Group 412"/>
          <p:cNvGraphicFramePr>
            <a:graphicFrameLocks noGrp="1"/>
          </p:cNvGraphicFramePr>
          <p:nvPr/>
        </p:nvGraphicFramePr>
        <p:xfrm>
          <a:off x="3270250" y="184150"/>
          <a:ext cx="4784725" cy="5181600"/>
        </p:xfrm>
        <a:graphic>
          <a:graphicData uri="http://schemas.openxmlformats.org/drawingml/2006/table">
            <a:tbl>
              <a:tblPr/>
              <a:tblGrid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82600"/>
                <a:gridCol w="387350"/>
              </a:tblGrid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09" name="Rectangle 407"/>
          <p:cNvSpPr>
            <a:spLocks noChangeArrowheads="1"/>
          </p:cNvSpPr>
          <p:nvPr/>
        </p:nvSpPr>
        <p:spPr bwMode="auto">
          <a:xfrm>
            <a:off x="1116013" y="4779963"/>
            <a:ext cx="5473700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1600" b="1">
                <a:latin typeface="Arial" charset="0"/>
                <a:cs typeface="Times New Roman" pitchFamily="18" charset="0"/>
              </a:rPr>
              <a:t>1. Не стучим ложечкой, когда размешиваем в нем сахар.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2. Есть с закрытым ртом, значит не …..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3. Лежит слева от тарелки.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4. Когда я ем, я глух и ……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5. Чем вытирают рот.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6.  Чем едят суп.</a:t>
            </a:r>
            <a:endParaRPr lang="ru-RU" altLang="ru-RU" sz="1400">
              <a:latin typeface="Arial" charset="0"/>
            </a:endParaRPr>
          </a:p>
          <a:p>
            <a:r>
              <a:rPr lang="ru-RU" altLang="ru-RU" sz="1600" b="1">
                <a:latin typeface="Arial" charset="0"/>
                <a:cs typeface="Times New Roman" pitchFamily="18" charset="0"/>
              </a:rPr>
              <a:t>7. Что нельзя использовать, когда ешь рыбу. </a:t>
            </a:r>
            <a:endParaRPr lang="ru-RU" altLang="ru-RU" sz="1400">
              <a:latin typeface="Arial" charset="0"/>
            </a:endParaRPr>
          </a:p>
          <a:p>
            <a:endParaRPr lang="ru-RU" altLang="ru-RU">
              <a:latin typeface="Arial" charset="0"/>
            </a:endParaRPr>
          </a:p>
        </p:txBody>
      </p:sp>
      <p:sp>
        <p:nvSpPr>
          <p:cNvPr id="156" name="TextBox 155"/>
          <p:cNvSpPr txBox="1">
            <a:spLocks noChangeArrowheads="1"/>
          </p:cNvSpPr>
          <p:nvPr/>
        </p:nvSpPr>
        <p:spPr bwMode="auto">
          <a:xfrm>
            <a:off x="6858000" y="214313"/>
            <a:ext cx="7143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b="1"/>
              <a:t>Ч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А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Й</a:t>
            </a:r>
            <a:r>
              <a:rPr lang="en-US" altLang="ru-RU" b="1"/>
              <a:t> </a:t>
            </a:r>
            <a:endParaRPr lang="ru-RU" altLang="ru-RU" b="1"/>
          </a:p>
        </p:txBody>
      </p:sp>
      <p:sp>
        <p:nvSpPr>
          <p:cNvPr id="157" name="TextBox 156"/>
          <p:cNvSpPr txBox="1">
            <a:spLocks noChangeArrowheads="1"/>
          </p:cNvSpPr>
          <p:nvPr/>
        </p:nvSpPr>
        <p:spPr bwMode="auto">
          <a:xfrm>
            <a:off x="4929188" y="785813"/>
            <a:ext cx="32146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/>
              <a:t>  </a:t>
            </a:r>
            <a:r>
              <a:rPr lang="ru-RU" altLang="ru-RU" sz="2000" b="1">
                <a:latin typeface="Arial" charset="0"/>
              </a:rPr>
              <a:t>ч    а     в     к         т   ь</a:t>
            </a:r>
          </a:p>
        </p:txBody>
      </p:sp>
      <p:sp>
        <p:nvSpPr>
          <p:cNvPr id="159" name="TextBox 158"/>
          <p:cNvSpPr txBox="1">
            <a:spLocks noChangeArrowheads="1"/>
          </p:cNvSpPr>
          <p:nvPr/>
        </p:nvSpPr>
        <p:spPr bwMode="auto">
          <a:xfrm>
            <a:off x="5867400" y="1268413"/>
            <a:ext cx="5762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Arial" charset="0"/>
              </a:rPr>
              <a:t>и</a:t>
            </a:r>
          </a:p>
          <a:p>
            <a:pPr eaLnBrk="1" hangingPunct="1"/>
            <a:r>
              <a:rPr lang="ru-RU" altLang="ru-RU" sz="2000" b="1">
                <a:latin typeface="Arial" charset="0"/>
              </a:rPr>
              <a:t>л</a:t>
            </a:r>
          </a:p>
          <a:p>
            <a:pPr eaLnBrk="1" hangingPunct="1"/>
            <a:endParaRPr lang="ru-RU" altLang="ru-RU" sz="2000" b="1"/>
          </a:p>
          <a:p>
            <a:pPr eaLnBrk="1" hangingPunct="1"/>
            <a:r>
              <a:rPr lang="ru-RU" altLang="ru-RU" sz="2000" b="1">
                <a:latin typeface="Arial" charset="0"/>
              </a:rPr>
              <a:t>к</a:t>
            </a:r>
          </a:p>
          <a:p>
            <a:pPr eaLnBrk="1" hangingPunct="1"/>
            <a:endParaRPr lang="ru-RU" altLang="ru-RU" sz="2000" b="1"/>
          </a:p>
          <a:p>
            <a:pPr eaLnBrk="1" hangingPunct="1"/>
            <a:r>
              <a:rPr lang="ru-RU" altLang="ru-RU" sz="2000" b="1">
                <a:latin typeface="Arial" charset="0"/>
              </a:rPr>
              <a:t>а</a:t>
            </a:r>
          </a:p>
        </p:txBody>
      </p:sp>
      <p:sp>
        <p:nvSpPr>
          <p:cNvPr id="160" name="TextBox 159"/>
          <p:cNvSpPr txBox="1">
            <a:spLocks noChangeArrowheads="1"/>
          </p:cNvSpPr>
          <p:nvPr/>
        </p:nvSpPr>
        <p:spPr bwMode="auto">
          <a:xfrm>
            <a:off x="5072063" y="1714500"/>
            <a:ext cx="7143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b="1"/>
              <a:t>Н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Е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М</a:t>
            </a:r>
          </a:p>
        </p:txBody>
      </p:sp>
      <p:sp>
        <p:nvSpPr>
          <p:cNvPr id="161" name="TextBox 160"/>
          <p:cNvSpPr txBox="1">
            <a:spLocks noChangeArrowheads="1"/>
          </p:cNvSpPr>
          <p:nvPr/>
        </p:nvSpPr>
        <p:spPr bwMode="auto">
          <a:xfrm>
            <a:off x="3214688" y="2286000"/>
            <a:ext cx="3571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b="1"/>
              <a:t>С    А    Л   Ф        Т         А</a:t>
            </a:r>
          </a:p>
        </p:txBody>
      </p:sp>
      <p:sp>
        <p:nvSpPr>
          <p:cNvPr id="162" name="TextBox 161"/>
          <p:cNvSpPr txBox="1">
            <a:spLocks noChangeArrowheads="1"/>
          </p:cNvSpPr>
          <p:nvPr/>
        </p:nvSpPr>
        <p:spPr bwMode="auto">
          <a:xfrm>
            <a:off x="4143375" y="2786063"/>
            <a:ext cx="571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b="1"/>
              <a:t>О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Ж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К</a:t>
            </a:r>
          </a:p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А</a:t>
            </a: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3143250" y="3357563"/>
            <a:ext cx="157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 b="1"/>
              <a:t>Н   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  <p:bldP spid="157" grpId="0"/>
      <p:bldP spid="159" grpId="0"/>
      <p:bldP spid="160" grpId="0"/>
      <p:bldP spid="161" grpId="0"/>
      <p:bldP spid="162" grpId="0"/>
    </p:bldLst>
  </p:timing>
</p:sld>
</file>

<file path=ppt/theme/theme1.xml><?xml version="1.0" encoding="utf-8"?>
<a:theme xmlns:a="http://schemas.openxmlformats.org/drawingml/2006/main" name="pravilapobedenija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pravilapobedenija</Template>
  <TotalTime>129</TotalTime>
  <Words>402</Words>
  <Application>Microsoft Office PowerPoint</Application>
  <PresentationFormat>Экран (4:3)</PresentationFormat>
  <Paragraphs>88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pravilapobedenija</vt:lpstr>
      <vt:lpstr>Правила поведения в столовой</vt:lpstr>
      <vt:lpstr>Презентация PowerPoint</vt:lpstr>
      <vt:lpstr>Зачем мыть руки перед едой?</vt:lpstr>
      <vt:lpstr>Мой руки перед едой</vt:lpstr>
      <vt:lpstr>Почему нельзя разговаривать во время еды?</vt:lpstr>
      <vt:lpstr>Когда я ем, я глух и нем.</vt:lpstr>
      <vt:lpstr>Почему нельзя ставить локти на стол?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столовой</dc:title>
  <dc:creator>RePack by Diakov</dc:creator>
  <cp:lastModifiedBy>RePack by Diakov</cp:lastModifiedBy>
  <cp:revision>2</cp:revision>
  <dcterms:created xsi:type="dcterms:W3CDTF">2021-10-16T15:50:38Z</dcterms:created>
  <dcterms:modified xsi:type="dcterms:W3CDTF">2023-12-13T16:20:49Z</dcterms:modified>
</cp:coreProperties>
</file>