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4" r:id="rId9"/>
    <p:sldId id="265" r:id="rId10"/>
    <p:sldId id="267" r:id="rId11"/>
    <p:sldId id="263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A031CB3-11D2-2B6B-20CB-98B6F09FE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17409F80-36CB-4FC3-B4C4-B324FD17C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A9B51C90-B5E4-AB9B-7474-FD12166F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FAFAC71-4D4F-E6C8-D9BB-CEA5254B7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C2E8A07-79D7-4725-0D45-8102E579E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7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ECB2C54-139F-9042-BD34-25F374242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779FA2B2-A8F0-CBAB-F436-DDAD4913C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9F249BF-27DA-941F-F45F-F590BE8A4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88B8BF28-E4AD-A46D-CEE2-3C866E03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E5B26C4-B6E4-63FF-D836-DC8514FFB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6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D7D57A57-B8A6-3C07-2A66-FB3F889F0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64E32A03-B209-A0C5-DA22-A2C28B729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D1F9C983-2739-5CCE-8EA8-EABEE42A7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92C47ACE-D4E6-358E-AA76-67F5828CB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E03EB2D-8C3C-8B7A-4860-EBCEFACF5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11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1B886C2-CD66-F8AC-1845-BC3EFDF73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FBE1D3B-6894-D674-E765-F6FDFCAC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A6DD29E2-580B-F6B3-7A5C-AE1A73D34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FE53F4EC-76DD-80EF-A666-B5CC142B0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844D8E0A-D2A9-77CA-06E2-86F33AB48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8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CD0F339-3868-0A96-472A-EA90034BE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9CC0CA51-362B-4CB2-98AC-77282510D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35E16B5-50D0-3AB6-86E4-82861C884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385EA62-B48E-CB62-3C2D-9F7DE02F2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46CC908-34DB-1BC9-4DEC-3D0999CC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1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545C3C7-B691-CD2E-1581-C028ABFB8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135A7385-0385-4D9B-4DA5-7A13F53C3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3A1F36D4-C073-D7E2-17D0-05A553BCC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CEECDE42-A2C9-1255-9A76-7D943F5B4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74EAFC18-556E-C775-FE4A-51C95656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B58211F1-34CE-5AD5-8A8B-16FFE63D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2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9957A03-B8EB-5404-89A0-1C4F90AD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DCE7A634-D4A1-E831-890C-C59D48B70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A4A5FCC-6C89-4567-37D1-1E1A38BD0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C516B3E1-29E1-A716-B2C9-8918D25D7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FCAE4113-1061-B637-2F3C-30033F2759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B4A6BC5A-4B35-7BD4-480A-4E84CF05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C19AF0FA-6F0E-8C27-3105-1BAED5AC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EB33AC73-EED6-BC04-49FD-948E4A61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2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5AF2BC5-36A2-228F-FEA5-AADD781FD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D9C162A4-7EB6-9D8B-A50A-F52E880C8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B7628234-0AA6-753A-F31B-B44A05516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90DCEF1B-9587-6CDE-9E64-3164B1236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3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F8D27810-29ED-006C-0FDB-AE93FCA6E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FFF869A4-6D5E-6142-49BF-ACD2EE74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4388C2D5-26DF-5058-81ED-C759766CF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78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AC6C225-8A44-C3B0-4A9F-49714CD80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308CD8C-624C-9F26-9B11-B9B7C9B91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061AB9AE-3539-8E3F-E540-4E79B1FC5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5CC5F70-5D10-7B3E-D14A-E84C7AC78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4BC9D719-04A1-27B9-E065-AC0EAE2B5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4167F81E-4BF1-4582-D52C-64E63509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57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9FD8F55-2FA1-AE22-030C-23A64CD07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5E5EDDC6-44D6-2A87-32EF-E038AD0A6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0F0F125B-2251-A489-AFB4-28504DF6FE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7E2685D-59BF-99E9-24FA-F7B8BCE5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7B1B37EC-2255-823A-1ACA-77DC4331B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7C11D316-80E9-C31B-7D8A-E62EEAD43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6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715143DF-F639-B700-6516-A87C216D0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4555454-F243-CF68-848F-9D13DE6D7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A4DDAD4-84D2-B3B4-EEF2-D523F3FD1C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107A1-3931-4845-B576-79F356C07E6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7BAA09F-2D46-0897-F194-DE85D4F43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BBCAF94-3A8F-1E50-DDED-9E3FB09EF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EFDE7-531B-43AE-BB0E-68E90D14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3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67352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251AFFB4-76C1-9D0F-C475-33D9D3BE0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8186" y="233465"/>
            <a:ext cx="6916018" cy="16557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Человек рассеянный с улицы Бассейной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95A0DEFE-9EB0-8988-7220-CF36B32C8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3352" y="6030119"/>
            <a:ext cx="9144000" cy="1655762"/>
          </a:xfrm>
        </p:spPr>
        <p:txBody>
          <a:bodyPr/>
          <a:lstStyle/>
          <a:p>
            <a:r>
              <a:rPr lang="ru-RU" b="1" dirty="0"/>
              <a:t>Лилиана КОНСТАНТИНОВ,</a:t>
            </a:r>
          </a:p>
          <a:p>
            <a:r>
              <a:rPr lang="ro-RO" b="1" dirty="0"/>
              <a:t>I </a:t>
            </a:r>
            <a:r>
              <a:rPr lang="ru-RU" b="1" dirty="0"/>
              <a:t>дидактическая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310141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C32DC21C-E89D-5CC7-6DB8-AD517A187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Учимся отвечать на вопросы: </a:t>
            </a:r>
            <a:r>
              <a:rPr lang="ru-RU" b="1" i="1" dirty="0">
                <a:solidFill>
                  <a:srgbClr val="FF0000"/>
                </a:solidFill>
              </a:rPr>
              <a:t>Кто что делал? Кто что сделал?</a:t>
            </a:r>
          </a:p>
        </p:txBody>
      </p:sp>
      <p:pic>
        <p:nvPicPr>
          <p:cNvPr id="8" name="Imagine 7">
            <a:extLst>
              <a:ext uri="{FF2B5EF4-FFF2-40B4-BE49-F238E27FC236}">
                <a16:creationId xmlns:a16="http://schemas.microsoft.com/office/drawing/2014/main" id="{9A65BD5F-0237-287E-FEF3-0C3ACC4CB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268" y="2062568"/>
            <a:ext cx="2857500" cy="4762500"/>
          </a:xfrm>
          <a:prstGeom prst="rect">
            <a:avLst/>
          </a:prstGeom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0D25C005-26C8-ECA0-261F-97775F7DA698}"/>
              </a:ext>
            </a:extLst>
          </p:cNvPr>
          <p:cNvSpPr txBox="1"/>
          <p:nvPr/>
        </p:nvSpPr>
        <p:spPr>
          <a:xfrm>
            <a:off x="1935804" y="1505051"/>
            <a:ext cx="3673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Прошедшее время 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FC48FAEB-AB23-E496-135F-75F366EBE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084" y="247373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Ион одел пальто.       Оля шила платье.</a:t>
            </a:r>
          </a:p>
          <a:p>
            <a:pPr marL="0" indent="0">
              <a:buNone/>
            </a:pPr>
            <a:r>
              <a:rPr lang="ru-RU" sz="4400" b="1" dirty="0"/>
              <a:t>Он </a:t>
            </a:r>
            <a:r>
              <a:rPr lang="ru-RU" sz="4400" b="1" dirty="0">
                <a:solidFill>
                  <a:srgbClr val="FF0000"/>
                </a:solidFill>
              </a:rPr>
              <a:t>на</a:t>
            </a:r>
            <a:r>
              <a:rPr lang="ru-RU" sz="4400" b="1" dirty="0"/>
              <a:t>дел пальто.        Она </a:t>
            </a:r>
            <a:r>
              <a:rPr lang="ru-RU" sz="4400" b="1" dirty="0">
                <a:solidFill>
                  <a:srgbClr val="FF0000"/>
                </a:solidFill>
              </a:rPr>
              <a:t>с</a:t>
            </a:r>
            <a:r>
              <a:rPr lang="ru-RU" sz="4400" b="1" dirty="0"/>
              <a:t>шила платье.</a:t>
            </a:r>
          </a:p>
          <a:p>
            <a:pPr marL="0" indent="0">
              <a:buNone/>
            </a:pPr>
            <a:r>
              <a:rPr lang="ru-RU" sz="4400" b="1" dirty="0"/>
              <a:t>                   Ребята мерили костюмы.</a:t>
            </a:r>
          </a:p>
          <a:p>
            <a:pPr marL="0" indent="0">
              <a:buNone/>
            </a:pPr>
            <a:r>
              <a:rPr lang="ru-RU" sz="4400" b="1" dirty="0"/>
              <a:t>                    Они </a:t>
            </a:r>
            <a:r>
              <a:rPr lang="ru-RU" sz="4400" b="1" dirty="0">
                <a:solidFill>
                  <a:srgbClr val="FF0000"/>
                </a:solidFill>
              </a:rPr>
              <a:t>при</a:t>
            </a:r>
            <a:r>
              <a:rPr lang="ru-RU" sz="4400" b="1" dirty="0"/>
              <a:t>мерили костюмы.</a:t>
            </a:r>
          </a:p>
        </p:txBody>
      </p:sp>
    </p:spTree>
    <p:extLst>
      <p:ext uri="{BB962C8B-B14F-4D97-AF65-F5344CB8AC3E}">
        <p14:creationId xmlns:p14="http://schemas.microsoft.com/office/powerpoint/2010/main" val="3855394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943" y="2629912"/>
            <a:ext cx="8049986" cy="4228088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8C95CB46-85F7-BE53-01F3-725E4C4FB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Работа в парах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DD0D9B57-245E-B2AD-60E0-6AB2E4CF3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Составьте диалог, опираясь на упражнение 7 и 9 стр. 71.</a:t>
            </a:r>
          </a:p>
        </p:txBody>
      </p:sp>
    </p:spTree>
    <p:extLst>
      <p:ext uri="{BB962C8B-B14F-4D97-AF65-F5344CB8AC3E}">
        <p14:creationId xmlns:p14="http://schemas.microsoft.com/office/powerpoint/2010/main" val="1668597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56" y="2218252"/>
            <a:ext cx="8833757" cy="4639748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570AFDD5-04EE-0FE0-2C46-FFB549ADF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Работа с учебником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C2AFABE2-087C-917B-AAA3-B169D6E89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Упражнение 4, 5 стр. 71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1881629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967806"/>
            <a:ext cx="5502729" cy="2890194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251AFFB4-76C1-9D0F-C475-33D9D3BE0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114" y="233465"/>
            <a:ext cx="11243090" cy="2782110"/>
          </a:xfrm>
        </p:spPr>
        <p:txBody>
          <a:bodyPr>
            <a:normAutofit/>
          </a:bodyPr>
          <a:lstStyle/>
          <a:p>
            <a:r>
              <a:rPr lang="ru-RU" sz="8000" b="1" dirty="0"/>
              <a:t>Домашнее задание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95A0DEFE-9EB0-8988-7220-CF36B32C8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8786" y="3667353"/>
            <a:ext cx="9144000" cy="1655762"/>
          </a:xfrm>
        </p:spPr>
        <p:txBody>
          <a:bodyPr>
            <a:normAutofit/>
          </a:bodyPr>
          <a:lstStyle/>
          <a:p>
            <a:r>
              <a:rPr lang="ru-RU" sz="4800" b="1" dirty="0"/>
              <a:t>Выучить стихотворение наизусть.</a:t>
            </a:r>
          </a:p>
        </p:txBody>
      </p:sp>
    </p:spTree>
    <p:extLst>
      <p:ext uri="{BB962C8B-B14F-4D97-AF65-F5344CB8AC3E}">
        <p14:creationId xmlns:p14="http://schemas.microsoft.com/office/powerpoint/2010/main" val="1586903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571"/>
            <a:ext cx="11702374" cy="6146429"/>
          </a:xfrm>
          <a:prstGeom prst="rect">
            <a:avLst/>
          </a:prstGeom>
        </p:spPr>
      </p:pic>
      <p:sp>
        <p:nvSpPr>
          <p:cNvPr id="4" name="Dreptunghi 3">
            <a:extLst>
              <a:ext uri="{FF2B5EF4-FFF2-40B4-BE49-F238E27FC236}">
                <a16:creationId xmlns:a16="http://schemas.microsoft.com/office/drawing/2014/main" id="{F98A4C48-3749-F666-C15F-3F122E961FEE}"/>
              </a:ext>
            </a:extLst>
          </p:cNvPr>
          <p:cNvSpPr/>
          <p:nvPr/>
        </p:nvSpPr>
        <p:spPr>
          <a:xfrm>
            <a:off x="2558374" y="2383277"/>
            <a:ext cx="118288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урок!</a:t>
            </a:r>
            <a:endParaRPr lang="ro-RO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88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571F6E47-F5C7-7B72-AE75-44BD6AD3F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0714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/>
              <a:t>Сегодня на уроке: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1ECA618F-835A-CDDF-AA90-67F73DA3E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942" y="1253331"/>
            <a:ext cx="8329734" cy="4351338"/>
          </a:xfrm>
        </p:spPr>
        <p:txBody>
          <a:bodyPr>
            <a:normAutofit fontScale="92500" lnSpcReduction="20000"/>
          </a:bodyPr>
          <a:lstStyle/>
          <a:p>
            <a:endParaRPr lang="ru-RU" sz="4000" b="1" dirty="0"/>
          </a:p>
          <a:p>
            <a:r>
              <a:rPr lang="ru-RU" sz="4000" b="1" dirty="0"/>
              <a:t>Проверим домашнюю работу;</a:t>
            </a:r>
          </a:p>
          <a:p>
            <a:r>
              <a:rPr lang="ru-RU" sz="4000" b="1" dirty="0"/>
              <a:t>Выучим новые слова;</a:t>
            </a:r>
          </a:p>
          <a:p>
            <a:r>
              <a:rPr lang="ru-RU" sz="4000" b="1" dirty="0"/>
              <a:t>Выучим стихотворение;</a:t>
            </a:r>
          </a:p>
          <a:p>
            <a:r>
              <a:rPr lang="ru-RU" sz="4000" b="1" dirty="0"/>
              <a:t>Научимся отвечать на вопросы: </a:t>
            </a:r>
          </a:p>
          <a:p>
            <a:pPr marL="0" indent="0">
              <a:buNone/>
            </a:pPr>
            <a:r>
              <a:rPr lang="ru-RU" sz="4000" b="1" i="1" dirty="0"/>
              <a:t>Кто что делал? Кто что сделал?</a:t>
            </a:r>
          </a:p>
          <a:p>
            <a:r>
              <a:rPr lang="ru-RU" sz="4000" b="1" dirty="0"/>
              <a:t>Составим диалог;</a:t>
            </a:r>
          </a:p>
          <a:p>
            <a:r>
              <a:rPr lang="ru-RU" sz="4000" b="1" dirty="0"/>
              <a:t>Выполним упражнения.</a:t>
            </a:r>
          </a:p>
        </p:txBody>
      </p:sp>
    </p:spTree>
    <p:extLst>
      <p:ext uri="{BB962C8B-B14F-4D97-AF65-F5344CB8AC3E}">
        <p14:creationId xmlns:p14="http://schemas.microsoft.com/office/powerpoint/2010/main" val="3068119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C8FFA318-5CC6-5A3D-BAFF-2A4713F2D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/>
              <a:t>Словарная работа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64991A7A-2DD6-9402-384D-5321DF2EB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Рассеянный – </a:t>
            </a:r>
            <a:r>
              <a:rPr lang="ro-RO" sz="3200" b="1" dirty="0"/>
              <a:t>împrăștiat</a:t>
            </a:r>
          </a:p>
          <a:p>
            <a:r>
              <a:rPr lang="ru-RU" sz="3200" b="1" dirty="0"/>
              <a:t>Рукава – </a:t>
            </a:r>
            <a:r>
              <a:rPr lang="ro-RO" sz="3200" b="1" dirty="0"/>
              <a:t>mâneci</a:t>
            </a:r>
          </a:p>
          <a:p>
            <a:r>
              <a:rPr lang="ru-RU" sz="3200" b="1" dirty="0"/>
              <a:t>Просунул – </a:t>
            </a:r>
            <a:r>
              <a:rPr lang="ro-RO" sz="3200" b="1" dirty="0"/>
              <a:t>a vârât</a:t>
            </a:r>
          </a:p>
          <a:p>
            <a:r>
              <a:rPr lang="ru-RU" sz="3200" b="1" dirty="0"/>
              <a:t>На ходу – </a:t>
            </a:r>
            <a:r>
              <a:rPr lang="ro-RO" sz="3200" b="1" dirty="0"/>
              <a:t>din mers</a:t>
            </a:r>
            <a:endParaRPr lang="ru-RU" sz="3200" b="1" dirty="0"/>
          </a:p>
          <a:p>
            <a:r>
              <a:rPr lang="ru-RU" sz="3200" b="1" dirty="0"/>
              <a:t>Пятки</a:t>
            </a:r>
            <a:r>
              <a:rPr lang="ro-RO" sz="3200" b="1" dirty="0"/>
              <a:t> - călcâie</a:t>
            </a:r>
            <a:endParaRPr lang="ru-RU" sz="3200" b="1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8B5FFC2A-E547-F262-D32D-621EA46B8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748" y="0"/>
            <a:ext cx="4432258" cy="5832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551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911364C3-648E-79C1-D07F-17DB087B8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Человек рассеянный с улицы </a:t>
            </a:r>
            <a:r>
              <a:rPr lang="ru-RU" dirty="0" err="1"/>
              <a:t>Бассеиной</a:t>
            </a:r>
            <a:endParaRPr lang="ru-RU" dirty="0"/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2407C4ED-97BF-D30D-1429-124D3A266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Жил человек рассеянный</a:t>
            </a:r>
          </a:p>
          <a:p>
            <a:pPr marL="0" indent="0">
              <a:buNone/>
            </a:pPr>
            <a:r>
              <a:rPr lang="ru-RU" dirty="0"/>
              <a:t>На улице </a:t>
            </a:r>
            <a:r>
              <a:rPr lang="ru-RU" dirty="0" err="1"/>
              <a:t>Бассеиной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Сел он утром на кровать,</a:t>
            </a:r>
          </a:p>
          <a:p>
            <a:pPr marL="0" indent="0">
              <a:buNone/>
            </a:pPr>
            <a:r>
              <a:rPr lang="ru-RU" dirty="0"/>
              <a:t>Стал рубашку надевать,</a:t>
            </a:r>
          </a:p>
          <a:p>
            <a:pPr marL="0" indent="0">
              <a:buNone/>
            </a:pPr>
            <a:r>
              <a:rPr lang="ru-RU" dirty="0"/>
              <a:t>В рукава просунул руки –</a:t>
            </a:r>
          </a:p>
          <a:p>
            <a:pPr marL="0" indent="0">
              <a:buNone/>
            </a:pPr>
            <a:r>
              <a:rPr lang="ru-RU" dirty="0"/>
              <a:t>Оказалось, это брюки.</a:t>
            </a:r>
          </a:p>
          <a:p>
            <a:pPr marL="0" indent="0">
              <a:buNone/>
            </a:pPr>
            <a:r>
              <a:rPr lang="ru-RU" dirty="0"/>
              <a:t>                        Вот какой рассеянный</a:t>
            </a:r>
          </a:p>
          <a:p>
            <a:pPr marL="0" indent="0">
              <a:buNone/>
            </a:pPr>
            <a:r>
              <a:rPr lang="ru-RU" dirty="0"/>
              <a:t>                         С улицы </a:t>
            </a:r>
            <a:r>
              <a:rPr lang="ru-RU" dirty="0" err="1"/>
              <a:t>Бассеинной</a:t>
            </a:r>
            <a:r>
              <a:rPr lang="ru-RU" dirty="0"/>
              <a:t>.</a:t>
            </a:r>
          </a:p>
        </p:txBody>
      </p:sp>
      <p:pic>
        <p:nvPicPr>
          <p:cNvPr id="8" name="Imagine 7">
            <a:extLst>
              <a:ext uri="{FF2B5EF4-FFF2-40B4-BE49-F238E27FC236}">
                <a16:creationId xmlns:a16="http://schemas.microsoft.com/office/drawing/2014/main" id="{F028E6D2-60BE-3F0C-6352-10A6C2A5F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13" y="1622716"/>
            <a:ext cx="3614943" cy="475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63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911364C3-648E-79C1-D07F-17DB087B8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Человек рассеянный с улицы </a:t>
            </a:r>
            <a:r>
              <a:rPr lang="ru-RU" dirty="0" err="1"/>
              <a:t>Бассеиной</a:t>
            </a:r>
            <a:endParaRPr lang="ru-RU" dirty="0"/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2407C4ED-97BF-D30D-1429-124D3A266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Надевать он стал пальто –</a:t>
            </a:r>
          </a:p>
          <a:p>
            <a:pPr marL="0" indent="0">
              <a:buNone/>
            </a:pPr>
            <a:r>
              <a:rPr lang="ru-RU" dirty="0"/>
              <a:t>Говорят ему: «Не то!»</a:t>
            </a:r>
          </a:p>
          <a:p>
            <a:pPr marL="0" indent="0">
              <a:buNone/>
            </a:pPr>
            <a:r>
              <a:rPr lang="ru-RU" dirty="0"/>
              <a:t>Вместо шапки на ходу</a:t>
            </a:r>
          </a:p>
          <a:p>
            <a:pPr marL="0" indent="0">
              <a:buNone/>
            </a:pPr>
            <a:r>
              <a:rPr lang="ru-RU" dirty="0"/>
              <a:t>Он надел сковороду.</a:t>
            </a:r>
          </a:p>
          <a:p>
            <a:pPr marL="0" indent="0">
              <a:buNone/>
            </a:pPr>
            <a:r>
              <a:rPr lang="ru-RU" dirty="0"/>
              <a:t>Вместо валенок перчатки</a:t>
            </a:r>
          </a:p>
          <a:p>
            <a:pPr marL="0" indent="0">
              <a:buNone/>
            </a:pPr>
            <a:r>
              <a:rPr lang="ru-RU" dirty="0"/>
              <a:t>Натянул себе на пятки.</a:t>
            </a:r>
          </a:p>
          <a:p>
            <a:pPr marL="0" indent="0">
              <a:buNone/>
            </a:pPr>
            <a:r>
              <a:rPr lang="ru-RU" dirty="0"/>
              <a:t>                         Вот какой рассеянный</a:t>
            </a:r>
          </a:p>
          <a:p>
            <a:pPr marL="0" indent="0">
              <a:buNone/>
            </a:pPr>
            <a:r>
              <a:rPr lang="ru-RU" dirty="0"/>
              <a:t>                         С улицы </a:t>
            </a:r>
            <a:r>
              <a:rPr lang="ru-RU" dirty="0" err="1"/>
              <a:t>Бассеинной</a:t>
            </a:r>
            <a:r>
              <a:rPr lang="ru-RU" dirty="0"/>
              <a:t>!</a:t>
            </a:r>
          </a:p>
          <a:p>
            <a:pPr marL="0" indent="0">
              <a:buNone/>
            </a:pPr>
            <a:r>
              <a:rPr lang="ru-RU" dirty="0"/>
              <a:t>                                      С. Маршак</a:t>
            </a:r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C570929D-1E44-4DD9-BF96-A8E7C57FA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797" y="3984170"/>
            <a:ext cx="5009783" cy="2873829"/>
          </a:xfrm>
          <a:prstGeom prst="rect">
            <a:avLst/>
          </a:prstGeom>
        </p:spPr>
      </p:pic>
      <p:pic>
        <p:nvPicPr>
          <p:cNvPr id="9" name="Imagine 8">
            <a:extLst>
              <a:ext uri="{FF2B5EF4-FFF2-40B4-BE49-F238E27FC236}">
                <a16:creationId xmlns:a16="http://schemas.microsoft.com/office/drawing/2014/main" id="{5AEB7865-5BFF-1EA6-1B49-3B3A49FF9C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290" y="1455567"/>
            <a:ext cx="2215767" cy="2545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ine 10">
            <a:extLst>
              <a:ext uri="{FF2B5EF4-FFF2-40B4-BE49-F238E27FC236}">
                <a16:creationId xmlns:a16="http://schemas.microsoft.com/office/drawing/2014/main" id="{8A0B0966-E7CE-54DB-CF1E-DB81AE60C9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2"/>
          <a:stretch/>
        </p:blipFill>
        <p:spPr>
          <a:xfrm>
            <a:off x="5249693" y="1409682"/>
            <a:ext cx="3070339" cy="1979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292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7" name="Titlu 6">
            <a:extLst>
              <a:ext uri="{FF2B5EF4-FFF2-40B4-BE49-F238E27FC236}">
                <a16:creationId xmlns:a16="http://schemas.microsoft.com/office/drawing/2014/main" id="{C563F4EA-36A3-850D-13DD-A32579747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586" y="515803"/>
            <a:ext cx="9454243" cy="42684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- На какой улице жил герой?</a:t>
            </a:r>
            <a:br>
              <a:rPr lang="ru-RU" b="1" dirty="0"/>
            </a:br>
            <a:r>
              <a:rPr lang="ru-RU" b="1" dirty="0"/>
              <a:t>- Каким человеком он был? Аргументируйте свой ответ строчками из стихотворения.</a:t>
            </a:r>
            <a:br>
              <a:rPr lang="ru-RU" b="1" dirty="0"/>
            </a:br>
            <a:r>
              <a:rPr lang="ru-RU" b="1" dirty="0"/>
              <a:t>- Вам попадались такие люди?</a:t>
            </a:r>
            <a:br>
              <a:rPr lang="ru-RU" b="1" dirty="0"/>
            </a:br>
            <a:r>
              <a:rPr lang="ru-RU" b="1" dirty="0"/>
              <a:t>- А с вами не случалось подобное?</a:t>
            </a:r>
            <a:br>
              <a:rPr lang="ru-RU" b="1" dirty="0"/>
            </a:br>
            <a:r>
              <a:rPr lang="ru-RU" b="1" dirty="0"/>
              <a:t> </a:t>
            </a:r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5F7EDEDC-40F0-857E-B27A-AC2FF2BB9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691" y="1323366"/>
            <a:ext cx="3757309" cy="375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25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C32DC21C-E89D-5CC7-6DB8-AD517A187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Учимся отвечать на вопросы: </a:t>
            </a:r>
            <a:r>
              <a:rPr lang="ru-RU" b="1" i="1" dirty="0">
                <a:solidFill>
                  <a:srgbClr val="FF0000"/>
                </a:solidFill>
              </a:rPr>
              <a:t>Кто что делал? Кто что сделал?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FC48FAEB-AB23-E496-135F-75F366EBE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187" y="32355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Найдите глаголы в тексте.</a:t>
            </a:r>
          </a:p>
        </p:txBody>
      </p:sp>
      <p:pic>
        <p:nvPicPr>
          <p:cNvPr id="8" name="Imagine 7">
            <a:extLst>
              <a:ext uri="{FF2B5EF4-FFF2-40B4-BE49-F238E27FC236}">
                <a16:creationId xmlns:a16="http://schemas.microsoft.com/office/drawing/2014/main" id="{9A65BD5F-0237-287E-FEF3-0C3ACC4CB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36" y="1620044"/>
            <a:ext cx="2857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2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911364C3-648E-79C1-D07F-17DB087B8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Человек рассеянный с улицы </a:t>
            </a:r>
            <a:r>
              <a:rPr lang="ru-RU" dirty="0" err="1"/>
              <a:t>Бассеиной</a:t>
            </a:r>
            <a:endParaRPr lang="ru-RU" dirty="0"/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2407C4ED-97BF-D30D-1429-124D3A266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Жил</a:t>
            </a:r>
            <a:r>
              <a:rPr lang="ru-RU" dirty="0"/>
              <a:t> человек рассеянный</a:t>
            </a:r>
          </a:p>
          <a:p>
            <a:pPr marL="0" indent="0">
              <a:buNone/>
            </a:pPr>
            <a:r>
              <a:rPr lang="ru-RU" dirty="0"/>
              <a:t>На улице </a:t>
            </a:r>
            <a:r>
              <a:rPr lang="ru-RU" dirty="0" err="1"/>
              <a:t>Бассеиной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Сел</a:t>
            </a:r>
            <a:r>
              <a:rPr lang="ru-RU" dirty="0"/>
              <a:t> он утром на кровать,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Стал</a:t>
            </a:r>
            <a:r>
              <a:rPr lang="ru-RU" dirty="0"/>
              <a:t> рубашку надевать,</a:t>
            </a:r>
          </a:p>
          <a:p>
            <a:pPr marL="0" indent="0">
              <a:buNone/>
            </a:pPr>
            <a:r>
              <a:rPr lang="ru-RU" dirty="0"/>
              <a:t>В рукава </a:t>
            </a:r>
            <a:r>
              <a:rPr lang="ru-RU" dirty="0">
                <a:solidFill>
                  <a:srgbClr val="FF0000"/>
                </a:solidFill>
              </a:rPr>
              <a:t>просунул</a:t>
            </a:r>
            <a:r>
              <a:rPr lang="ru-RU" dirty="0"/>
              <a:t> руки –</a:t>
            </a:r>
          </a:p>
          <a:p>
            <a:pPr marL="0" indent="0">
              <a:buNone/>
            </a:pPr>
            <a:r>
              <a:rPr lang="ru-RU" dirty="0"/>
              <a:t>Оказалось, это брюки.</a:t>
            </a:r>
          </a:p>
          <a:p>
            <a:pPr marL="0" indent="0">
              <a:buNone/>
            </a:pPr>
            <a:r>
              <a:rPr lang="ru-RU" dirty="0"/>
              <a:t>                        Вот какой рассеянный</a:t>
            </a:r>
          </a:p>
          <a:p>
            <a:pPr marL="0" indent="0">
              <a:buNone/>
            </a:pPr>
            <a:r>
              <a:rPr lang="ru-RU" dirty="0"/>
              <a:t>                         С улицы </a:t>
            </a:r>
            <a:r>
              <a:rPr lang="ru-RU" dirty="0" err="1"/>
              <a:t>Бассеинной</a:t>
            </a:r>
            <a:r>
              <a:rPr lang="ru-RU" dirty="0"/>
              <a:t>.</a:t>
            </a:r>
          </a:p>
        </p:txBody>
      </p:sp>
      <p:pic>
        <p:nvPicPr>
          <p:cNvPr id="8" name="Imagine 7">
            <a:extLst>
              <a:ext uri="{FF2B5EF4-FFF2-40B4-BE49-F238E27FC236}">
                <a16:creationId xmlns:a16="http://schemas.microsoft.com/office/drawing/2014/main" id="{F028E6D2-60BE-3F0C-6352-10A6C2A5F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13" y="1622716"/>
            <a:ext cx="3614943" cy="475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337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86CC154B-56A8-30AA-0AE6-D936ECBFE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0366"/>
            <a:ext cx="4241260" cy="2227634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911364C3-648E-79C1-D07F-17DB087B8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Человек рассеянный с улицы </a:t>
            </a:r>
            <a:r>
              <a:rPr lang="ru-RU" dirty="0" err="1"/>
              <a:t>Бассеиной</a:t>
            </a:r>
            <a:endParaRPr lang="ru-RU" dirty="0"/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2407C4ED-97BF-D30D-1429-124D3A266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Надевать</a:t>
            </a:r>
            <a:r>
              <a:rPr lang="ru-RU" dirty="0"/>
              <a:t> он стал пальто –</a:t>
            </a:r>
          </a:p>
          <a:p>
            <a:pPr marL="0" indent="0">
              <a:buNone/>
            </a:pPr>
            <a:r>
              <a:rPr lang="ru-RU" dirty="0"/>
              <a:t>Говорят ему: «Не то!»</a:t>
            </a:r>
          </a:p>
          <a:p>
            <a:pPr marL="0" indent="0">
              <a:buNone/>
            </a:pPr>
            <a:r>
              <a:rPr lang="ru-RU" dirty="0"/>
              <a:t>Вместо шапки на ходу</a:t>
            </a:r>
          </a:p>
          <a:p>
            <a:pPr marL="0" indent="0">
              <a:buNone/>
            </a:pPr>
            <a:r>
              <a:rPr lang="ru-RU" dirty="0"/>
              <a:t>Он </a:t>
            </a:r>
            <a:r>
              <a:rPr lang="ru-RU" dirty="0">
                <a:solidFill>
                  <a:srgbClr val="FF0000"/>
                </a:solidFill>
              </a:rPr>
              <a:t>надел</a:t>
            </a:r>
            <a:r>
              <a:rPr lang="ru-RU" dirty="0"/>
              <a:t> сковороду.</a:t>
            </a:r>
          </a:p>
          <a:p>
            <a:pPr marL="0" indent="0">
              <a:buNone/>
            </a:pPr>
            <a:r>
              <a:rPr lang="ru-RU" dirty="0"/>
              <a:t>Вместо валенок перчатки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Натянул</a:t>
            </a:r>
            <a:r>
              <a:rPr lang="ru-RU" dirty="0"/>
              <a:t> себе на пятки.</a:t>
            </a:r>
          </a:p>
          <a:p>
            <a:pPr marL="0" indent="0">
              <a:buNone/>
            </a:pPr>
            <a:r>
              <a:rPr lang="ru-RU" dirty="0"/>
              <a:t>                         Вот какой рассеянный</a:t>
            </a:r>
          </a:p>
          <a:p>
            <a:pPr marL="0" indent="0">
              <a:buNone/>
            </a:pPr>
            <a:r>
              <a:rPr lang="ru-RU" dirty="0"/>
              <a:t>                         С улицы </a:t>
            </a:r>
            <a:r>
              <a:rPr lang="ru-RU" dirty="0" err="1"/>
              <a:t>Бассеинной</a:t>
            </a:r>
            <a:r>
              <a:rPr lang="ru-RU" dirty="0"/>
              <a:t>!</a:t>
            </a:r>
          </a:p>
          <a:p>
            <a:pPr marL="0" indent="0">
              <a:buNone/>
            </a:pPr>
            <a:r>
              <a:rPr lang="ru-RU" dirty="0"/>
              <a:t>                                      С. Маршак</a:t>
            </a:r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C570929D-1E44-4DD9-BF96-A8E7C57FA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797" y="3984170"/>
            <a:ext cx="5009783" cy="2873829"/>
          </a:xfrm>
          <a:prstGeom prst="rect">
            <a:avLst/>
          </a:prstGeom>
        </p:spPr>
      </p:pic>
      <p:pic>
        <p:nvPicPr>
          <p:cNvPr id="9" name="Imagine 8">
            <a:extLst>
              <a:ext uri="{FF2B5EF4-FFF2-40B4-BE49-F238E27FC236}">
                <a16:creationId xmlns:a16="http://schemas.microsoft.com/office/drawing/2014/main" id="{5AEB7865-5BFF-1EA6-1B49-3B3A49FF9C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290" y="1455567"/>
            <a:ext cx="2215767" cy="2545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ine 10">
            <a:extLst>
              <a:ext uri="{FF2B5EF4-FFF2-40B4-BE49-F238E27FC236}">
                <a16:creationId xmlns:a16="http://schemas.microsoft.com/office/drawing/2014/main" id="{8A0B0966-E7CE-54DB-CF1E-DB81AE60C9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2"/>
          <a:stretch/>
        </p:blipFill>
        <p:spPr>
          <a:xfrm>
            <a:off x="5249693" y="1409682"/>
            <a:ext cx="3070339" cy="1979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8358818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376</Words>
  <Application>Microsoft Office PowerPoint</Application>
  <PresentationFormat>Ecran lat</PresentationFormat>
  <Paragraphs>72</Paragraphs>
  <Slides>14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Temă Office</vt:lpstr>
      <vt:lpstr>Человек рассеянный с улицы Бассейной</vt:lpstr>
      <vt:lpstr>Сегодня на уроке:</vt:lpstr>
      <vt:lpstr>Словарная работа</vt:lpstr>
      <vt:lpstr>Человек рассеянный с улицы Бассеиной</vt:lpstr>
      <vt:lpstr>Человек рассеянный с улицы Бассеиной</vt:lpstr>
      <vt:lpstr>- На какой улице жил герой? - Каким человеком он был? Аргументируйте свой ответ строчками из стихотворения. - Вам попадались такие люди? - А с вами не случалось подобное?  </vt:lpstr>
      <vt:lpstr>Учимся отвечать на вопросы: Кто что делал? Кто что сделал?</vt:lpstr>
      <vt:lpstr>Человек рассеянный с улицы Бассеиной</vt:lpstr>
      <vt:lpstr>Человек рассеянный с улицы Бассеиной</vt:lpstr>
      <vt:lpstr>Учимся отвечать на вопросы: Кто что делал? Кто что сделал?</vt:lpstr>
      <vt:lpstr>Работа в парах</vt:lpstr>
      <vt:lpstr>Работа с учебником</vt:lpstr>
      <vt:lpstr>Домашнее задание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Пользователь</dc:creator>
  <cp:lastModifiedBy>Пользователь</cp:lastModifiedBy>
  <cp:revision>5</cp:revision>
  <dcterms:created xsi:type="dcterms:W3CDTF">2023-12-12T15:52:26Z</dcterms:created>
  <dcterms:modified xsi:type="dcterms:W3CDTF">2023-12-13T16:29:14Z</dcterms:modified>
</cp:coreProperties>
</file>