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77" r:id="rId4"/>
    <p:sldId id="259" r:id="rId5"/>
    <p:sldId id="260" r:id="rId6"/>
    <p:sldId id="261" r:id="rId7"/>
    <p:sldId id="263" r:id="rId8"/>
    <p:sldId id="264" r:id="rId9"/>
    <p:sldId id="279" r:id="rId10"/>
    <p:sldId id="265" r:id="rId11"/>
    <p:sldId id="280" r:id="rId12"/>
    <p:sldId id="281" r:id="rId13"/>
    <p:sldId id="278" r:id="rId14"/>
    <p:sldId id="284" r:id="rId15"/>
    <p:sldId id="285" r:id="rId16"/>
    <p:sldId id="286" r:id="rId17"/>
    <p:sldId id="266" r:id="rId18"/>
    <p:sldId id="268" r:id="rId19"/>
    <p:sldId id="282" r:id="rId20"/>
    <p:sldId id="283" r:id="rId21"/>
    <p:sldId id="287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86293189645596"/>
          <c:y val="4.0371960985816392E-2"/>
          <c:w val="0.83588629041217644"/>
          <c:h val="0.794643187793948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2019-2020</c:v>
                </c:pt>
                <c:pt idx="1">
                  <c:v>2020-2021</c:v>
                </c:pt>
                <c:pt idx="2">
                  <c:v>2021-2022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2019-2020</c:v>
                </c:pt>
                <c:pt idx="1">
                  <c:v>2020-2021</c:v>
                </c:pt>
                <c:pt idx="2">
                  <c:v>2021-2022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83823232"/>
        <c:axId val="83833216"/>
      </c:barChart>
      <c:catAx>
        <c:axId val="8382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3833216"/>
        <c:crosses val="autoZero"/>
        <c:auto val="1"/>
        <c:lblAlgn val="ctr"/>
        <c:lblOffset val="100"/>
        <c:noMultiLvlLbl val="0"/>
      </c:catAx>
      <c:valAx>
        <c:axId val="8383321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83823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799917549193645E-2"/>
          <c:y val="4.2373766769078107E-2"/>
          <c:w val="0.89327554467419323"/>
          <c:h val="0.685277560445012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5"/>
                <c:pt idx="1">
                  <c:v>2019-2020</c:v>
                </c:pt>
                <c:pt idx="2">
                  <c:v>2020-2021</c:v>
                </c:pt>
                <c:pt idx="4">
                  <c:v>2021-2022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1">
                  <c:v>0.27</c:v>
                </c:pt>
                <c:pt idx="2">
                  <c:v>0.28999999999999998</c:v>
                </c:pt>
                <c:pt idx="4">
                  <c:v>0.34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5"/>
                <c:pt idx="1">
                  <c:v>2019-2020</c:v>
                </c:pt>
                <c:pt idx="2">
                  <c:v>2020-2021</c:v>
                </c:pt>
                <c:pt idx="4">
                  <c:v>2021-2022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1">
                  <c:v>0.63</c:v>
                </c:pt>
                <c:pt idx="2">
                  <c:v>0.62</c:v>
                </c:pt>
                <c:pt idx="4">
                  <c:v>0.57999999999999996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5"/>
                <c:pt idx="1">
                  <c:v>2019-2020</c:v>
                </c:pt>
                <c:pt idx="2">
                  <c:v>2020-2021</c:v>
                </c:pt>
                <c:pt idx="4">
                  <c:v>2021-2022</c:v>
                </c:pt>
              </c:strCache>
            </c:strRef>
          </c:cat>
          <c:val>
            <c:numRef>
              <c:f>Лист1!$D$2:$D$7</c:f>
              <c:numCache>
                <c:formatCode>0%</c:formatCode>
                <c:ptCount val="6"/>
                <c:pt idx="1">
                  <c:v>0.1</c:v>
                </c:pt>
                <c:pt idx="2">
                  <c:v>0.09</c:v>
                </c:pt>
                <c:pt idx="4">
                  <c:v>0.08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3986304"/>
        <c:axId val="83987840"/>
      </c:barChart>
      <c:catAx>
        <c:axId val="83986304"/>
        <c:scaling>
          <c:orientation val="minMax"/>
        </c:scaling>
        <c:delete val="0"/>
        <c:axPos val="b"/>
        <c:majorTickMark val="out"/>
        <c:minorTickMark val="none"/>
        <c:tickLblPos val="nextTo"/>
        <c:crossAx val="83987840"/>
        <c:crosses val="autoZero"/>
        <c:auto val="1"/>
        <c:lblAlgn val="ctr"/>
        <c:lblOffset val="100"/>
        <c:noMultiLvlLbl val="0"/>
      </c:catAx>
      <c:valAx>
        <c:axId val="839878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3986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0.64929</cdr:x>
      <cdr:y>0.89875</cdr:y>
    </cdr:from>
    <cdr:to>
      <cdr:x>0.79482</cdr:x>
      <cdr:y>0.97065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00052" y="1876800"/>
          <a:ext cx="806908" cy="1501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400" b="1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успеваемость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0.50376</cdr:x>
      <cdr:y>0.89875</cdr:y>
    </cdr:from>
    <cdr:to>
      <cdr:x>0.53734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40360" y="3600400"/>
          <a:ext cx="216024" cy="4056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ка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0.10223</cdr:x>
      <cdr:y>0.82489</cdr:y>
    </cdr:from>
    <cdr:to>
      <cdr:x>0.23685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45887" y="3458125"/>
          <a:ext cx="982305" cy="734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На начало </a:t>
          </a:r>
        </a:p>
        <a:p xmlns:a="http://schemas.openxmlformats.org/drawingml/2006/main">
          <a:r>
            <a:rPr lang="ru-RU" sz="1400" b="1" dirty="0" smtClean="0"/>
            <a:t>года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0.26646</cdr:x>
      <cdr:y>0.82489</cdr:y>
    </cdr:from>
    <cdr:to>
      <cdr:x>0.37844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44216" y="3458125"/>
          <a:ext cx="817029" cy="7341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На конец</a:t>
          </a:r>
        </a:p>
        <a:p xmlns:a="http://schemas.openxmlformats.org/drawingml/2006/main">
          <a:r>
            <a:rPr lang="ru-RU" sz="1400" b="1" dirty="0" smtClean="0"/>
            <a:t> года</a:t>
          </a:r>
          <a:endParaRPr lang="ru-RU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BFC06-7B6B-464B-93D0-6EA94B4D26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529E0-A936-4F9F-8E91-E3F23C738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560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529E0-A936-4F9F-8E91-E3F23C738A4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736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12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6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8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73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567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41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8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4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6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228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5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FC763-7C44-420A-B0CF-527FE97623B7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58B5E-AA78-4BA1-A7CF-93EB28263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48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56467" y="260648"/>
            <a:ext cx="1847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8182" y="152926"/>
            <a:ext cx="57812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МБОУ </a:t>
            </a:r>
            <a:r>
              <a:rPr lang="ru-RU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Сокольской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средней школы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Заболотновская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школа»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836712"/>
            <a:ext cx="6246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Гусева Елена Михайловна</a:t>
            </a:r>
          </a:p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</a:t>
            </a:r>
            <a:r>
              <a:rPr lang="ru-RU" sz="28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988840"/>
            <a:ext cx="7200800" cy="461664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кредо: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«Чтобы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ребенка умным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рассудительным,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крепким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пусть он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действует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бегает,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кричит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пусть он находится в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постоянном движении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Стаж педагогической работы: 33 года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Образование: среднее специальное</a:t>
            </a:r>
          </a:p>
        </p:txBody>
      </p:sp>
      <p:pic>
        <p:nvPicPr>
          <p:cNvPr id="1026" name="Picture 2" descr="C:\Users\Администратор\Desktop\Гусева Елена Михайловна - Учительский сайт_files\0781-0002edb0-583c07ea-181x2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768" y="2671192"/>
            <a:ext cx="244827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1040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-15489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09" y="616457"/>
            <a:ext cx="741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основе круговой тренировки  находятся 3 метода: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4024" y="2099191"/>
            <a:ext cx="2802252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длительной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непрерывной </a:t>
            </a:r>
          </a:p>
          <a:p>
            <a:pPr lvl="0"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54095" y="3431558"/>
            <a:ext cx="2267655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повторной работы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27304" y="2060848"/>
            <a:ext cx="2392521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Интервальный</a:t>
            </a:r>
          </a:p>
          <a:p>
            <a:pPr lvl="0"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9588" y="4077072"/>
            <a:ext cx="6625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Опыт показал, что наиболее эффективны на уроках физической культуры с обучающимися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классов два метода – интервальный и метод повторной работы.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 rot="13224063">
            <a:off x="1622221" y="1379872"/>
            <a:ext cx="345858" cy="510464"/>
          </a:xfrm>
          <a:prstGeom prst="upArrow">
            <a:avLst>
              <a:gd name="adj1" fmla="val 7582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642544" y="1412776"/>
            <a:ext cx="444847" cy="1820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644990">
            <a:off x="5608216" y="1340969"/>
            <a:ext cx="479168" cy="5118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47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9"/>
            <a:ext cx="91234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09293" y="292005"/>
            <a:ext cx="756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учителя по реализации данного опыта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753670"/>
            <a:ext cx="7272807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должен:</a:t>
            </a:r>
          </a:p>
          <a:p>
            <a:endParaRPr lang="ru-RU" sz="2000" b="1" u="sng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пределить конечную цель воспитания физических качеств, их развитие на конкретном этапе обучения;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анализ упражнений, связать с учебным материалом;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Выбрать, в какой части урока будет осуществляться круговая тренировка с учетом физической подготовленности обучающихся;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объем работы и отдыха на станциях при выполнении упражнений с учетом возрастных и половых различий;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последовательность выполнения упражнений и перехода от одной станции к другой и интервал между кругами при повторном прохождении комплекса;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карточки с текстовой и графической  информацией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79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44971"/>
            <a:ext cx="6336704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При подборе упражнений для круговой тренировки необходимо соблюдать основные принципы: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033" y="2204864"/>
            <a:ext cx="6768752" cy="403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идти следует от простого к сложному;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нужно чередовать работу одних мышечных групп с отдыхом других; 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после сложного и тяжелого упражнения давать более легкое, способствующее восстановлению сил, успокаивающее дыхание; 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выполнения упражнений целесообразно использовать снаряды, находящиеся в зале, причем так, чтобы не передвигать их далеко; 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40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404664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Диапазон личного вклада педагога в развитие образования и степень его новизны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98795" y="1556792"/>
            <a:ext cx="7321678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Диапазон  опыта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 системой уроков  по предмету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«Физическая культура».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опыта: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адаптирую   разработки, рекомендации и опыт учителей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физкультуры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опубликованный в журнале «Физическая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культура  в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школе» и сети «Интернет»  к условиям сельской школы;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подготавливаю и провожу уроки по методу круговой тренировки;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создаю карточки с комплексами упражнений по разным разделам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программы;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изготавливаю нестандартное оборудование.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35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7200800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950" y="219967"/>
            <a:ext cx="705235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упражнений для развития  общей выносливости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Использую на уроках  легкой атлетики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68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49363"/>
            <a:ext cx="3528392" cy="3230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19998"/>
            <a:ext cx="7396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упражнений по методу круговой тренировки для развития статической и силовой выносливости (рис.1), быстроты (рис.2),гибкости(рис.3)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375" y="1420327"/>
            <a:ext cx="4083750" cy="3376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61717"/>
            <a:ext cx="4320480" cy="2288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26721" y="270456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5696" y="299695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8677" y="54750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7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66624"/>
            <a:ext cx="698477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normalizeH="0" baseline="0" noProof="0" dirty="0" smtClean="0"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Начиная с 5 класса целесообразно применение круговой тренировки, направленной на воспитание у учеников комплекса физических качеств с акцентом на те, которые наиболее важны для данных классов.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normalizeH="0" baseline="0" noProof="0" dirty="0" smtClean="0">
              <a:solidFill>
                <a:srgbClr val="0070C0"/>
              </a:solidFill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99"/>
              </a:buClr>
              <a:defRPr/>
            </a:pPr>
            <a:r>
              <a:rPr 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5 классах </a:t>
            </a:r>
            <a:r>
              <a:rPr 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координационные и скоростные </a:t>
            </a:r>
            <a:r>
              <a:rPr 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99"/>
              </a:buClr>
              <a:defRPr/>
            </a:pPr>
            <a:r>
              <a:rPr 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99"/>
              </a:buClr>
              <a:defRPr/>
            </a:pPr>
            <a:r>
              <a:rPr 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6-8 </a:t>
            </a:r>
            <a:r>
              <a:rPr 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классах – скоростно-силовые качества и общая </a:t>
            </a:r>
            <a:r>
              <a:rPr 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выносливость.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99"/>
              </a:buClr>
              <a:defRPr/>
            </a:pPr>
            <a:endParaRPr lang="ru-RU" sz="20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99"/>
              </a:buClr>
              <a:defRPr/>
            </a:pPr>
            <a:r>
              <a:rPr 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9 классе </a:t>
            </a:r>
            <a:r>
              <a:rPr 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высокий уровень всех качеств, особенно силы, скоростной и силовой выносливости.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normalizeH="0" baseline="0" noProof="0" dirty="0" smtClean="0">
              <a:solidFill>
                <a:srgbClr val="0070C0"/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дминистратор\Desktop\аттестация 2018г\slide_1.jp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8" t="24181" r="2181" b="10123"/>
          <a:stretch/>
        </p:blipFill>
        <p:spPr bwMode="auto">
          <a:xfrm>
            <a:off x="1907704" y="4490368"/>
            <a:ext cx="3384376" cy="2106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4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5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108813"/>
            <a:ext cx="811805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Целенаправленная работа на развитие физических качеств,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спользуя метод круговой тренировки на уроках физической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культуры, позволила мне добиться успехов в физическом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развитии обучающихся.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Результативность включает в себя динамику улучшения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работоспособности организма ребенка, в умении выполнять все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требуемые нормативы в объеме школьной программы.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 это означает, повышение мотивации, возникновение интереса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учебе.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Критериями результативности моей педагогической деятельности</a:t>
            </a:r>
          </a:p>
          <a:p>
            <a:pPr algn="ctr"/>
            <a:r>
              <a:rPr lang="ru-RU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0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вляются:</a:t>
            </a:r>
          </a:p>
          <a:p>
            <a:pPr algn="ctr"/>
            <a:endParaRPr lang="ru-RU" sz="2000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успеваемости и качества знаний;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физической подготовленности</a:t>
            </a:r>
          </a:p>
        </p:txBody>
      </p:sp>
    </p:spTree>
    <p:extLst>
      <p:ext uri="{BB962C8B-B14F-4D97-AF65-F5344CB8AC3E}">
        <p14:creationId xmlns:p14="http://schemas.microsoft.com/office/powerpoint/2010/main" val="24334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16632"/>
            <a:ext cx="7618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успеваемости и качества знаний за 3 года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16620411"/>
              </p:ext>
            </p:extLst>
          </p:nvPr>
        </p:nvGraphicFramePr>
        <p:xfrm>
          <a:off x="2188577" y="1700808"/>
          <a:ext cx="576064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79712" y="5373216"/>
            <a:ext cx="617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Качество знаний                      Успеваемость по предмету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22590" y="5404393"/>
            <a:ext cx="266684" cy="3069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92353" y="5430755"/>
            <a:ext cx="353088" cy="30697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50426" y="578297"/>
            <a:ext cx="74281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таблица свидетельствует о 100% успеваемости обучающихся за 3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года и высоком качестве знаний и его регулярном повышении. 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8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292006"/>
            <a:ext cx="69230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роста  физической подготовленности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бучающихся за 3 года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6856877"/>
              </p:ext>
            </p:extLst>
          </p:nvPr>
        </p:nvGraphicFramePr>
        <p:xfrm>
          <a:off x="323528" y="1123003"/>
          <a:ext cx="7296472" cy="4192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986" y="5331287"/>
            <a:ext cx="532876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физической подготовленности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 Высокий                           средний                   низкий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5947008"/>
            <a:ext cx="339646" cy="274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084773" y="5947008"/>
            <a:ext cx="380521" cy="306324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4904837" y="5931306"/>
            <a:ext cx="360040" cy="306324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27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27297" y="188640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0728"/>
            <a:ext cx="62646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«Применение  </a:t>
            </a: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</a:rPr>
              <a:t>метода круговой тренировки на уроках физической культуры для развития физических качеств и совершенствования  двигательных навыков 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учащихся в </a:t>
            </a:r>
            <a:r>
              <a:rPr lang="en-US" sz="28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5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-</a:t>
            </a:r>
            <a:r>
              <a:rPr lang="en-US" sz="28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9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классах»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Администратор\Desktop\910542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58383"/>
            <a:ext cx="3456384" cy="296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8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51" y="-16799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044005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Стабильности  роста физической подготовленности обучающихся добиваюсь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на основе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взаимосвязи 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урочных форм занятий, домашних заданий, активного участия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обучающихся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спортивно-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массовых мероприятиях школы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,</a:t>
            </a:r>
            <a:r>
              <a:rPr lang="en-US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района</a:t>
            </a:r>
            <a:r>
              <a:rPr lang="ru-RU" dirty="0" smtClean="0">
                <a:solidFill>
                  <a:srgbClr val="4E67C8">
                    <a:lumMod val="75000"/>
                  </a:srgbClr>
                </a:solidFill>
                <a:latin typeface="Times New Roman"/>
                <a:ea typeface="Times New Roman"/>
              </a:rPr>
              <a:t>. </a:t>
            </a:r>
            <a:endParaRPr lang="ru-RU" dirty="0">
              <a:solidFill>
                <a:srgbClr val="4E67C8">
                  <a:lumMod val="75000"/>
                </a:srgbClr>
              </a:solidFill>
              <a:latin typeface="Trebuchet MS"/>
            </a:endParaRPr>
          </a:p>
        </p:txBody>
      </p:sp>
      <p:pic>
        <p:nvPicPr>
          <p:cNvPr id="4" name="Picture 2" descr="C:\Users\Администратор\Desktop\фото с телеф\Camera\20170614_102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41" y="3746080"/>
            <a:ext cx="2304256" cy="1684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26441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:\DCIM\809PHOTO\SAM_01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732" y="5191414"/>
            <a:ext cx="2555776" cy="1684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DCIM\809PHOTO\SAM_009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637" y="3645024"/>
            <a:ext cx="1952172" cy="151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8" r="35101"/>
          <a:stretch/>
        </p:blipFill>
        <p:spPr bwMode="auto">
          <a:xfrm rot="5400000">
            <a:off x="4798916" y="5145302"/>
            <a:ext cx="1548697" cy="1777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302797"/>
            <a:ext cx="81369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результаты свидетельствуют о положительной динамике физической подготовленности  обучающихся на уроках физической культуры в результате использования комплексов упражнений по методу круговой тренировки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" name="Picture 2" descr="C:\Users\Администратор\Desktop\IMG_20220616_10235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46080"/>
            <a:ext cx="1954919" cy="1273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тор\Desktop\IMG_20210325_12224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234" y="5141823"/>
            <a:ext cx="1926089" cy="14507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дминистратор\Desktop\IMG_20210206_12361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943" y="3428873"/>
            <a:ext cx="2300930" cy="1692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836712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Проведенный анализ результатов педагогической деятельности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сделать вывод об эффективности выбранного метода.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Уроки физической культуры в результате использования комплексов упражнений по круговой тренировке являются очень эффективными: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-обеспечивают оптимальный уровень нагрузки, адекватный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физическому состоянию обучающегося, что способствует                   положительной динамике показателей физической    подготовленности;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воспитывает устойчивый интерес к уроку физической культуры;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вопросы оздоровительной  направленности;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привить интерес к физическим упражнениям, желание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не только увлеченно заниматься на уроках, но и во внеурочное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время, а также вести здоровый образ жизни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72815"/>
            <a:ext cx="1428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50431" y="5059556"/>
            <a:ext cx="64356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 Здоровье – наша главная копилка.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положим в нее, на то и будем жить.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22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464" y="-437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16277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Транслируемость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практических достижений профессиональной деятельности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1124744"/>
            <a:ext cx="34467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Адресная направленность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4057" y="1628507"/>
            <a:ext cx="40679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Начинающим педагогам </a:t>
            </a:r>
            <a:r>
              <a:rPr lang="ru-RU" sz="24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– для </a:t>
            </a:r>
            <a:r>
              <a:rPr lang="ru-RU" sz="2400" b="1" i="1" u="sng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применения</a:t>
            </a:r>
            <a:r>
              <a:rPr lang="ru-RU" sz="2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при подготовке  к урокам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700808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prstClr val="black"/>
                </a:solidFill>
                <a:latin typeface="Trebuchet MS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Педагогам-мастерам</a:t>
            </a:r>
            <a:r>
              <a:rPr lang="ru-RU" sz="24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– </a:t>
            </a:r>
            <a:r>
              <a:rPr lang="ru-RU" sz="2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</a:t>
            </a:r>
            <a:r>
              <a:rPr lang="ru-RU" sz="2400" b="1" i="1" u="sng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использования</a:t>
            </a:r>
            <a:r>
              <a:rPr lang="ru-RU" sz="2400" b="1" i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 своих методиках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573016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выступления на районных конференциях;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выступления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ШМО, РМО;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публикации в интернете.</a:t>
            </a:r>
          </a:p>
        </p:txBody>
      </p:sp>
    </p:spTree>
    <p:extLst>
      <p:ext uri="{BB962C8B-B14F-4D97-AF65-F5344CB8AC3E}">
        <p14:creationId xmlns:p14="http://schemas.microsoft.com/office/powerpoint/2010/main" val="43735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24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3" y="30129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формирования личного вклада педагога в развитие образования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484784"/>
            <a:ext cx="6696744" cy="481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   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Данный опыт  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технологии развития физических качеств школьников с использованием метода круговой тренировки  на уроках физической культуры может быть использован в практической деятельности учителей физической культуры, </a:t>
            </a:r>
            <a:r>
              <a:rPr lang="ru-RU" b="1" spc="2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 обучающимися </a:t>
            </a:r>
            <a:r>
              <a:rPr lang="ru-RU" b="1" spc="2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5-9 классов  </a:t>
            </a:r>
            <a:r>
              <a:rPr lang="ru-RU" b="1" spc="20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основной и подготовительных групп здоровья, базового уровня, не зависимо от выбора УМК</a:t>
            </a:r>
            <a:r>
              <a:rPr lang="ru-RU" b="1" spc="2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. Средний школьный возраст – это период наиболее важный в становлении двигательных функций ребенка, закладывается фундамент социально обусловленных совокупностей  биологических и психологических свойств человека (физические качества).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spc="2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spc="2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   Круговая тренировка с ее вариативным подходом к каждому обучающемуся отлично внедряется в систему ФГОС, которая рассматривает школьника как личность, готовую к активной творческой самореализации, а учителя не как наставника, а как помощника в этой реализации.</a:t>
            </a:r>
            <a:endParaRPr lang="ru-RU" b="1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76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личного вклада педагога </a:t>
            </a:r>
          </a:p>
          <a:p>
            <a:pPr lvl="0"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развитие образования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669674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Факторы, влияющие на снижение качества физического воспитания в школе: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924963"/>
            <a:ext cx="7344816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 возрастание гиподинамии школьников, обусловленное дальнейшей интенсификацией их умственного труда, с одной стороны, и снижение двигательной активности – с другой;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 массовое падение интереса школьников к физической культуре в связи с появлением других, более сильных интересов;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 слабая материальная база школ.</a:t>
            </a:r>
            <a:endParaRPr lang="ru-RU" sz="20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5" name="Picture 2" descr="C:\Users\Администратор\Desktop\kcKoL7b5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069" y="5233561"/>
            <a:ext cx="2078930" cy="138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20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863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260648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Теоретическое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личного вклада педагога в развитие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214755"/>
            <a:ext cx="707453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круговой тренировки имеет свои преимущества,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именно: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избежать монотонности урока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большому количеству обучающихся упражняться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и самостоятельно, используя максимальное количество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оборудования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физических упражнений дает возможность получить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физическую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нагрузку  на все мышечные группы и избежать при этом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утомления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включаются простые и доступные упражнения, не требующие использования сложного оборудования и инвентаря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позволяет обучающимся регулярно проверять свои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возможности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отличается высокой моторной плотностью.</a:t>
            </a:r>
          </a:p>
        </p:txBody>
      </p:sp>
    </p:spTree>
    <p:extLst>
      <p:ext uri="{BB962C8B-B14F-4D97-AF65-F5344CB8AC3E}">
        <p14:creationId xmlns:p14="http://schemas.microsoft.com/office/powerpoint/2010/main" val="124010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107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16632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педагогической  деятельности</a:t>
            </a:r>
          </a:p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Цель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создание условий для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физических </a:t>
            </a:r>
          </a:p>
          <a:p>
            <a:pPr lvl="0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ачеств  у обучающихся , посредством использования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круговой тренировки.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86018"/>
            <a:ext cx="4608512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endParaRPr lang="ru-RU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255406"/>
            <a:ext cx="3744416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79512" y="5332190"/>
            <a:ext cx="4500500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                        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950" y="1925104"/>
            <a:ext cx="879452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уровень развития физических способностей         обучающихся.</a:t>
            </a:r>
          </a:p>
          <a:p>
            <a:pPr marL="342900" indent="-342900">
              <a:buAutoNum type="arabicPeriod" startAt="2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специальные комплексы для развития физических качеств посредством метода круговой тренировки.</a:t>
            </a:r>
          </a:p>
          <a:p>
            <a:pPr marL="342900" indent="-342900">
              <a:buAutoNum type="arabicPeriod" startAt="3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Апробировать комплексы упражнений на уроках физической культуры.</a:t>
            </a:r>
          </a:p>
          <a:p>
            <a:pPr marL="342900" lvl="0" indent="-342900">
              <a:buFontTx/>
              <a:buAutoNum type="arabicPeriod" startAt="3"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Создавать условия для самостоятельного решения двигательных задач, осуществляя дифференцированный подход.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Добиться повышения качества знаний обучающихся на уроках физической культуры.</a:t>
            </a:r>
            <a:endParaRPr lang="en-US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6.   Формировать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жизненно важные двигательные навыки и умения, способствующие укреплению здоровья.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воспитания волевых качеств, проявления положительных эмоций.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67" y="1549165"/>
            <a:ext cx="3150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Задачи</a:t>
            </a:r>
            <a:r>
              <a:rPr lang="ru-RU" b="1" dirty="0">
                <a:solidFill>
                  <a:srgbClr val="FF000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2011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1628800"/>
            <a:ext cx="6480720" cy="3087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Arial CYR"/>
              </a:rPr>
              <a:t>Педагогической идеей опыта стало составление комплексов упражнений для развития физических качеств обучающихся, используя метод круговой тренировки на уроках физической культуры.</a:t>
            </a: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Arial CYR"/>
              </a:rPr>
              <a:t>Использование 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Arial CYR"/>
              </a:rPr>
              <a:t>метода круговой тренировки, благодаря  достижению высокой моторной плотности урока, способствует не только совершенствованию двигательных навыков и физических качеств, но и повышает их устойчивость.  </a:t>
            </a: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70198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           Ведущая  педагогическая  идея </a:t>
            </a: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855876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дминистратор\Desktop\аттестация 2018г\slide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t="27648" r="9801" b="7111"/>
          <a:stretch/>
        </p:blipFill>
        <p:spPr bwMode="auto">
          <a:xfrm>
            <a:off x="4031939" y="4821382"/>
            <a:ext cx="2770643" cy="163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9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31094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  личного вклада педагога в развитие образования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13520"/>
            <a:ext cx="81369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 база  метода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«Круговая тренировка» – это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аиболее прогрессивная организационно-методическая  форма занятий, направленная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закрепление и совершенствование двигательных умений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навыков, развитие двигательных качеств; это поточное , последовательное выполнение комплекса физических упражнений по кругу, состоящему из нескольких «станций».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использования метода круговой тренировки на уроке-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развитие двигательных качеств обучающихся 5-9 классов в условиях ограниченного пространства и жесткого лимита времени при строгой регламентации и индивидуальной дозировке выполняемых упражнений в тесной взаимосвязи с освоением программного материала.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2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251503"/>
            <a:ext cx="5500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Круговая тренировка направлена на: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1" y="1120127"/>
            <a:ext cx="2683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</a:t>
            </a:r>
          </a:p>
          <a:p>
            <a:pPr algn="ctr"/>
            <a:r>
              <a:rPr lang="ru-RU" sz="20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качеств</a:t>
            </a:r>
            <a:endParaRPr lang="ru-RU" sz="2000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27998" y="1022726"/>
            <a:ext cx="2644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</a:p>
          <a:p>
            <a:pPr algn="ctr"/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вигательных навыков</a:t>
            </a:r>
          </a:p>
          <a:p>
            <a:pPr algn="ctr"/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уроках</a:t>
            </a:r>
            <a:endParaRPr lang="ru-RU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132856"/>
            <a:ext cx="26642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Силы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Быстроты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Выносливости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Гибкости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Ловкости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6689" y="2243287"/>
            <a:ext cx="261142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</a:t>
            </a:r>
          </a:p>
          <a:p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Легкой атлетики</a:t>
            </a:r>
          </a:p>
          <a:p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Лыжной подготовки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игр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771801" y="1828013"/>
            <a:ext cx="372160" cy="3048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8" idx="0"/>
          </p:cNvCxnSpPr>
          <p:nvPr/>
        </p:nvCxnSpPr>
        <p:spPr>
          <a:xfrm>
            <a:off x="7020272" y="1946056"/>
            <a:ext cx="322128" cy="2972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67744" y="5229200"/>
            <a:ext cx="67270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 круговой тренировки можно планировать  как в подготовительной части урока, так и в основной или  в заключительной. 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280" y="2763721"/>
            <a:ext cx="1834984" cy="1100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Администратор\Desktop\IMG_20220419_1105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757" y="1438224"/>
            <a:ext cx="2119128" cy="1312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IMG_20210313_1121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379" y="4274612"/>
            <a:ext cx="2452128" cy="1343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esktop\IMG_20220413_12544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757" y="3819919"/>
            <a:ext cx="2098932" cy="1626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43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1376</Words>
  <Application>Microsoft Office PowerPoint</Application>
  <PresentationFormat>Экран (4:3)</PresentationFormat>
  <Paragraphs>222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метода круговой тренировки на уроках физической культуры</dc:title>
  <dc:subject>презентация</dc:subject>
  <dc:creator>XTreme.ws;Гусева Е.М.</dc:creator>
  <cp:lastModifiedBy>XTreme.ws</cp:lastModifiedBy>
  <cp:revision>102</cp:revision>
  <dcterms:created xsi:type="dcterms:W3CDTF">2018-01-14T17:33:35Z</dcterms:created>
  <dcterms:modified xsi:type="dcterms:W3CDTF">2023-02-27T17:33:49Z</dcterms:modified>
  <cp:category>Аттестация</cp:category>
</cp:coreProperties>
</file>