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читель" initials="У" lastIdx="1" clrIdx="0">
    <p:extLst>
      <p:ext uri="{19B8F6BF-5375-455C-9EA6-DF929625EA0E}">
        <p15:presenceInfo xmlns:p15="http://schemas.microsoft.com/office/powerpoint/2012/main" userId="Учи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00" autoAdjust="0"/>
  </p:normalViewPr>
  <p:slideViewPr>
    <p:cSldViewPr snapToGrid="0">
      <p:cViewPr varScale="1">
        <p:scale>
          <a:sx n="107" d="100"/>
          <a:sy n="107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59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8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162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8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894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14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9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7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67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30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19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96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2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6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F1637-2FA1-42A1-B100-B86C31C1E82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DF979F7-5A9E-40C1-BFD1-2397482B9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4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hotoshop-kopona.com/uploads/posts/2018-03/1520085678_backgrounds_0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6471" y="29163"/>
            <a:ext cx="108293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0" dirty="0" smtClean="0">
                <a:solidFill>
                  <a:srgbClr val="7030A0"/>
                </a:solidFill>
                <a:effectLst/>
                <a:latin typeface="Roboto"/>
              </a:rPr>
              <a:t>Муниципальное автономное общеобразовательное учреждение «Средняя общеобразовательная школа №40 с углубленным изучением отдельных предметов» муниципального образования города Чебоксары – столицы Чувашской Республики</a:t>
            </a:r>
          </a:p>
          <a:p>
            <a:pPr algn="ctr"/>
            <a:endParaRPr lang="ru-RU" sz="1600" dirty="0">
              <a:solidFill>
                <a:srgbClr val="7030A0"/>
              </a:solidFill>
              <a:latin typeface="Roboto"/>
            </a:endParaRPr>
          </a:p>
          <a:p>
            <a:pPr algn="ctr"/>
            <a:endParaRPr lang="ru-RU" sz="1600" dirty="0" smtClean="0">
              <a:solidFill>
                <a:srgbClr val="7030A0"/>
              </a:solidFill>
              <a:latin typeface="Roboto"/>
            </a:endParaRPr>
          </a:p>
          <a:p>
            <a:pPr algn="ctr"/>
            <a:endParaRPr lang="ru-RU" sz="1600" dirty="0">
              <a:solidFill>
                <a:srgbClr val="7030A0"/>
              </a:solidFill>
              <a:latin typeface="Roboto"/>
            </a:endParaRPr>
          </a:p>
          <a:p>
            <a:pPr algn="ctr"/>
            <a:endParaRPr lang="ru-RU" sz="1600" dirty="0" smtClean="0">
              <a:solidFill>
                <a:srgbClr val="7030A0"/>
              </a:solidFill>
              <a:latin typeface="Roboto"/>
            </a:endParaRPr>
          </a:p>
          <a:p>
            <a:pPr algn="ctr"/>
            <a:endParaRPr lang="ru-RU" sz="1600" dirty="0">
              <a:solidFill>
                <a:srgbClr val="7030A0"/>
              </a:solidFill>
              <a:latin typeface="Roboto"/>
            </a:endParaRPr>
          </a:p>
          <a:p>
            <a:pPr algn="ctr"/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5081" y="1559859"/>
            <a:ext cx="991496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i="1" dirty="0" smtClean="0">
              <a:solidFill>
                <a:srgbClr val="7030A0"/>
              </a:solidFill>
            </a:endParaRPr>
          </a:p>
          <a:p>
            <a:pPr algn="ctr"/>
            <a:r>
              <a:rPr lang="ru-RU" sz="3600" i="1" dirty="0" smtClean="0">
                <a:solidFill>
                  <a:srgbClr val="7030A0"/>
                </a:solidFill>
              </a:rPr>
              <a:t>Презентация </a:t>
            </a:r>
          </a:p>
          <a:p>
            <a:pPr algn="ctr"/>
            <a:r>
              <a:rPr lang="ru-RU" sz="4000" b="1" i="1" dirty="0">
                <a:solidFill>
                  <a:srgbClr val="7030A0"/>
                </a:solidFill>
              </a:rPr>
              <a:t>«Ваш скромный труд цены не знает» 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71764" y="4249270"/>
            <a:ext cx="49439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Работа : ученицы 1 «г» класса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МАОУ «СОШ №40» г. Чебоксары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Плешковой </a:t>
            </a:r>
            <a:r>
              <a:rPr lang="ru-RU" dirty="0" err="1" smtClean="0">
                <a:solidFill>
                  <a:srgbClr val="7030A0"/>
                </a:solidFill>
              </a:rPr>
              <a:t>Ульяны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Руководитель: Титова Людмила Николаевна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3317" y="6202668"/>
            <a:ext cx="4455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Чебоксары-2023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Родные учителя (минус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3694" y="49505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259" y="546847"/>
            <a:ext cx="117885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i="1" dirty="0" smtClean="0">
              <a:solidFill>
                <a:srgbClr val="7030A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</a:rPr>
              <a:t>Благодаря Людмиле Николаевне , благодаря ее заботе , когда я вырасту ,то тоже хочу стать учителем начальных классов.</a:t>
            </a: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</a:rPr>
              <a:t>Хочу как она любить детей ,понимать их , поддерживать.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2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01270" y="1021976"/>
            <a:ext cx="1014804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Учитель- это </a:t>
            </a:r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призванье. Талант -данный с выше</a:t>
            </a:r>
            <a:r>
              <a:rPr lang="ru-RU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!</a:t>
            </a:r>
          </a:p>
          <a:p>
            <a:pPr algn="ctr"/>
            <a:endParaRPr lang="ru-RU" sz="2400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Не смейте забывать учителей!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Они о нас тревожатся и помнят,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И в тишине задумавшихся комнат,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Ждут наших возвращений и вестей.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Им не хватает этих встреч не частых.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И, сколько бы, не миновало лет,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Слагается учительское счастье,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Из наших ученических побед!</a:t>
            </a:r>
          </a:p>
          <a:p>
            <a:pPr algn="ctr"/>
            <a:r>
              <a:rPr lang="ru-RU" dirty="0"/>
              <a:t> </a:t>
            </a:r>
            <a:endParaRPr lang="ru-RU" sz="3200" b="1" i="1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26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12" y="0"/>
            <a:ext cx="12290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6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foni.club/uploads/posts/2023-02/1675575999_foni-club-p-fon-krasivii-neba-s-tsvetam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0846" y="310719"/>
            <a:ext cx="767030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Учитель!</a:t>
            </a:r>
          </a:p>
          <a:p>
            <a:pPr algn="ctr"/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 </a:t>
            </a: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скромный труд цены не знает,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с чем он не сравним!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все с любовью величают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 именем простым -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Учитель. Кто ж его не знает,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Простое имя это,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светом знаний озаряет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Живую всю планету!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 вас берем свое начало,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- нашей жизни цвет,-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пусть года, как свечи, тают,-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не забыть вас, нет</a:t>
            </a:r>
            <a:r>
              <a:rPr lang="ru-RU" sz="3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1330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3" y="11912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133" y="94475"/>
            <a:ext cx="1199373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0940" indent="-1170940" algn="r"/>
            <a:endParaRPr lang="ru-RU" sz="1050" b="1" i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170940" indent="-1170940" algn="r"/>
            <a:endParaRPr lang="ru-RU" sz="105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170940" indent="-1170940" algn="r"/>
            <a:r>
              <a:rPr lang="ru-RU" sz="1050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«</a:t>
            </a:r>
            <a:r>
              <a:rPr lang="ru-RU" sz="1050" b="1" i="1" dirty="0">
                <a:solidFill>
                  <a:schemeClr val="bg1"/>
                </a:solidFill>
                <a:latin typeface="Calibri" panose="020F0502020204030204" pitchFamily="34" charset="0"/>
              </a:rPr>
              <a:t>Если учитель имеет только любовь к делу, он будет хороший учитель. Если учитель имеет только любовь к ученику, как отец, мать, - он будет лучше того учителя, который прочёл все книги, но не имеет любви ни к делу, ни к ученикам. Если учитель соединяет в себе любовь к делу и к ученикам, он – совершенный учитель.»</a:t>
            </a:r>
          </a:p>
          <a:p>
            <a:pPr algn="r"/>
            <a:r>
              <a:rPr lang="ru-RU" sz="1050" b="1" i="1" dirty="0">
                <a:solidFill>
                  <a:schemeClr val="bg1"/>
                </a:solidFill>
                <a:latin typeface="Calibri" panose="020F0502020204030204" pitchFamily="34" charset="0"/>
              </a:rPr>
              <a:t>(Л. Н Толстой)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9709" y="2689934"/>
            <a:ext cx="10191565" cy="300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7565" y="1171853"/>
            <a:ext cx="96233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 толковому словарю Ожегова «учитель» - лицо, которое обучает чему-нибудь.  А кто такой учитель для меня? Я считаю, что «учитель» - не профессия, не общественное положение, не работа. Для меня «учитель» - это жизнь. Сегодня я напишу про моего первого учителя- Титову Людмилу Николаевну, которая «соединяет в себе любовь к делу и к ученикам, и она- совершенный учитель».</a:t>
            </a:r>
          </a:p>
          <a:p>
            <a:pPr algn="ctr"/>
            <a:endParaRPr lang="ru-RU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29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15035" y="424934"/>
            <a:ext cx="10112188" cy="27699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Титова Людмила Николаевна – учитель начальных классов</a:t>
            </a: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Окончила ЧГПИ </a:t>
            </a:r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им. </a:t>
            </a:r>
            <a:r>
              <a:rPr lang="ru-RU" b="1" dirty="0" err="1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И.Я.Яковлева</a:t>
            </a:r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по специальности "русский язык и </a:t>
            </a:r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литература"</a:t>
            </a:r>
            <a:endParaRPr lang="ru-RU" b="1" dirty="0">
              <a:solidFill>
                <a:srgbClr val="7030A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  <a:p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Победитель в номинации «Педагог-творческая личность</a:t>
            </a:r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»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Почетный</a:t>
            </a:r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  работник общего образования </a:t>
            </a:r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РФ</a:t>
            </a:r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Заслуженный  учитель </a:t>
            </a:r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ЧР</a:t>
            </a:r>
            <a:endParaRPr lang="ru-RU" b="1" dirty="0">
              <a:solidFill>
                <a:srgbClr val="7030A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  <a:p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Лауреат конкурса МО и МП ЧР на получение денежного поощрения лучшими учителями республики.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60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0305fb052256c8fca69d795d522e54b3a9c7bd39-98631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144" y="-37730"/>
            <a:ext cx="12259074" cy="689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7" y="259568"/>
            <a:ext cx="115735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7030A0"/>
                </a:solidFill>
                <a:latin typeface="Cambria" panose="02040503050406030204" pitchFamily="18" charset="0"/>
              </a:rPr>
              <a:t>Когда мы все, придя в школу 1 сентября со своими ранцами, белыми бантами, которые закрывали наши головы, и букетами цветов, я очень хорошо помню, что все мы очень боялись, что у нас будет непременно строгий </a:t>
            </a:r>
            <a:r>
              <a:rPr lang="ru-RU" b="1" i="1" dirty="0" smtClean="0">
                <a:solidFill>
                  <a:srgbClr val="7030A0"/>
                </a:solidFill>
                <a:latin typeface="Cambria" panose="02040503050406030204" pitchFamily="18" charset="0"/>
              </a:rPr>
              <a:t>учитель . Теперь </a:t>
            </a:r>
            <a:r>
              <a:rPr lang="ru-RU" b="1" i="1" dirty="0">
                <a:solidFill>
                  <a:srgbClr val="7030A0"/>
                </a:solidFill>
                <a:latin typeface="Cambria" panose="02040503050406030204" pitchFamily="18" charset="0"/>
              </a:rPr>
              <a:t>я понимаю, как важно было нам, малышам, почувствовать доверие к этой чудесной учительнице. Она сразу нас всех познакомила, сама представилась, и нам стало намного спокойнее. Мы уже не оглядывались, выискивая своих родителей, мы хотели слышать только её.</a:t>
            </a:r>
          </a:p>
        </p:txBody>
      </p:sp>
    </p:spTree>
    <p:extLst>
      <p:ext uri="{BB962C8B-B14F-4D97-AF65-F5344CB8AC3E}">
        <p14:creationId xmlns:p14="http://schemas.microsoft.com/office/powerpoint/2010/main" val="40903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et.wallhere.com/photo/1920x1200-px-bokeh-emotion-flowers-hands-heart-love-mood-romance-soft-17663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4287" y="168677"/>
            <a:ext cx="119848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Мы начали изучение предметов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с Людмилой Николаевной,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она с каждым днем все больше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открывает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нам этот удивительный мир. Именно она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закладывает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в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нас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все первичные знания, которыми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буду пользоваться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всю жизнь. Именно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Людмила Николаевна прививает 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мне интерес к учёбе. На ее уроки я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хожу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с огромным удовольствием, ведь она так интересно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рассказывает, </a:t>
            </a:r>
            <a:r>
              <a:rPr lang="ru-RU" i="1" dirty="0">
                <a:solidFill>
                  <a:srgbClr val="7030A0"/>
                </a:solidFill>
                <a:latin typeface="Comic Sans MS" panose="030F0702030302020204" pitchFamily="66" charset="0"/>
              </a:rPr>
              <a:t>дополняя тему примерами из нашей жизни, что скучать не </a:t>
            </a:r>
            <a:r>
              <a:rPr lang="ru-RU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приходится.</a:t>
            </a:r>
            <a:endParaRPr lang="ru-RU" i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2" name="Picture 4" descr="https://sun9-72.userapi.com/impg/DfkovXTqYH494-SnYWCQjlw4G8tANvd5KcREtg/tFYURCByFSQ.jpg?size=2560x1922&amp;quality=95&amp;sign=23af33001abf2479e9f12b62efb6b7e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6099">
            <a:off x="1674697" y="2468108"/>
            <a:ext cx="4089125" cy="307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29907">
            <a:off x="8540418" y="2284560"/>
            <a:ext cx="2310112" cy="306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1" cy="68848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4469" y="340675"/>
            <a:ext cx="1192305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Людмила Николаевна  учит нас </a:t>
            </a:r>
            <a:r>
              <a:rPr lang="ru-RU" sz="5400" b="1" i="1" dirty="0">
                <a:solidFill>
                  <a:srgbClr val="7030A0"/>
                </a:solidFill>
                <a:latin typeface="Calibri" panose="020F0502020204030204" pitchFamily="34" charset="0"/>
              </a:rPr>
              <a:t>дружить, и сегодня рядом со мной люди, которых я могу назвать своими друзьями, я знаю, что они никогда не предадут меня и всегда будут рядом.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14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471" y="286871"/>
            <a:ext cx="116272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Людмила Николаевна учит нас </a:t>
            </a:r>
            <a:r>
              <a:rPr lang="ru-RU" sz="2000" b="1" i="1" dirty="0">
                <a:solidFill>
                  <a:srgbClr val="7030A0"/>
                </a:solidFill>
                <a:latin typeface="Calibri" panose="020F0502020204030204" pitchFamily="34" charset="0"/>
              </a:rPr>
              <a:t>любить и уважать, именно поэтому я люблю и уважаю своих родителей, школьных </a:t>
            </a:r>
            <a:r>
              <a:rPr lang="ru-RU" sz="2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учителей. Я </a:t>
            </a:r>
            <a:r>
              <a:rPr lang="ru-RU" sz="2000" b="1" i="1" dirty="0">
                <a:solidFill>
                  <a:srgbClr val="7030A0"/>
                </a:solidFill>
                <a:latin typeface="Calibri" panose="020F0502020204030204" pitchFamily="34" charset="0"/>
              </a:rPr>
              <a:t>уважаю их труд, ведь именно они вкладывают в нас частичку своей души, отдавая все силы для того, чтобы воспитать из нас достойных людей.</a:t>
            </a:r>
            <a:endParaRPr lang="ru-RU" sz="2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98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765" y="179294"/>
            <a:ext cx="11627223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 smtClean="0">
              <a:solidFill>
                <a:srgbClr val="7030A0"/>
              </a:solidFill>
              <a:latin typeface="Century Schoolbook" panose="02040604050505020304" pitchFamily="18" charset="0"/>
            </a:endParaRPr>
          </a:p>
          <a:p>
            <a:pPr algn="ctr"/>
            <a:endParaRPr lang="ru-RU" sz="2000" b="1" i="1" dirty="0">
              <a:solidFill>
                <a:srgbClr val="7030A0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  <a:latin typeface="Century Schoolbook" panose="02040604050505020304" pitchFamily="18" charset="0"/>
              </a:rPr>
              <a:t>Людмила Николаевна учит нас </a:t>
            </a:r>
            <a:r>
              <a:rPr lang="ru-RU" sz="4000" b="1" i="1" dirty="0">
                <a:solidFill>
                  <a:srgbClr val="7030A0"/>
                </a:solidFill>
                <a:latin typeface="Century Schoolbook" panose="02040604050505020304" pitchFamily="18" charset="0"/>
              </a:rPr>
              <a:t>быть </a:t>
            </a:r>
            <a:r>
              <a:rPr lang="ru-RU" sz="4000" b="1" i="1" dirty="0" smtClean="0">
                <a:solidFill>
                  <a:srgbClr val="7030A0"/>
                </a:solidFill>
                <a:latin typeface="Century Schoolbook" panose="02040604050505020304" pitchFamily="18" charset="0"/>
              </a:rPr>
              <a:t>благодарными людьми.</a:t>
            </a:r>
          </a:p>
          <a:p>
            <a:pPr algn="ctr"/>
            <a:r>
              <a:rPr lang="ru-RU" sz="4000" b="1" i="1" dirty="0">
                <a:solidFill>
                  <a:srgbClr val="7030A0"/>
                </a:solidFill>
                <a:latin typeface="Century Schoolbook" panose="02040604050505020304" pitchFamily="18" charset="0"/>
              </a:rPr>
              <a:t>Я</a:t>
            </a:r>
            <a:r>
              <a:rPr lang="ru-RU" sz="4000" b="1" i="1" dirty="0" smtClean="0">
                <a:solidFill>
                  <a:srgbClr val="7030A0"/>
                </a:solidFill>
                <a:latin typeface="Century Schoolbook" panose="02040604050505020304" pitchFamily="18" charset="0"/>
              </a:rPr>
              <a:t> </a:t>
            </a:r>
            <a:r>
              <a:rPr lang="ru-RU" sz="4000" b="1" i="1" dirty="0">
                <a:solidFill>
                  <a:srgbClr val="7030A0"/>
                </a:solidFill>
                <a:latin typeface="Century Schoolbook" panose="02040604050505020304" pitchFamily="18" charset="0"/>
              </a:rPr>
              <a:t>говорю </a:t>
            </a:r>
            <a:r>
              <a:rPr lang="ru-RU" sz="4400" b="1" i="1" dirty="0">
                <a:solidFill>
                  <a:srgbClr val="7030A0"/>
                </a:solidFill>
                <a:latin typeface="Century Schoolbook" panose="02040604050505020304" pitchFamily="18" charset="0"/>
              </a:rPr>
              <a:t>«спасибо» </a:t>
            </a:r>
            <a:r>
              <a:rPr lang="ru-RU" sz="4000" b="1" i="1" dirty="0">
                <a:solidFill>
                  <a:srgbClr val="7030A0"/>
                </a:solidFill>
                <a:latin typeface="Century Schoolbook" panose="02040604050505020304" pitchFamily="18" charset="0"/>
              </a:rPr>
              <a:t>моей первой учительнице за то, что она для меня </a:t>
            </a:r>
            <a:r>
              <a:rPr lang="ru-RU" sz="4000" b="1" i="1" dirty="0" smtClean="0">
                <a:solidFill>
                  <a:srgbClr val="7030A0"/>
                </a:solidFill>
                <a:latin typeface="Century Schoolbook" panose="02040604050505020304" pitchFamily="18" charset="0"/>
              </a:rPr>
              <a:t>делает!</a:t>
            </a:r>
            <a:endParaRPr lang="ru-RU" sz="4000" b="1" i="1" dirty="0">
              <a:solidFill>
                <a:srgbClr val="7030A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0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265</TotalTime>
  <Words>544</Words>
  <Application>Microsoft Office PowerPoint</Application>
  <PresentationFormat>Широкоэкранный</PresentationFormat>
  <Paragraphs>50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Batang</vt:lpstr>
      <vt:lpstr>Aharoni</vt:lpstr>
      <vt:lpstr>Arial</vt:lpstr>
      <vt:lpstr>Book Antiqua</vt:lpstr>
      <vt:lpstr>Calibri</vt:lpstr>
      <vt:lpstr>Cambria</vt:lpstr>
      <vt:lpstr>Century</vt:lpstr>
      <vt:lpstr>Century Schoolbook</vt:lpstr>
      <vt:lpstr>Comic Sans MS</vt:lpstr>
      <vt:lpstr>Roboto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Dima</cp:lastModifiedBy>
  <cp:revision>27</cp:revision>
  <dcterms:created xsi:type="dcterms:W3CDTF">2023-10-11T13:52:01Z</dcterms:created>
  <dcterms:modified xsi:type="dcterms:W3CDTF">2023-12-13T16:38:54Z</dcterms:modified>
</cp:coreProperties>
</file>