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5" r:id="rId3"/>
    <p:sldId id="256" r:id="rId4"/>
    <p:sldId id="262" r:id="rId5"/>
    <p:sldId id="263" r:id="rId6"/>
    <p:sldId id="264" r:id="rId7"/>
    <p:sldId id="265" r:id="rId8"/>
    <p:sldId id="267" r:id="rId9"/>
    <p:sldId id="266" r:id="rId10"/>
    <p:sldId id="268" r:id="rId11"/>
    <p:sldId id="273" r:id="rId12"/>
    <p:sldId id="274" r:id="rId13"/>
    <p:sldId id="272" r:id="rId14"/>
    <p:sldId id="269" r:id="rId15"/>
    <p:sldId id="271" r:id="rId16"/>
    <p:sldId id="270" r:id="rId17"/>
    <p:sldId id="277" r:id="rId18"/>
    <p:sldId id="278" r:id="rId19"/>
    <p:sldId id="276" r:id="rId20"/>
    <p:sldId id="280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D5C31-BF2F-403C-8E37-5015842F4667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5DC88-DA12-4A5E-8C99-E454658C7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514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D5C31-BF2F-403C-8E37-5015842F4667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5DC88-DA12-4A5E-8C99-E454658C7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841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D5C31-BF2F-403C-8E37-5015842F4667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5DC88-DA12-4A5E-8C99-E454658C7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000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D5C31-BF2F-403C-8E37-5015842F4667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5DC88-DA12-4A5E-8C99-E454658C7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79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D5C31-BF2F-403C-8E37-5015842F4667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5DC88-DA12-4A5E-8C99-E454658C7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740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D5C31-BF2F-403C-8E37-5015842F4667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5DC88-DA12-4A5E-8C99-E454658C7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314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D5C31-BF2F-403C-8E37-5015842F4667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5DC88-DA12-4A5E-8C99-E454658C7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622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D5C31-BF2F-403C-8E37-5015842F4667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5DC88-DA12-4A5E-8C99-E454658C7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492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D5C31-BF2F-403C-8E37-5015842F4667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5DC88-DA12-4A5E-8C99-E454658C7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574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D5C31-BF2F-403C-8E37-5015842F4667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5DC88-DA12-4A5E-8C99-E454658C7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072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D5C31-BF2F-403C-8E37-5015842F4667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5DC88-DA12-4A5E-8C99-E454658C7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685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D5C31-BF2F-403C-8E37-5015842F4667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5DC88-DA12-4A5E-8C99-E454658C7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183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rot.info/uploads/posts/2020-01/1579211652_3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9513" y="-1529580"/>
            <a:ext cx="12581370" cy="8387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9941" y="365125"/>
            <a:ext cx="7629525" cy="14465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Тема</a:t>
            </a:r>
            <a:r>
              <a:rPr lang="ru-RU" sz="4400" dirty="0" smtClean="0"/>
              <a:t>: </a:t>
            </a:r>
          </a:p>
          <a:p>
            <a:pPr algn="ctr"/>
            <a:r>
              <a:rPr lang="ru-RU" sz="4400" dirty="0" smtClean="0"/>
              <a:t>«Декоративная акварель»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04820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00350" y="173723"/>
            <a:ext cx="6096000" cy="646331"/>
          </a:xfrm>
          <a:prstGeom prst="rect">
            <a:avLst/>
          </a:prstGeom>
          <a:gradFill>
            <a:gsLst>
              <a:gs pos="20000">
                <a:schemeClr val="accent1">
                  <a:lumMod val="40000"/>
                  <a:lumOff val="60000"/>
                </a:schemeClr>
              </a:gs>
              <a:gs pos="26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spAutoFit/>
          </a:bodyPr>
          <a:lstStyle/>
          <a:p>
            <a:pPr algn="ctr"/>
            <a:r>
              <a:rPr lang="ru-RU" b="0" i="0" dirty="0" smtClean="0">
                <a:solidFill>
                  <a:srgbClr val="3A3A3A"/>
                </a:solidFill>
                <a:effectLst/>
                <a:latin typeface="-apple-system"/>
              </a:rPr>
              <a:t>Спецэффект «</a:t>
            </a:r>
            <a:r>
              <a:rPr lang="ru-RU" b="1" i="0" dirty="0" smtClean="0">
                <a:solidFill>
                  <a:srgbClr val="3A3A3A"/>
                </a:solidFill>
                <a:effectLst/>
                <a:latin typeface="-apple-system"/>
              </a:rPr>
              <a:t>рисунок на смятой бумаге</a:t>
            </a:r>
            <a:r>
              <a:rPr lang="ru-RU" b="0" i="0" dirty="0" smtClean="0">
                <a:solidFill>
                  <a:srgbClr val="3A3A3A"/>
                </a:solidFill>
                <a:effectLst/>
                <a:latin typeface="-apple-system"/>
              </a:rPr>
              <a:t>» дает удивительный эффект светотеней на сгибах бумаги.</a:t>
            </a:r>
            <a:endParaRPr lang="ru-RU" dirty="0"/>
          </a:p>
        </p:txBody>
      </p:sp>
      <p:pic>
        <p:nvPicPr>
          <p:cNvPr id="11266" name="Picture 2" descr="ÐÐ°ÑÑÐ¸Ð½ÐºÐ¸ Ð¿Ð¾ Ð·Ð°Ð¿ÑÐ¾ÑÑ Ð°ÐºÐ²Ð°ÑÐµÐ»Ñ Ð¼ÑÑÐ°Ñ Ð±ÑÐ¼Ð°Ð³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740" y="1122363"/>
            <a:ext cx="8073220" cy="54498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06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9349" y="301160"/>
            <a:ext cx="7141868" cy="523220"/>
          </a:xfrm>
          <a:prstGeom prst="rect">
            <a:avLst/>
          </a:prstGeom>
          <a:gradFill>
            <a:gsLst>
              <a:gs pos="20000">
                <a:schemeClr val="accent1">
                  <a:lumMod val="40000"/>
                  <a:lumOff val="60000"/>
                </a:schemeClr>
              </a:gs>
              <a:gs pos="26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r>
              <a:rPr lang="ru-RU" sz="2800" b="0" i="0" dirty="0" smtClean="0">
                <a:solidFill>
                  <a:srgbClr val="3A3A3A"/>
                </a:solidFill>
                <a:effectLst/>
                <a:latin typeface="-apple-system"/>
              </a:rPr>
              <a:t>Спецэффект  акварель+ соль</a:t>
            </a:r>
            <a:endParaRPr lang="ru-RU" sz="2800" dirty="0"/>
          </a:p>
        </p:txBody>
      </p:sp>
      <p:pic>
        <p:nvPicPr>
          <p:cNvPr id="12290" name="Picture 2" descr="https://www.maam.ru/upload/blogs/detsad-1693539-15616119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349" y="1122363"/>
            <a:ext cx="7141868" cy="53220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1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025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92201" y="1030288"/>
            <a:ext cx="8975724" cy="523220"/>
          </a:xfrm>
          <a:prstGeom prst="rect">
            <a:avLst/>
          </a:prstGeom>
          <a:gradFill>
            <a:gsLst>
              <a:gs pos="20000">
                <a:schemeClr val="accent1">
                  <a:lumMod val="40000"/>
                  <a:lumOff val="60000"/>
                </a:schemeClr>
              </a:gs>
              <a:gs pos="26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3A3A3A"/>
                </a:solidFill>
                <a:latin typeface="-apple-system"/>
              </a:rPr>
              <a:t>В чем </a:t>
            </a:r>
            <a:r>
              <a:rPr lang="ru-RU" sz="2800" dirty="0" smtClean="0">
                <a:solidFill>
                  <a:srgbClr val="3A3A3A"/>
                </a:solidFill>
                <a:latin typeface="-apple-system"/>
              </a:rPr>
              <a:t>как выдумаете, сходство этих техник?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82925" y="238016"/>
            <a:ext cx="5511799" cy="646331"/>
          </a:xfrm>
          <a:prstGeom prst="rect">
            <a:avLst/>
          </a:prstGeom>
          <a:gradFill>
            <a:gsLst>
              <a:gs pos="20000">
                <a:schemeClr val="accent1">
                  <a:lumMod val="40000"/>
                  <a:lumOff val="60000"/>
                </a:schemeClr>
              </a:gs>
              <a:gs pos="26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-apple-system"/>
              </a:rPr>
              <a:t>Творческое </a:t>
            </a:r>
            <a:r>
              <a:rPr lang="ru-RU" sz="3600" dirty="0" smtClean="0">
                <a:solidFill>
                  <a:srgbClr val="FF0000"/>
                </a:solidFill>
                <a:latin typeface="-apple-system"/>
              </a:rPr>
              <a:t>задание №1.</a:t>
            </a:r>
            <a:endParaRPr lang="ru-RU" sz="3600" dirty="0">
              <a:solidFill>
                <a:srgbClr val="FF0000"/>
              </a:solidFill>
              <a:latin typeface="-apple-system"/>
            </a:endParaRPr>
          </a:p>
        </p:txBody>
      </p:sp>
      <p:pic>
        <p:nvPicPr>
          <p:cNvPr id="8" name="Picture 8" descr="https://avatars.mds.yandex.net/get-pdb/2350551/b77b29a2-0ae1-4397-92ad-8d71d706d05e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17" y="2535109"/>
            <a:ext cx="3153372" cy="41388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nasati.ru/wp-content/uploads/2014/07/%D0%91%D0%BE%D0%B3%D0%B4%D0%B0%D0%BD%D0%BE%D0%B2%D0%B0-%D0%9A%D1%80%D0%B0%D1%81%D0%BD%D1%8B%D0%B9-%D0%BC%D0%B0%D0%BA-448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077" y="2535109"/>
            <a:ext cx="3131843" cy="41944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https://cs1.livemaster.ru/storage/37/b3/fdf37dfdaae800b36d6bed91ac0y--aksessuary-batik-platok-shifonovyj-solnechnye-mak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10" y="2752725"/>
            <a:ext cx="3593473" cy="36593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895509" y="2053065"/>
            <a:ext cx="240097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A3A3A"/>
                </a:solidFill>
                <a:latin typeface="-apple-system"/>
              </a:rPr>
              <a:t>ш</a:t>
            </a:r>
            <a:r>
              <a:rPr lang="ru-RU" dirty="0" smtClean="0">
                <a:solidFill>
                  <a:srgbClr val="3A3A3A"/>
                </a:solidFill>
                <a:latin typeface="-apple-system"/>
              </a:rPr>
              <a:t>ерстяная акварель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52526" y="2067868"/>
            <a:ext cx="116666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A3A3A"/>
                </a:solidFill>
                <a:latin typeface="-apple-system"/>
              </a:rPr>
              <a:t>акварель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94724" y="2278489"/>
            <a:ext cx="301903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A3A3A"/>
                </a:solidFill>
                <a:latin typeface="-apple-system"/>
              </a:rPr>
              <a:t>батик (свободная техника)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61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025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92201" y="1030288"/>
            <a:ext cx="8975724" cy="954107"/>
          </a:xfrm>
          <a:prstGeom prst="rect">
            <a:avLst/>
          </a:prstGeom>
          <a:gradFill>
            <a:gsLst>
              <a:gs pos="20000">
                <a:schemeClr val="accent1">
                  <a:lumMod val="40000"/>
                  <a:lumOff val="60000"/>
                </a:schemeClr>
              </a:gs>
              <a:gs pos="26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3A3A3A"/>
                </a:solidFill>
                <a:latin typeface="-apple-system"/>
              </a:rPr>
              <a:t>Нарисуйте пожалуйста звездное небо в технике акварели с применением соли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82925" y="238016"/>
            <a:ext cx="5511799" cy="646331"/>
          </a:xfrm>
          <a:prstGeom prst="rect">
            <a:avLst/>
          </a:prstGeom>
          <a:gradFill>
            <a:gsLst>
              <a:gs pos="20000">
                <a:schemeClr val="accent1">
                  <a:lumMod val="40000"/>
                  <a:lumOff val="60000"/>
                </a:schemeClr>
              </a:gs>
              <a:gs pos="26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-apple-system"/>
              </a:rPr>
              <a:t>Творческое </a:t>
            </a:r>
            <a:r>
              <a:rPr lang="ru-RU" sz="3600" dirty="0" smtClean="0">
                <a:solidFill>
                  <a:srgbClr val="FF0000"/>
                </a:solidFill>
                <a:latin typeface="-apple-system"/>
              </a:rPr>
              <a:t>задание №2.</a:t>
            </a:r>
            <a:endParaRPr lang="ru-RU" sz="3600" dirty="0">
              <a:solidFill>
                <a:srgbClr val="FF0000"/>
              </a:solidFill>
              <a:latin typeface="-apple-system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803" y="2350501"/>
            <a:ext cx="5178297" cy="41550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77962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225" y="540941"/>
            <a:ext cx="8162925" cy="612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76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7999" y="3105835"/>
            <a:ext cx="6524625" cy="523220"/>
          </a:xfrm>
          <a:prstGeom prst="rect">
            <a:avLst/>
          </a:prstGeom>
          <a:gradFill>
            <a:gsLst>
              <a:gs pos="20000">
                <a:schemeClr val="accent1">
                  <a:lumMod val="40000"/>
                  <a:lumOff val="60000"/>
                </a:schemeClr>
              </a:gs>
              <a:gs pos="26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57399" y="334060"/>
            <a:ext cx="68484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-apple-system"/>
              </a:rPr>
              <a:t>Возьмите два листа бумаги для акварели.</a:t>
            </a:r>
          </a:p>
          <a:p>
            <a:r>
              <a:rPr lang="ru-RU" dirty="0" smtClean="0">
                <a:latin typeface="-apple-system"/>
              </a:rPr>
              <a:t> На одном мы будем рисовать, другой нам необходим для оформления готового рисунка.</a:t>
            </a:r>
          </a:p>
          <a:p>
            <a:r>
              <a:rPr lang="ru-RU" dirty="0" smtClean="0">
                <a:latin typeface="-apple-system"/>
              </a:rPr>
              <a:t> Воспользуйтесь тарелкой нужного диаметра.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68287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7999" y="3105835"/>
            <a:ext cx="6524625" cy="523220"/>
          </a:xfrm>
          <a:prstGeom prst="rect">
            <a:avLst/>
          </a:prstGeom>
          <a:gradFill>
            <a:gsLst>
              <a:gs pos="20000">
                <a:schemeClr val="accent1">
                  <a:lumMod val="40000"/>
                  <a:lumOff val="60000"/>
                </a:schemeClr>
              </a:gs>
              <a:gs pos="26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9021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7999" y="3105835"/>
            <a:ext cx="6524625" cy="523220"/>
          </a:xfrm>
          <a:prstGeom prst="rect">
            <a:avLst/>
          </a:prstGeom>
          <a:gradFill>
            <a:gsLst>
              <a:gs pos="20000">
                <a:schemeClr val="accent1">
                  <a:lumMod val="40000"/>
                  <a:lumOff val="60000"/>
                </a:schemeClr>
              </a:gs>
              <a:gs pos="26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17481" y="106829"/>
            <a:ext cx="6883551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A3A3A"/>
                </a:solidFill>
                <a:latin typeface="-apple-system"/>
              </a:rPr>
              <a:t>Посыпьте солью влажный рисунок, это необходимое условие.</a:t>
            </a:r>
          </a:p>
          <a:p>
            <a:r>
              <a:rPr lang="ru-RU" dirty="0" smtClean="0">
                <a:solidFill>
                  <a:srgbClr val="3A3A3A"/>
                </a:solidFill>
                <a:latin typeface="-apple-system"/>
              </a:rPr>
              <a:t> Если краска уже высохла – спецэффекта не получится.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72807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7999" y="3105835"/>
            <a:ext cx="6524625" cy="523220"/>
          </a:xfrm>
          <a:prstGeom prst="rect">
            <a:avLst/>
          </a:prstGeom>
          <a:gradFill>
            <a:gsLst>
              <a:gs pos="20000">
                <a:schemeClr val="accent1">
                  <a:lumMod val="40000"/>
                  <a:lumOff val="60000"/>
                </a:schemeClr>
              </a:gs>
              <a:gs pos="26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7163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7999" y="3105835"/>
            <a:ext cx="6524625" cy="523220"/>
          </a:xfrm>
          <a:prstGeom prst="rect">
            <a:avLst/>
          </a:prstGeom>
          <a:gradFill>
            <a:gsLst>
              <a:gs pos="20000">
                <a:schemeClr val="accent1">
                  <a:lumMod val="40000"/>
                  <a:lumOff val="60000"/>
                </a:schemeClr>
              </a:gs>
              <a:gs pos="26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66925" y="191850"/>
            <a:ext cx="771525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A3A3A"/>
                </a:solidFill>
                <a:latin typeface="-apple-system"/>
              </a:rPr>
              <a:t>Для большей декоративности можно  сделать </a:t>
            </a:r>
            <a:r>
              <a:rPr lang="ru-RU" dirty="0" err="1" smtClean="0">
                <a:solidFill>
                  <a:srgbClr val="3A3A3A"/>
                </a:solidFill>
                <a:latin typeface="-apple-system"/>
              </a:rPr>
              <a:t>набрызг</a:t>
            </a:r>
            <a:r>
              <a:rPr lang="ru-RU" dirty="0" smtClean="0">
                <a:solidFill>
                  <a:srgbClr val="3A3A3A"/>
                </a:solidFill>
                <a:latin typeface="-apple-system"/>
              </a:rPr>
              <a:t> белой гуашью.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9210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83428" y="847438"/>
            <a:ext cx="9625144" cy="5509200"/>
          </a:xfrm>
          <a:prstGeom prst="rect">
            <a:avLst/>
          </a:prstGeom>
          <a:gradFill>
            <a:gsLst>
              <a:gs pos="20000">
                <a:schemeClr val="accent1">
                  <a:lumMod val="40000"/>
                  <a:lumOff val="60000"/>
                </a:schemeClr>
              </a:gs>
              <a:gs pos="26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Constantia" panose="02030602050306030303" pitchFamily="18" charset="0"/>
              </a:rPr>
              <a:t>Здравствуйте ребята!</a:t>
            </a:r>
          </a:p>
          <a:p>
            <a:pPr algn="ctr"/>
            <a:endParaRPr lang="ru-RU" sz="3200" dirty="0" smtClean="0">
              <a:latin typeface="Constantia" panose="02030602050306030303" pitchFamily="18" charset="0"/>
            </a:endParaRPr>
          </a:p>
          <a:p>
            <a:pPr algn="ctr"/>
            <a:r>
              <a:rPr lang="ru-RU" sz="3200" dirty="0" smtClean="0">
                <a:latin typeface="Constantia" panose="02030602050306030303" pitchFamily="18" charset="0"/>
              </a:rPr>
              <a:t>Целью нашего занятия  является знакомство </a:t>
            </a:r>
            <a:r>
              <a:rPr lang="ru-RU" sz="3200" dirty="0">
                <a:latin typeface="Constantia" panose="02030602050306030303" pitchFamily="18" charset="0"/>
              </a:rPr>
              <a:t>с </a:t>
            </a:r>
            <a:r>
              <a:rPr lang="ru-RU" sz="3200" dirty="0" smtClean="0">
                <a:latin typeface="Constantia" panose="02030602050306030303" pitchFamily="18" charset="0"/>
              </a:rPr>
              <a:t> видами и приемами </a:t>
            </a:r>
            <a:r>
              <a:rPr lang="ru-RU" sz="3200" dirty="0">
                <a:latin typeface="Constantia" panose="02030602050306030303" pitchFamily="18" charset="0"/>
              </a:rPr>
              <a:t>акварельной живописи.</a:t>
            </a:r>
          </a:p>
          <a:p>
            <a:pPr algn="ctr"/>
            <a:endParaRPr lang="ru-RU" sz="3200" dirty="0" smtClean="0">
              <a:latin typeface="Constantia" panose="02030602050306030303" pitchFamily="18" charset="0"/>
            </a:endParaRPr>
          </a:p>
          <a:p>
            <a:pPr algn="ctr"/>
            <a:r>
              <a:rPr lang="ru-RU" sz="3200" dirty="0" smtClean="0">
                <a:latin typeface="Constantia" panose="02030602050306030303" pitchFamily="18" charset="0"/>
              </a:rPr>
              <a:t>Надеюсь, что это занятие  воспитает у вас способность наслаждаться красотой и нежностью акварели,  вы разовьете умение рисовать акварельными красками и познакомитесь с основными приемами акварельной живописи, видами акварели.</a:t>
            </a:r>
          </a:p>
        </p:txBody>
      </p:sp>
    </p:spTree>
    <p:extLst>
      <p:ext uri="{BB962C8B-B14F-4D97-AF65-F5344CB8AC3E}">
        <p14:creationId xmlns:p14="http://schemas.microsoft.com/office/powerpoint/2010/main" val="335666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7999" y="3105835"/>
            <a:ext cx="6524625" cy="523220"/>
          </a:xfrm>
          <a:prstGeom prst="rect">
            <a:avLst/>
          </a:prstGeom>
          <a:gradFill>
            <a:gsLst>
              <a:gs pos="20000">
                <a:schemeClr val="accent1">
                  <a:lumMod val="40000"/>
                  <a:lumOff val="60000"/>
                </a:schemeClr>
              </a:gs>
              <a:gs pos="26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578" y="0"/>
            <a:ext cx="8546844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47999" y="6268135"/>
            <a:ext cx="6096000" cy="36933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3A3A3A"/>
                </a:solidFill>
                <a:latin typeface="-apple-system"/>
              </a:rPr>
              <a:t>Оформите рисунок в заранее приготовленную рамочку.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2080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21587" y="1292477"/>
            <a:ext cx="9625144" cy="4154984"/>
          </a:xfrm>
          <a:prstGeom prst="rect">
            <a:avLst/>
          </a:prstGeom>
          <a:gradFill>
            <a:gsLst>
              <a:gs pos="20000">
                <a:schemeClr val="accent1">
                  <a:lumMod val="40000"/>
                  <a:lumOff val="60000"/>
                </a:schemeClr>
              </a:gs>
              <a:gs pos="26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r>
              <a:rPr lang="ru-RU" sz="2400" b="0" i="0" dirty="0" smtClean="0">
                <a:solidFill>
                  <a:srgbClr val="000000"/>
                </a:solidFill>
                <a:effectLst/>
                <a:latin typeface="YS Text"/>
              </a:rPr>
              <a:t>В Древнем Египте рисовали отточенной палочкой с кусочком верблюжьей шерсти на конце красками из размельченной земли. </a:t>
            </a:r>
          </a:p>
          <a:p>
            <a:pPr algn="ctr"/>
            <a:r>
              <a:rPr lang="ru-RU" sz="2400" b="0" i="0" dirty="0" smtClean="0">
                <a:solidFill>
                  <a:srgbClr val="000000"/>
                </a:solidFill>
                <a:effectLst/>
                <a:latin typeface="YS Text"/>
              </a:rPr>
              <a:t>Это и была первая техника акварели, которой уже около четырех тысяч лет. </a:t>
            </a:r>
          </a:p>
          <a:p>
            <a:pPr algn="ctr"/>
            <a:r>
              <a:rPr lang="ru-RU" sz="2400" b="0" i="0" dirty="0" smtClean="0">
                <a:solidFill>
                  <a:srgbClr val="000000"/>
                </a:solidFill>
                <a:effectLst/>
                <a:latin typeface="YS Text"/>
              </a:rPr>
              <a:t>С тех пор акварельная живопись прочно вошла в употребление в Европе.</a:t>
            </a:r>
          </a:p>
          <a:p>
            <a:pPr algn="ctr"/>
            <a:r>
              <a:rPr lang="ru-RU" sz="2400" b="0" i="0" dirty="0" smtClean="0">
                <a:solidFill>
                  <a:srgbClr val="000000"/>
                </a:solidFill>
                <a:effectLst/>
                <a:latin typeface="YS Text"/>
              </a:rPr>
              <a:t>Само слово «акварель» имеет латинский корень “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YS Text"/>
              </a:rPr>
              <a:t>aqua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YS Text"/>
              </a:rPr>
              <a:t>” - вода. </a:t>
            </a:r>
          </a:p>
          <a:p>
            <a:pPr algn="ctr"/>
            <a:r>
              <a:rPr lang="ru-RU" sz="2400" b="0" i="0" dirty="0" smtClean="0">
                <a:solidFill>
                  <a:srgbClr val="000000"/>
                </a:solidFill>
                <a:effectLst/>
                <a:latin typeface="YS Text"/>
              </a:rPr>
              <a:t>Поэтому главный принцип техники рисования акварелью - это степень увлажнения бумаги. </a:t>
            </a:r>
          </a:p>
          <a:p>
            <a:pPr algn="ctr"/>
            <a:r>
              <a:rPr lang="ru-RU" sz="2400" b="0" i="0" dirty="0" smtClean="0">
                <a:solidFill>
                  <a:srgbClr val="000000"/>
                </a:solidFill>
                <a:effectLst/>
                <a:latin typeface="YS Text"/>
              </a:rPr>
              <a:t>Именно вода дает прозрачность красок, чистоту цвета и позволяет разглядеть фактуру бумаги. </a:t>
            </a:r>
            <a:endParaRPr lang="ru-RU" sz="2400" b="0" i="0" dirty="0">
              <a:solidFill>
                <a:srgbClr val="000000"/>
              </a:solidFill>
              <a:effectLst/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306534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47699" y="1226810"/>
            <a:ext cx="9382125" cy="4401205"/>
          </a:xfrm>
          <a:prstGeom prst="rect">
            <a:avLst/>
          </a:prstGeom>
          <a:gradFill>
            <a:gsLst>
              <a:gs pos="20000">
                <a:schemeClr val="accent1">
                  <a:lumMod val="40000"/>
                  <a:lumOff val="60000"/>
                </a:schemeClr>
              </a:gs>
              <a:gs pos="26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r>
              <a:rPr lang="ru-RU" sz="2800" b="0" i="0" dirty="0" smtClean="0">
                <a:solidFill>
                  <a:srgbClr val="000000"/>
                </a:solidFill>
                <a:effectLst/>
                <a:latin typeface="YS Text"/>
              </a:rPr>
              <a:t>Для художника имеется выбор из существующих техник рисунка акварелью:</a:t>
            </a:r>
          </a:p>
          <a:p>
            <a:pPr algn="ctr"/>
            <a:endParaRPr lang="ru-RU" sz="2800" b="0" i="0" dirty="0" smtClean="0">
              <a:solidFill>
                <a:srgbClr val="000000"/>
              </a:solidFill>
              <a:effectLst/>
              <a:latin typeface="YS Tex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800" b="0" i="0" dirty="0" err="1" smtClean="0">
                <a:solidFill>
                  <a:srgbClr val="000000"/>
                </a:solidFill>
                <a:effectLst/>
                <a:latin typeface="YS Text"/>
              </a:rPr>
              <a:t>aкварель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YS Text"/>
              </a:rPr>
              <a:t> </a:t>
            </a:r>
            <a:r>
              <a:rPr lang="ru-RU" sz="2800" b="0" i="0" dirty="0" err="1" smtClean="0">
                <a:solidFill>
                  <a:srgbClr val="000000"/>
                </a:solidFill>
                <a:effectLst/>
                <a:latin typeface="YS Text"/>
              </a:rPr>
              <a:t>по-сухому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YS Text"/>
              </a:rPr>
              <a:t> (итальянская акварель);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800" b="0" i="0" dirty="0" smtClean="0">
              <a:solidFill>
                <a:srgbClr val="000000"/>
              </a:solidFill>
              <a:effectLst/>
              <a:latin typeface="YS Tex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YS Text"/>
              </a:rPr>
              <a:t>акварель </a:t>
            </a:r>
            <a:r>
              <a:rPr lang="ru-RU" sz="2800" b="0" i="0" dirty="0" err="1" smtClean="0">
                <a:solidFill>
                  <a:srgbClr val="000000"/>
                </a:solidFill>
                <a:effectLst/>
                <a:latin typeface="YS Text"/>
              </a:rPr>
              <a:t>по-мокрому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YS Text"/>
              </a:rPr>
              <a:t> (английская акварель);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800" b="0" i="0" dirty="0" smtClean="0">
              <a:solidFill>
                <a:srgbClr val="000000"/>
              </a:solidFill>
              <a:effectLst/>
              <a:latin typeface="YS Tex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YS Text"/>
              </a:rPr>
              <a:t>комбинированная (смешанная) техника;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800" b="0" i="0" dirty="0" smtClean="0">
              <a:solidFill>
                <a:srgbClr val="000000"/>
              </a:solidFill>
              <a:effectLst/>
              <a:latin typeface="YS Tex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YS Text"/>
              </a:rPr>
              <a:t>акварель по фрагментарно увлажненной бумаге.</a:t>
            </a:r>
            <a:endParaRPr lang="ru-RU" sz="2800" b="0" i="0" dirty="0">
              <a:solidFill>
                <a:srgbClr val="000000"/>
              </a:solidFill>
              <a:effectLst/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64595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artpoisk.info/files/images/37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979487"/>
            <a:ext cx="8572500" cy="56769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28875" y="56157"/>
            <a:ext cx="7334250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0" i="0" dirty="0" smtClean="0">
                <a:solidFill>
                  <a:srgbClr val="000000"/>
                </a:solidFill>
                <a:effectLst/>
                <a:latin typeface="YS Text"/>
              </a:rPr>
              <a:t>Российская академическая живопись XIX века. </a:t>
            </a:r>
          </a:p>
          <a:p>
            <a:pPr algn="ctr"/>
            <a:r>
              <a:rPr lang="ru-RU" b="0" i="0" dirty="0" smtClean="0">
                <a:solidFill>
                  <a:srgbClr val="000000"/>
                </a:solidFill>
                <a:effectLst/>
                <a:latin typeface="YS Text"/>
              </a:rPr>
              <a:t>«Итальянский пейзаж» А. А. Иванов, </a:t>
            </a:r>
          </a:p>
          <a:p>
            <a:pPr algn="ctr"/>
            <a:r>
              <a:rPr lang="ru-RU" b="0" i="0" dirty="0" smtClean="0">
                <a:solidFill>
                  <a:srgbClr val="000000"/>
                </a:solidFill>
                <a:effectLst/>
                <a:latin typeface="YS Text"/>
              </a:rPr>
              <a:t>хранится в Государственной Третьяковской галерее в Москве.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486650" y="1225589"/>
            <a:ext cx="2676525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YS Text"/>
              </a:rPr>
              <a:t>Итальянская акварель</a:t>
            </a:r>
            <a:endParaRPr lang="ru-RU" b="0" i="0" dirty="0">
              <a:solidFill>
                <a:srgbClr val="000000"/>
              </a:solidFill>
              <a:effectLst/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426157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pics.livejournal.com/art_tourism/pic/0019waa7/s640x4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75" y="1420018"/>
            <a:ext cx="7604125" cy="51803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09370" y="707122"/>
            <a:ext cx="6096000" cy="646331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/>
            <a:r>
              <a:rPr lang="ru-RU" sz="1200" b="1" i="1" dirty="0" smtClean="0">
                <a:effectLst/>
                <a:latin typeface="arial" panose="020B0604020202020204" pitchFamily="34" charset="0"/>
              </a:rPr>
              <a:t>Венеция: западная сторона канала </a:t>
            </a:r>
            <a:r>
              <a:rPr lang="ru-RU" sz="1200" b="1" i="1" dirty="0" err="1" smtClean="0">
                <a:effectLst/>
                <a:latin typeface="arial" panose="020B0604020202020204" pitchFamily="34" charset="0"/>
              </a:rPr>
              <a:t>Джудекки</a:t>
            </a:r>
            <a:r>
              <a:rPr lang="ru-RU" sz="1200" b="1" i="1" dirty="0" smtClean="0">
                <a:effectLst/>
                <a:latin typeface="arial" panose="020B0604020202020204" pitchFamily="34" charset="0"/>
              </a:rPr>
              <a:t> вблизи монастыря Сан </a:t>
            </a:r>
            <a:r>
              <a:rPr lang="ru-RU" sz="1200" b="1" i="1" dirty="0" err="1" smtClean="0">
                <a:effectLst/>
                <a:latin typeface="arial" panose="020B0604020202020204" pitchFamily="34" charset="0"/>
              </a:rPr>
              <a:t>Бьяджо</a:t>
            </a:r>
            <a:r>
              <a:rPr lang="ru-RU" sz="1200" b="1" i="1" dirty="0" smtClean="0">
                <a:effectLst/>
                <a:latin typeface="arial" panose="020B0604020202020204" pitchFamily="34" charset="0"/>
              </a:rPr>
              <a:t> и </a:t>
            </a:r>
            <a:r>
              <a:rPr lang="ru-RU" sz="1200" b="1" i="1" dirty="0" err="1" smtClean="0">
                <a:effectLst/>
                <a:latin typeface="arial" panose="020B0604020202020204" pitchFamily="34" charset="0"/>
              </a:rPr>
              <a:t>Катальдо</a:t>
            </a:r>
            <a:r>
              <a:rPr lang="ru-RU" sz="1200" b="1" i="1" dirty="0" smtClean="0">
                <a:effectLst/>
                <a:latin typeface="arial" panose="020B0604020202020204" pitchFamily="34" charset="0"/>
              </a:rPr>
              <a:t>.</a:t>
            </a:r>
          </a:p>
          <a:p>
            <a:pPr algn="ctr"/>
            <a:r>
              <a:rPr lang="ru-RU" sz="1200" b="1" i="1" dirty="0" smtClean="0">
                <a:effectLst/>
                <a:latin typeface="arial" panose="020B0604020202020204" pitchFamily="34" charset="0"/>
              </a:rPr>
              <a:t> 1840. Бумага, акварель 22,1 x 32,2</a:t>
            </a:r>
            <a:endParaRPr lang="ru-RU" sz="12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94081" y="191850"/>
            <a:ext cx="4126579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i="0" dirty="0" smtClean="0">
                <a:effectLst/>
                <a:latin typeface="arial" panose="020B0604020202020204" pitchFamily="34" charset="0"/>
              </a:rPr>
              <a:t>Джозеф </a:t>
            </a:r>
            <a:r>
              <a:rPr lang="ru-RU" b="1" i="0" dirty="0" err="1" smtClean="0">
                <a:effectLst/>
                <a:latin typeface="arial" panose="020B0604020202020204" pitchFamily="34" charset="0"/>
              </a:rPr>
              <a:t>Мэллорд</a:t>
            </a:r>
            <a:r>
              <a:rPr lang="ru-RU" b="1" i="0" dirty="0" smtClean="0">
                <a:effectLst/>
                <a:latin typeface="arial" panose="020B0604020202020204" pitchFamily="34" charset="0"/>
              </a:rPr>
              <a:t> Уильям </a:t>
            </a:r>
            <a:r>
              <a:rPr lang="ru-RU" b="1" i="0" dirty="0" err="1" smtClean="0">
                <a:effectLst/>
                <a:latin typeface="arial" panose="020B0604020202020204" pitchFamily="34" charset="0"/>
              </a:rPr>
              <a:t>Тёрнер</a:t>
            </a:r>
            <a:r>
              <a:rPr lang="ru-RU" b="0" i="0" dirty="0" smtClean="0">
                <a:solidFill>
                  <a:srgbClr val="666666"/>
                </a:solidFill>
                <a:effectLst/>
                <a:latin typeface="arial" panose="020B0604020202020204" pitchFamily="34" charset="0"/>
              </a:rPr>
              <a:t>. 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045269" y="1584028"/>
            <a:ext cx="245868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666666"/>
                </a:solidFill>
                <a:effectLst/>
                <a:latin typeface="arial" panose="020B0604020202020204" pitchFamily="34" charset="0"/>
              </a:rPr>
              <a:t>Английская акварель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690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aqua-relle.ucoz.ru/aqua-tech/_Strigin-Sergey-Viktorovi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25" y="934627"/>
            <a:ext cx="7984017" cy="58082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73036" y="332799"/>
            <a:ext cx="3562194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Стригин Сергей Викторович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078101" y="1030288"/>
            <a:ext cx="259398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Смешенная техника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709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«Месяц акварели». Акварель по фрагментарно увлажненной бумаге. Цветы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15887"/>
            <a:ext cx="6203950" cy="802993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68637" y="6488668"/>
            <a:ext cx="5781675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YS Text"/>
              </a:rPr>
              <a:t>акварель по фрагментарно увлажненной бумаге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979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301590/a58a0495-223c-442c-8312-a969043a29f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04876" y="2541293"/>
            <a:ext cx="6524625" cy="1384995"/>
          </a:xfrm>
          <a:prstGeom prst="rect">
            <a:avLst/>
          </a:prstGeom>
          <a:gradFill>
            <a:gsLst>
              <a:gs pos="20000">
                <a:schemeClr val="accent1">
                  <a:lumMod val="40000"/>
                  <a:lumOff val="60000"/>
                </a:schemeClr>
              </a:gs>
              <a:gs pos="26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r>
              <a:rPr lang="ru-RU" sz="2800" b="0" i="0" dirty="0" smtClean="0">
                <a:effectLst/>
                <a:latin typeface="-apple-system"/>
              </a:rPr>
              <a:t>А еще мы можем использовать «спецэффекты» в работе с акварелью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3765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348</Words>
  <Application>Microsoft Office PowerPoint</Application>
  <PresentationFormat>Широкоэкранный</PresentationFormat>
  <Paragraphs>50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-apple-system</vt:lpstr>
      <vt:lpstr>Arial</vt:lpstr>
      <vt:lpstr>Arial</vt:lpstr>
      <vt:lpstr>Calibri</vt:lpstr>
      <vt:lpstr>Calibri Light</vt:lpstr>
      <vt:lpstr>Constantia</vt:lpstr>
      <vt:lpstr>verdana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</dc:creator>
  <cp:lastModifiedBy>Andrei</cp:lastModifiedBy>
  <cp:revision>15</cp:revision>
  <dcterms:created xsi:type="dcterms:W3CDTF">2020-04-09T04:55:35Z</dcterms:created>
  <dcterms:modified xsi:type="dcterms:W3CDTF">2023-12-13T14:06:31Z</dcterms:modified>
</cp:coreProperties>
</file>