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85" r:id="rId2"/>
    <p:sldId id="298" r:id="rId3"/>
    <p:sldId id="299" r:id="rId4"/>
    <p:sldId id="300" r:id="rId5"/>
    <p:sldId id="301" r:id="rId6"/>
    <p:sldId id="302" r:id="rId7"/>
    <p:sldId id="284" r:id="rId8"/>
    <p:sldId id="289" r:id="rId9"/>
    <p:sldId id="288" r:id="rId10"/>
    <p:sldId id="287" r:id="rId11"/>
    <p:sldId id="286" r:id="rId12"/>
    <p:sldId id="292" r:id="rId13"/>
    <p:sldId id="293" r:id="rId14"/>
    <p:sldId id="291" r:id="rId15"/>
    <p:sldId id="294" r:id="rId16"/>
    <p:sldId id="295" r:id="rId17"/>
    <p:sldId id="296" r:id="rId18"/>
    <p:sldId id="297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4" d="100"/>
          <a:sy n="114" d="100"/>
        </p:scale>
        <p:origin x="43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artfile.ru/3000x2002_1513390_%5bwww.ArtFile.ru%5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3452" y="-653143"/>
            <a:ext cx="12385452" cy="8265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155040" y="2318058"/>
            <a:ext cx="528702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54000"/>
            <a:r>
              <a:rPr lang="ru" sz="9600" b="1" dirty="0">
                <a:solidFill>
                  <a:srgbClr val="FF0000"/>
                </a:solidFill>
                <a:latin typeface="Balkara Free Condensed - npoekm" panose="00000506000000000000" pitchFamily="2" charset="-52"/>
              </a:rPr>
              <a:t>НАРЦИСС</a:t>
            </a:r>
          </a:p>
        </p:txBody>
      </p:sp>
    </p:spTree>
    <p:extLst>
      <p:ext uri="{BB962C8B-B14F-4D97-AF65-F5344CB8AC3E}">
        <p14:creationId xmlns:p14="http://schemas.microsoft.com/office/powerpoint/2010/main" val="2786976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5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get.pxhere.com/photo/nature-blossom-plant-flower-petal-bloom-spring-yellow-daffodil-flowers-daffodils-springtime-pansy-flowering-plant-stengel-narcissus-pseudonarcissus-land-plant-stamen-daffodil-closeup-daffodil-macro-narcissus-120904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0075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604751" y="0"/>
            <a:ext cx="6096000" cy="1664558"/>
          </a:xfrm>
          <a:prstGeom prst="rect">
            <a:avLst/>
          </a:prstGeom>
        </p:spPr>
        <p:txBody>
          <a:bodyPr>
            <a:spAutoFit/>
          </a:bodyPr>
          <a:lstStyle/>
          <a:p>
            <a:pPr marR="123444" lvl="0" algn="ctr">
              <a:spcAft>
                <a:spcPts val="1050"/>
              </a:spcAft>
            </a:pPr>
            <a:r>
              <a:rPr lang="ru" sz="5800" b="1" spc="-150" dirty="0">
                <a:solidFill>
                  <a:srgbClr val="FF0000"/>
                </a:solidFill>
                <a:latin typeface="Times New Roman"/>
              </a:rPr>
              <a:t>Задание</a:t>
            </a:r>
          </a:p>
          <a:p>
            <a:pPr lvl="0" algn="r"/>
            <a:r>
              <a:rPr lang="ru" sz="3500" b="1" i="1" spc="-50" dirty="0">
                <a:solidFill>
                  <a:srgbClr val="FF0000"/>
                </a:solidFill>
                <a:latin typeface="Arial"/>
              </a:rPr>
              <a:t>НАРИСОВАТЬ НАРЦИССЫ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855522" y="4319396"/>
            <a:ext cx="6096000" cy="24468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Bef>
                <a:spcPts val="1680"/>
              </a:spcBef>
              <a:spcAft>
                <a:spcPts val="1680"/>
              </a:spcAft>
            </a:pPr>
            <a:r>
              <a:rPr lang="ru" b="1" dirty="0">
                <a:solidFill>
                  <a:srgbClr val="FF0000"/>
                </a:solidFill>
                <a:latin typeface="Arial"/>
              </a:rPr>
              <a:t>ДЛЯ ВЫПОЛНЕНИЯ РИСУНКА ИСПОЛЬЗУЕМ:</a:t>
            </a:r>
          </a:p>
          <a:p>
            <a:pPr>
              <a:lnSpc>
                <a:spcPts val="2880"/>
              </a:lnSpc>
            </a:pPr>
            <a:r>
              <a:rPr lang="ru" b="1" dirty="0">
                <a:solidFill>
                  <a:srgbClr val="FF0000"/>
                </a:solidFill>
                <a:latin typeface="Arial"/>
              </a:rPr>
              <a:t>•бумага для эскизов;</a:t>
            </a:r>
          </a:p>
          <a:p>
            <a:pPr>
              <a:lnSpc>
                <a:spcPts val="2880"/>
              </a:lnSpc>
            </a:pPr>
            <a:r>
              <a:rPr lang="ru" b="1" dirty="0">
                <a:solidFill>
                  <a:srgbClr val="FF0000"/>
                </a:solidFill>
                <a:latin typeface="Arial"/>
              </a:rPr>
              <a:t>•простые карандаши разной твердости;</a:t>
            </a:r>
          </a:p>
          <a:p>
            <a:pPr>
              <a:lnSpc>
                <a:spcPts val="2880"/>
              </a:lnSpc>
            </a:pPr>
            <a:r>
              <a:rPr lang="ru" b="1" dirty="0">
                <a:solidFill>
                  <a:srgbClr val="FF0000"/>
                </a:solidFill>
                <a:latin typeface="Arial"/>
              </a:rPr>
              <a:t>•ластик;</a:t>
            </a:r>
          </a:p>
          <a:p>
            <a:pPr>
              <a:lnSpc>
                <a:spcPts val="2880"/>
              </a:lnSpc>
            </a:pPr>
            <a:r>
              <a:rPr lang="ru" b="1" dirty="0">
                <a:solidFill>
                  <a:srgbClr val="FF0000"/>
                </a:solidFill>
                <a:latin typeface="Arial"/>
              </a:rPr>
              <a:t>•белая пастель;</a:t>
            </a:r>
          </a:p>
          <a:p>
            <a:pPr>
              <a:lnSpc>
                <a:spcPts val="2880"/>
              </a:lnSpc>
            </a:pPr>
            <a:r>
              <a:rPr lang="ru" b="1" dirty="0">
                <a:solidFill>
                  <a:srgbClr val="FF0000"/>
                </a:solidFill>
                <a:latin typeface="Arial"/>
              </a:rPr>
              <a:t>•подойдут и цветные карандаши.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025121" y="1903746"/>
            <a:ext cx="3200677" cy="2176461"/>
          </a:xfrm>
          <a:prstGeom prst="roundRect">
            <a:avLst>
              <a:gd name="adj" fmla="val 11111"/>
            </a:avLst>
          </a:prstGeom>
          <a:ln w="190500" cap="rnd">
            <a:solidFill>
              <a:srgbClr val="FFC0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163899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get.pxhere.com/photo/nature-blossom-plant-flower-petal-bloom-spring-yellow-daffodil-flowers-daffodils-springtime-pansy-flowering-plant-stengel-narcissus-pseudonarcissus-land-plant-stamen-daffodil-closeup-daffodil-macro-narcissus-120904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0075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404259" y="628090"/>
            <a:ext cx="8399813" cy="5350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4152"/>
              </a:lnSpc>
            </a:pPr>
            <a:r>
              <a:rPr lang="ru" sz="2700" b="1" dirty="0">
                <a:solidFill>
                  <a:srgbClr val="3477B2"/>
                </a:solidFill>
                <a:latin typeface="Times New Roman"/>
              </a:rPr>
              <a:t>Перед началом практической работы давайте с вами повторим правила техники безопасности</a:t>
            </a:r>
          </a:p>
          <a:p>
            <a:pPr lvl="0" algn="just">
              <a:lnSpc>
                <a:spcPts val="2400"/>
              </a:lnSpc>
              <a:spcAft>
                <a:spcPts val="420"/>
              </a:spcAft>
            </a:pPr>
            <a:r>
              <a:rPr lang="ru" sz="2000" b="1" dirty="0">
                <a:solidFill>
                  <a:srgbClr val="3477B2"/>
                </a:solidFill>
                <a:latin typeface="Times New Roman"/>
              </a:rPr>
              <a:t>-    Перед началом занятия готовим рабочее место: раскладываем карандаши, краски, бумагу. Разливаем в баночки воду для работы красками.</a:t>
            </a:r>
          </a:p>
          <a:p>
            <a:pPr lvl="0" algn="just">
              <a:lnSpc>
                <a:spcPts val="2400"/>
              </a:lnSpc>
              <a:spcAft>
                <a:spcPts val="420"/>
              </a:spcAft>
            </a:pPr>
            <a:r>
              <a:rPr lang="ru" sz="2000" b="1" dirty="0">
                <a:solidFill>
                  <a:srgbClr val="3477B2"/>
                </a:solidFill>
                <a:latin typeface="Times New Roman"/>
              </a:rPr>
              <a:t>-    Готовим палитру для смешивания красок, салфетки для вытирания кисти и рук.</a:t>
            </a:r>
          </a:p>
          <a:p>
            <a:pPr lvl="0" algn="just">
              <a:lnSpc>
                <a:spcPts val="2424"/>
              </a:lnSpc>
              <a:spcAft>
                <a:spcPts val="420"/>
              </a:spcAft>
            </a:pPr>
            <a:r>
              <a:rPr lang="ru" sz="2000" b="1" dirty="0">
                <a:solidFill>
                  <a:srgbClr val="3477B2"/>
                </a:solidFill>
                <a:latin typeface="Times New Roman"/>
              </a:rPr>
              <a:t>-    Во время работы красками, кистями, карандашами нельзя размахивать ими перед своим лицом и лицом соседа.</a:t>
            </a:r>
          </a:p>
          <a:p>
            <a:pPr lvl="0" algn="just">
              <a:spcAft>
                <a:spcPts val="1050"/>
              </a:spcAft>
            </a:pPr>
            <a:r>
              <a:rPr lang="ru" sz="2000" b="1" dirty="0">
                <a:solidFill>
                  <a:srgbClr val="3477B2"/>
                </a:solidFill>
                <a:latin typeface="Times New Roman"/>
              </a:rPr>
              <a:t>-    Нельзя краски пробовать на вкус.</a:t>
            </a:r>
          </a:p>
          <a:p>
            <a:pPr lvl="0" algn="just">
              <a:spcAft>
                <a:spcPts val="1050"/>
              </a:spcAft>
            </a:pPr>
            <a:r>
              <a:rPr lang="ru" sz="2000" b="1" dirty="0">
                <a:solidFill>
                  <a:srgbClr val="3477B2"/>
                </a:solidFill>
                <a:latin typeface="Times New Roman"/>
              </a:rPr>
              <a:t>-    Нельзя грызть карандаши, кисти и ластик.</a:t>
            </a:r>
          </a:p>
          <a:p>
            <a:pPr lvl="0" algn="just">
              <a:lnSpc>
                <a:spcPts val="2424"/>
              </a:lnSpc>
              <a:spcAft>
                <a:spcPts val="420"/>
              </a:spcAft>
            </a:pPr>
            <a:r>
              <a:rPr lang="ru" sz="2000" b="1" dirty="0">
                <a:solidFill>
                  <a:srgbClr val="3477B2"/>
                </a:solidFill>
                <a:latin typeface="Times New Roman"/>
              </a:rPr>
              <a:t>-    После окончания работы кисти должны быть вымыты и вытерты, рабочий материал убран.</a:t>
            </a:r>
          </a:p>
          <a:p>
            <a:pPr lvl="0" algn="just"/>
            <a:r>
              <a:rPr lang="ru" sz="2000" b="1" dirty="0">
                <a:solidFill>
                  <a:srgbClr val="3477B2"/>
                </a:solidFill>
                <a:latin typeface="Times New Roman"/>
              </a:rPr>
              <a:t>-    После завершения занятия рабочие столы должны быть вымыты.</a:t>
            </a:r>
          </a:p>
        </p:txBody>
      </p:sp>
    </p:spTree>
    <p:extLst>
      <p:ext uri="{BB962C8B-B14F-4D97-AF65-F5344CB8AC3E}">
        <p14:creationId xmlns:p14="http://schemas.microsoft.com/office/powerpoint/2010/main" val="4097168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get.pxhere.com/photo/nature-blossom-plant-flower-petal-bloom-spring-yellow-daffodil-flowers-daffodils-springtime-pansy-flowering-plant-stengel-narcissus-pseudonarcissus-land-plant-stamen-daffodil-closeup-daffodil-macro-narcissus-120904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0075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49185" y="-157452"/>
            <a:ext cx="11542815" cy="3004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800100" lvl="0" algn="ctr">
              <a:spcAft>
                <a:spcPts val="2310"/>
              </a:spcAft>
            </a:pPr>
            <a:r>
              <a:rPr lang="ru" sz="5800" b="1" spc="-150" dirty="0">
                <a:solidFill>
                  <a:srgbClr val="FF0000"/>
                </a:solidFill>
                <a:latin typeface="Times New Roman"/>
              </a:rPr>
              <a:t>Начинаем рисовать</a:t>
            </a:r>
          </a:p>
          <a:p>
            <a:pPr marL="177800" lvl="0" algn="ctr">
              <a:spcAft>
                <a:spcPts val="630"/>
              </a:spcAft>
            </a:pPr>
            <a:r>
              <a:rPr lang="ru" sz="2800" b="1" dirty="0">
                <a:solidFill>
                  <a:srgbClr val="FF0000"/>
                </a:solidFill>
                <a:latin typeface="Arial"/>
              </a:rPr>
              <a:t>НАМЕЧАЕМ РАЗМЕР </a:t>
            </a:r>
            <a:r>
              <a:rPr lang="ru" sz="2800" b="1" dirty="0" smtClean="0">
                <a:solidFill>
                  <a:srgbClr val="FF0000"/>
                </a:solidFill>
                <a:latin typeface="Arial"/>
              </a:rPr>
              <a:t>И РАКУРС ЦВЕТКОВ</a:t>
            </a:r>
            <a:endParaRPr lang="ru" sz="2800" b="1" dirty="0">
              <a:solidFill>
                <a:srgbClr val="FF0000"/>
              </a:solidFill>
              <a:latin typeface="Arial"/>
            </a:endParaRPr>
          </a:p>
          <a:p>
            <a:pPr lvl="0" indent="177800" algn="ctr">
              <a:lnSpc>
                <a:spcPts val="2400"/>
              </a:lnSpc>
            </a:pPr>
            <a:r>
              <a:rPr lang="ru" sz="1900" dirty="0">
                <a:solidFill>
                  <a:srgbClr val="FF0000"/>
                </a:solidFill>
                <a:latin typeface="Arial"/>
              </a:rPr>
              <a:t>Намечаем стебли и ракурс каждого из цветков. </a:t>
            </a:r>
            <a:endParaRPr lang="ru" sz="1900" dirty="0" smtClean="0">
              <a:solidFill>
                <a:srgbClr val="FF0000"/>
              </a:solidFill>
              <a:latin typeface="Arial"/>
            </a:endParaRPr>
          </a:p>
          <a:p>
            <a:pPr lvl="0" indent="177800" algn="ctr">
              <a:lnSpc>
                <a:spcPts val="2400"/>
              </a:lnSpc>
            </a:pPr>
            <a:r>
              <a:rPr lang="ru" sz="1900" dirty="0" smtClean="0">
                <a:solidFill>
                  <a:srgbClr val="FF0000"/>
                </a:solidFill>
                <a:latin typeface="Arial"/>
              </a:rPr>
              <a:t>Оставьте </a:t>
            </a:r>
            <a:r>
              <a:rPr lang="ru" sz="1900" dirty="0">
                <a:solidFill>
                  <a:srgbClr val="FF0000"/>
                </a:solidFill>
                <a:latin typeface="Arial"/>
              </a:rPr>
              <a:t>для каждого растения достаточно пространства. </a:t>
            </a:r>
            <a:endParaRPr lang="ru" sz="1900" dirty="0" smtClean="0">
              <a:solidFill>
                <a:srgbClr val="FF0000"/>
              </a:solidFill>
              <a:latin typeface="Arial"/>
            </a:endParaRPr>
          </a:p>
          <a:p>
            <a:pPr lvl="0" indent="177800" algn="ctr">
              <a:lnSpc>
                <a:spcPts val="2400"/>
              </a:lnSpc>
            </a:pPr>
            <a:r>
              <a:rPr lang="ru" sz="1900" dirty="0" smtClean="0">
                <a:solidFill>
                  <a:srgbClr val="FF0000"/>
                </a:solidFill>
                <a:latin typeface="Arial"/>
              </a:rPr>
              <a:t>Также </a:t>
            </a:r>
            <a:r>
              <a:rPr lang="ru" sz="1900" dirty="0">
                <a:solidFill>
                  <a:srgbClr val="FF0000"/>
                </a:solidFill>
                <a:latin typeface="Arial"/>
              </a:rPr>
              <a:t>следует наметить центр цветка — трубчатый околоцветник. </a:t>
            </a:r>
            <a:endParaRPr lang="ru" sz="1900" dirty="0" smtClean="0">
              <a:solidFill>
                <a:srgbClr val="FF0000"/>
              </a:solidFill>
              <a:latin typeface="Arial"/>
            </a:endParaRPr>
          </a:p>
          <a:p>
            <a:pPr lvl="0" indent="177800" algn="ctr">
              <a:lnSpc>
                <a:spcPts val="2400"/>
              </a:lnSpc>
            </a:pPr>
            <a:r>
              <a:rPr lang="ru" sz="1900" dirty="0" smtClean="0">
                <a:solidFill>
                  <a:srgbClr val="FF0000"/>
                </a:solidFill>
                <a:latin typeface="Arial"/>
              </a:rPr>
              <a:t>Далее </a:t>
            </a:r>
            <a:r>
              <a:rPr lang="ru" sz="1900" dirty="0">
                <a:solidFill>
                  <a:srgbClr val="FF0000"/>
                </a:solidFill>
                <a:latin typeface="Arial"/>
              </a:rPr>
              <a:t>зададим направления шести </a:t>
            </a:r>
            <a:r>
              <a:rPr lang="ru" sz="1900" dirty="0" smtClean="0">
                <a:solidFill>
                  <a:srgbClr val="FF0000"/>
                </a:solidFill>
                <a:latin typeface="Arial"/>
              </a:rPr>
              <a:t>лепестков.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506339" y="2846832"/>
            <a:ext cx="6029903" cy="4011168"/>
          </a:xfrm>
          <a:prstGeom prst="roundRect">
            <a:avLst>
              <a:gd name="adj" fmla="val 11111"/>
            </a:avLst>
          </a:prstGeom>
          <a:ln w="190500" cap="rnd">
            <a:solidFill>
              <a:srgbClr val="FFC0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1135335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get.pxhere.com/photo/nature-blossom-plant-flower-petal-bloom-spring-yellow-daffodil-flowers-daffodils-springtime-pansy-flowering-plant-stengel-narcissus-pseudonarcissus-land-plant-stamen-daffodil-closeup-daffodil-macro-narcissus-120904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0075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394856" y="133491"/>
            <a:ext cx="8886701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" sz="1900" dirty="0">
                <a:solidFill>
                  <a:srgbClr val="FF0000"/>
                </a:solidFill>
                <a:latin typeface="Arial"/>
              </a:rPr>
              <a:t>Легко наметим размеры наших цветков с помощью кругов или овалов: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000498" y="5913083"/>
            <a:ext cx="8957953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" sz="1900" dirty="0">
                <a:solidFill>
                  <a:srgbClr val="FF0000"/>
                </a:solidFill>
                <a:latin typeface="Arial"/>
              </a:rPr>
              <a:t>Эти круги и овалы помогут нам нарисовать цветок с </a:t>
            </a:r>
            <a:r>
              <a:rPr lang="ru" sz="1900" dirty="0" smtClean="0">
                <a:solidFill>
                  <a:srgbClr val="FF0000"/>
                </a:solidFill>
                <a:latin typeface="Arial"/>
              </a:rPr>
              <a:t>лепестками </a:t>
            </a:r>
            <a:r>
              <a:rPr lang="ru" sz="1900" dirty="0">
                <a:solidFill>
                  <a:srgbClr val="FF0000"/>
                </a:solidFill>
                <a:latin typeface="Arial"/>
              </a:rPr>
              <a:t>одинаковой длины и </a:t>
            </a:r>
            <a:r>
              <a:rPr lang="ru" sz="1900" dirty="0" smtClean="0">
                <a:solidFill>
                  <a:srgbClr val="FF0000"/>
                </a:solidFill>
                <a:latin typeface="Arial"/>
              </a:rPr>
              <a:t>формы. Также </a:t>
            </a:r>
            <a:r>
              <a:rPr lang="ru" sz="1900" dirty="0">
                <a:solidFill>
                  <a:srgbClr val="FF0000"/>
                </a:solidFill>
                <a:latin typeface="Arial"/>
              </a:rPr>
              <a:t>они показывают верный ракурс.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487823" y="676663"/>
            <a:ext cx="7562088" cy="5077968"/>
          </a:xfrm>
          <a:prstGeom prst="roundRect">
            <a:avLst>
              <a:gd name="adj" fmla="val 11111"/>
            </a:avLst>
          </a:prstGeom>
          <a:ln w="190500" cap="rnd">
            <a:solidFill>
              <a:srgbClr val="FFC0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3754603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get.pxhere.com/photo/nature-blossom-plant-flower-petal-bloom-spring-yellow-daffodil-flowers-daffodils-springtime-pansy-flowering-plant-stengel-narcissus-pseudonarcissus-land-plant-stamen-daffodil-closeup-daffodil-macro-narcissus-120904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0075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21724" y="0"/>
            <a:ext cx="9278587" cy="1720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9400" lvl="0" algn="ctr">
              <a:spcAft>
                <a:spcPts val="630"/>
              </a:spcAft>
            </a:pPr>
            <a:r>
              <a:rPr lang="ru" sz="3000" b="1" dirty="0">
                <a:solidFill>
                  <a:srgbClr val="FF0000"/>
                </a:solidFill>
                <a:latin typeface="Arial"/>
              </a:rPr>
              <a:t>РИСУЕМ ЛЕПЕСТКИ</a:t>
            </a:r>
          </a:p>
          <a:p>
            <a:pPr lvl="0" algn="ctr">
              <a:lnSpc>
                <a:spcPts val="2400"/>
              </a:lnSpc>
              <a:spcAft>
                <a:spcPts val="1260"/>
              </a:spcAft>
            </a:pPr>
            <a:r>
              <a:rPr lang="ru" sz="1900" dirty="0">
                <a:solidFill>
                  <a:srgbClr val="FF0000"/>
                </a:solidFill>
                <a:latin typeface="Arial"/>
              </a:rPr>
              <a:t>Сначала можно немного потренироваться рисовать отдельно лепестки нарциссов и околоцветник в различных ракурсах</a:t>
            </a:r>
            <a:r>
              <a:rPr lang="ru" sz="1900" dirty="0" smtClean="0">
                <a:solidFill>
                  <a:srgbClr val="FF0000"/>
                </a:solidFill>
                <a:latin typeface="Arial"/>
              </a:rPr>
              <a:t>.</a:t>
            </a:r>
          </a:p>
          <a:p>
            <a:pPr lvl="0" algn="ctr">
              <a:lnSpc>
                <a:spcPts val="2400"/>
              </a:lnSpc>
              <a:spcAft>
                <a:spcPts val="1260"/>
              </a:spcAft>
            </a:pPr>
            <a:r>
              <a:rPr lang="ru" sz="1900" dirty="0" smtClean="0">
                <a:solidFill>
                  <a:srgbClr val="FF0000"/>
                </a:solidFill>
                <a:latin typeface="Arial"/>
              </a:rPr>
              <a:t> </a:t>
            </a:r>
            <a:r>
              <a:rPr lang="ru" sz="1900" dirty="0">
                <a:solidFill>
                  <a:srgbClr val="FF0000"/>
                </a:solidFill>
                <a:latin typeface="Arial"/>
              </a:rPr>
              <a:t>Например: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l="7710" t="21390" r="21232" b="13676"/>
          <a:stretch/>
        </p:blipFill>
        <p:spPr>
          <a:xfrm>
            <a:off x="3728158" y="1805050"/>
            <a:ext cx="6983385" cy="4266612"/>
          </a:xfrm>
          <a:prstGeom prst="roundRect">
            <a:avLst>
              <a:gd name="adj" fmla="val 11111"/>
            </a:avLst>
          </a:prstGeom>
          <a:ln w="190500" cap="rnd">
            <a:solidFill>
              <a:srgbClr val="FFC0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4850375" y="6044466"/>
            <a:ext cx="5501506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" sz="1900" dirty="0" smtClean="0">
                <a:solidFill>
                  <a:srgbClr val="FF0000"/>
                </a:solidFill>
                <a:latin typeface="Arial"/>
              </a:rPr>
              <a:t>Потренируйтесь </a:t>
            </a:r>
            <a:r>
              <a:rPr lang="ru" sz="1900" dirty="0">
                <a:solidFill>
                  <a:srgbClr val="FF0000"/>
                </a:solidFill>
                <a:latin typeface="Arial"/>
              </a:rPr>
              <a:t>и </a:t>
            </a:r>
            <a:r>
              <a:rPr lang="ru" sz="1900" dirty="0" smtClean="0">
                <a:solidFill>
                  <a:srgbClr val="FF0000"/>
                </a:solidFill>
                <a:latin typeface="Arial"/>
              </a:rPr>
              <a:t>рисуйте </a:t>
            </a:r>
            <a:r>
              <a:rPr lang="ru" sz="1900" dirty="0">
                <a:solidFill>
                  <a:srgbClr val="FF0000"/>
                </a:solidFill>
                <a:latin typeface="Arial"/>
              </a:rPr>
              <a:t>лепестки на эскизе.</a:t>
            </a:r>
          </a:p>
        </p:txBody>
      </p:sp>
    </p:spTree>
    <p:extLst>
      <p:ext uri="{BB962C8B-B14F-4D97-AF65-F5344CB8AC3E}">
        <p14:creationId xmlns:p14="http://schemas.microsoft.com/office/powerpoint/2010/main" val="12869681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get.pxhere.com/photo/nature-blossom-plant-flower-petal-bloom-spring-yellow-daffodil-flowers-daffodils-springtime-pansy-flowering-plant-stengel-narcissus-pseudonarcissus-land-plant-stamen-daffodil-closeup-daffodil-macro-narcissus-120904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0075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r="12966" b="10033"/>
          <a:stretch/>
        </p:blipFill>
        <p:spPr>
          <a:xfrm>
            <a:off x="3111335" y="296031"/>
            <a:ext cx="8740239" cy="6009767"/>
          </a:xfrm>
          <a:prstGeom prst="roundRect">
            <a:avLst>
              <a:gd name="adj" fmla="val 11111"/>
            </a:avLst>
          </a:prstGeom>
          <a:ln w="190500" cap="rnd">
            <a:solidFill>
              <a:srgbClr val="FFC0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40724667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get.pxhere.com/photo/nature-blossom-plant-flower-petal-bloom-spring-yellow-daffodil-flowers-daffodils-springtime-pansy-flowering-plant-stengel-narcissus-pseudonarcissus-land-plant-stamen-daffodil-closeup-daffodil-macro-narcissus-120904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0075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38795" y="0"/>
            <a:ext cx="10125694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630"/>
              </a:spcAft>
            </a:pPr>
            <a:r>
              <a:rPr lang="ru" sz="3000" b="1" dirty="0" smtClean="0">
                <a:solidFill>
                  <a:srgbClr val="FF0000"/>
                </a:solidFill>
                <a:latin typeface="Arial"/>
              </a:rPr>
              <a:t>СТЕБЛИ, ЛИСТЬЯ </a:t>
            </a:r>
            <a:r>
              <a:rPr lang="ru" sz="3000" b="1" dirty="0">
                <a:solidFill>
                  <a:srgbClr val="FF0000"/>
                </a:solidFill>
                <a:latin typeface="Arial"/>
              </a:rPr>
              <a:t>И БУТОНЫ</a:t>
            </a:r>
          </a:p>
          <a:p>
            <a:pPr lvl="0" algn="ctr">
              <a:lnSpc>
                <a:spcPts val="2400"/>
              </a:lnSpc>
            </a:pPr>
            <a:r>
              <a:rPr lang="ru" sz="1900" b="1" dirty="0">
                <a:solidFill>
                  <a:srgbClr val="FF0000"/>
                </a:solidFill>
                <a:latin typeface="Arial"/>
              </a:rPr>
              <a:t>В изображении нарциссов важно обратить внимание на форму стеблей,    так как они имеют свою </a:t>
            </a:r>
            <a:r>
              <a:rPr lang="ru" sz="1900" b="1" dirty="0" smtClean="0">
                <a:solidFill>
                  <a:srgbClr val="FF0000"/>
                </a:solidFill>
                <a:latin typeface="Arial"/>
              </a:rPr>
              <a:t>отличительную черту.</a:t>
            </a:r>
          </a:p>
          <a:p>
            <a:pPr lvl="0" algn="ctr">
              <a:lnSpc>
                <a:spcPts val="2400"/>
              </a:lnSpc>
            </a:pPr>
            <a:r>
              <a:rPr lang="ru" sz="1900" b="1" dirty="0" smtClean="0">
                <a:solidFill>
                  <a:srgbClr val="FF0000"/>
                </a:solidFill>
                <a:latin typeface="Arial"/>
              </a:rPr>
              <a:t> </a:t>
            </a:r>
            <a:r>
              <a:rPr lang="ru" sz="1900" b="1" dirty="0">
                <a:solidFill>
                  <a:srgbClr val="FF0000"/>
                </a:solidFill>
                <a:latin typeface="Arial"/>
              </a:rPr>
              <a:t>Стебель разной толщины, снизу он значительно толще, сверху, у основания цветка, тоненькая трубочка стебля заканчивается изгибом и уплотнением.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723483" y="1862048"/>
            <a:ext cx="7275135" cy="4859386"/>
          </a:xfrm>
          <a:prstGeom prst="roundRect">
            <a:avLst>
              <a:gd name="adj" fmla="val 11111"/>
            </a:avLst>
          </a:prstGeom>
          <a:ln w="190500" cap="rnd">
            <a:solidFill>
              <a:srgbClr val="FFC0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42676714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get.pxhere.com/photo/nature-blossom-plant-flower-petal-bloom-spring-yellow-daffodil-flowers-daffodils-springtime-pansy-flowering-plant-stengel-narcissus-pseudonarcissus-land-plant-stamen-daffodil-closeup-daffodil-macro-narcissus-120904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0075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10639" y="159127"/>
            <a:ext cx="1155469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2400"/>
              </a:lnSpc>
            </a:pPr>
            <a:r>
              <a:rPr lang="ru" sz="1900" b="1" dirty="0">
                <a:solidFill>
                  <a:srgbClr val="FF0000"/>
                </a:solidFill>
                <a:latin typeface="Arial"/>
              </a:rPr>
              <a:t>Листья рисовать просто, они длинные и тонкие, заканчиваются острым кончиком. Здесь нет никаких особенностей и трудно ошибиться. </a:t>
            </a:r>
            <a:endParaRPr lang="ru" sz="1900" b="1" dirty="0" smtClean="0">
              <a:solidFill>
                <a:srgbClr val="FF0000"/>
              </a:solidFill>
              <a:latin typeface="Arial"/>
            </a:endParaRPr>
          </a:p>
          <a:p>
            <a:pPr lvl="0" algn="ctr">
              <a:lnSpc>
                <a:spcPts val="2400"/>
              </a:lnSpc>
            </a:pPr>
            <a:r>
              <a:rPr lang="ru" sz="1900" b="1" dirty="0" smtClean="0">
                <a:solidFill>
                  <a:srgbClr val="FF0000"/>
                </a:solidFill>
                <a:latin typeface="Arial"/>
              </a:rPr>
              <a:t>На </a:t>
            </a:r>
            <a:r>
              <a:rPr lang="ru" sz="1900" b="1" dirty="0">
                <a:solidFill>
                  <a:srgbClr val="FF0000"/>
                </a:solidFill>
                <a:latin typeface="Arial"/>
              </a:rPr>
              <a:t>бутоны стоит обратить внимание, обычно они сильно вытянутые, в форме капли.</a:t>
            </a:r>
          </a:p>
          <a:p>
            <a:pPr lvl="0" algn="ctr">
              <a:lnSpc>
                <a:spcPts val="2400"/>
              </a:lnSpc>
            </a:pPr>
            <a:r>
              <a:rPr lang="ru" sz="1900" b="1" dirty="0" smtClean="0">
                <a:solidFill>
                  <a:srgbClr val="FF0000"/>
                </a:solidFill>
                <a:latin typeface="Arial"/>
              </a:rPr>
              <a:t>Внутри </a:t>
            </a:r>
            <a:r>
              <a:rPr lang="ru" sz="1900" b="1" dirty="0">
                <a:solidFill>
                  <a:srgbClr val="FF0000"/>
                </a:solidFill>
                <a:latin typeface="Arial"/>
              </a:rPr>
              <a:t>трубчатого околоцветника располагаются красивые тычинки. </a:t>
            </a:r>
            <a:endParaRPr lang="ru" sz="1900" b="1" dirty="0" smtClean="0">
              <a:solidFill>
                <a:srgbClr val="FF0000"/>
              </a:solidFill>
              <a:latin typeface="Arial"/>
            </a:endParaRPr>
          </a:p>
          <a:p>
            <a:pPr lvl="0" algn="ctr">
              <a:lnSpc>
                <a:spcPts val="2400"/>
              </a:lnSpc>
            </a:pPr>
            <a:r>
              <a:rPr lang="ru" sz="1900" b="1" dirty="0" smtClean="0">
                <a:solidFill>
                  <a:srgbClr val="FF0000"/>
                </a:solidFill>
                <a:latin typeface="Arial"/>
              </a:rPr>
              <a:t>Не </a:t>
            </a:r>
            <a:r>
              <a:rPr lang="ru" sz="1900" b="1" dirty="0">
                <a:solidFill>
                  <a:srgbClr val="FF0000"/>
                </a:solidFill>
                <a:latin typeface="Arial"/>
              </a:rPr>
              <a:t>забудьте их нарисовать.</a:t>
            </a:r>
          </a:p>
          <a:p>
            <a:pPr lvl="0" algn="ctr">
              <a:lnSpc>
                <a:spcPts val="2400"/>
              </a:lnSpc>
            </a:pPr>
            <a:r>
              <a:rPr lang="ru" sz="1900" b="1" dirty="0">
                <a:solidFill>
                  <a:srgbClr val="FF0000"/>
                </a:solidFill>
                <a:latin typeface="Arial"/>
              </a:rPr>
              <a:t>С помощью штрихов показываем изгибы листьев и лепестков, рельеф, </a:t>
            </a:r>
            <a:r>
              <a:rPr lang="ru" sz="1900" b="1" dirty="0" smtClean="0">
                <a:solidFill>
                  <a:srgbClr val="FF0000"/>
                </a:solidFill>
                <a:latin typeface="Arial"/>
              </a:rPr>
              <a:t>тени.</a:t>
            </a:r>
            <a:endParaRPr lang="ru" sz="1900" b="1" dirty="0">
              <a:solidFill>
                <a:srgbClr val="FF0000"/>
              </a:solidFill>
              <a:latin typeface="Arial"/>
            </a:endParaRPr>
          </a:p>
          <a:p>
            <a:pPr lvl="0" algn="ctr">
              <a:lnSpc>
                <a:spcPts val="2400"/>
              </a:lnSpc>
            </a:pPr>
            <a:r>
              <a:rPr lang="ru" sz="1900" b="1" dirty="0">
                <a:solidFill>
                  <a:srgbClr val="FF0000"/>
                </a:solidFill>
                <a:latin typeface="Arial"/>
              </a:rPr>
              <a:t>Чтобы сделать простой эскиз более выразительным, а наши цветы нежнее — воспользуйтесь белой пастелью или цветными карандашами.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693226" y="2755718"/>
            <a:ext cx="5915627" cy="4032451"/>
          </a:xfrm>
          <a:prstGeom prst="roundRect">
            <a:avLst>
              <a:gd name="adj" fmla="val 11111"/>
            </a:avLst>
          </a:prstGeom>
          <a:ln w="190500" cap="rnd">
            <a:solidFill>
              <a:srgbClr val="FFC0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33084628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get.pxhere.com/photo/nature-blossom-plant-flower-petal-bloom-spring-yellow-daffodil-flowers-daffodils-springtime-pansy-flowering-plant-stengel-narcissus-pseudonarcissus-land-plant-stamen-daffodil-closeup-daffodil-macro-narcissus-120904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0075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804210" y="201880"/>
            <a:ext cx="557729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" sz="3000" b="1" dirty="0">
                <a:solidFill>
                  <a:srgbClr val="FF0000"/>
                </a:solidFill>
                <a:latin typeface="Arial"/>
              </a:rPr>
              <a:t>НАШ РИСУНОК ГОТОВ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213414" y="864285"/>
            <a:ext cx="8538843" cy="5762145"/>
          </a:xfrm>
          <a:prstGeom prst="roundRect">
            <a:avLst>
              <a:gd name="adj" fmla="val 11111"/>
            </a:avLst>
          </a:prstGeom>
          <a:ln w="190500" cap="rnd">
            <a:solidFill>
              <a:srgbClr val="FFC0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1704953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onald Zolan. Flowers for Mother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134" y="1164508"/>
            <a:ext cx="5595456" cy="4196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027867" y="1999748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Этот цветок был так много воспет поэтами всех стран и веков, как ни одно другое, разве только что роза.</a:t>
            </a:r>
          </a:p>
          <a:p>
            <a:pPr algn="ctr"/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Сам Магомет сказал про него:</a:t>
            </a:r>
          </a:p>
          <a:p>
            <a:pPr algn="ctr"/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</a:rPr>
              <a:t>"У кого два хлеба, тот пусть продаст один, чтобы купить цветок нарцисса, ибо хлеб - пища для тела, а нарцисс - пища для души".</a:t>
            </a: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623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Джон Уильям Уотерхаус. Эхо и Нарцисс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04"/>
          <a:stretch/>
        </p:blipFill>
        <p:spPr bwMode="auto">
          <a:xfrm>
            <a:off x="163118" y="218281"/>
            <a:ext cx="6846661" cy="556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189365" y="694189"/>
            <a:ext cx="444616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Причиной такого всеобщего им восхищения являются отчасти сама красота и изящность цветка, а главное, как нам кажется, сложившийся про него еще в глубокой древности миф, сделавший его имя нарицательным; назвать кого - либо "нарциссом", как известно, все равно, что сказать: этот человек влюблен сам в себя. Отсюда же появился термин </a:t>
            </a:r>
            <a:r>
              <a:rPr lang="ru-RU" b="1" dirty="0">
                <a:solidFill>
                  <a:srgbClr val="000000"/>
                </a:solidFill>
                <a:latin typeface="Verdana" panose="020B0604030504040204" pitchFamily="34" charset="0"/>
              </a:rPr>
              <a:t>нарциссизм</a:t>
            </a: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.</a:t>
            </a:r>
          </a:p>
          <a:p>
            <a:r>
              <a:rPr lang="ru-RU" b="1" dirty="0">
                <a:solidFill>
                  <a:srgbClr val="000000"/>
                </a:solidFill>
                <a:latin typeface="Verdana" panose="020B0604030504040204" pitchFamily="34" charset="0"/>
              </a:rPr>
              <a:t>На языке цветов "нарцисс" означает обманчивые надежды, желания, эгоизм  </a:t>
            </a: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283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artchive.ru/res/media/img/oy800/work/6fb/2436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975" y="-762000"/>
            <a:ext cx="9982200" cy="7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199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Линделл Басс. Весенние цветы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606" y="0"/>
            <a:ext cx="44323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8" descr="William Banks Fortescue.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738" y="0"/>
            <a:ext cx="506313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1641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Шумакова Елена. Нарциссы и тюльпаны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9231" y="0"/>
            <a:ext cx="8288141" cy="674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Шелухин Михаил.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391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2" name="Picture 6" descr="Федотов Михаил Викторович . Нарциссы.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0801" y="0"/>
            <a:ext cx="9525000" cy="6924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4" name="Picture 8" descr="Сычев Алексей Владимирович . Весенний букет.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-571499"/>
            <a:ext cx="9525000" cy="796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6" name="Picture 10" descr="Сахарова Елена Игоревна . Восточный натюрморт.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9062" y="77271"/>
            <a:ext cx="5795282" cy="7236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8" name="Picture 12" descr="Плаксина Ольга . Нарциссы.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1851"/>
            <a:ext cx="5419623" cy="7434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70" name="Picture 14" descr="Павлова Мария.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26" y="33339"/>
            <a:ext cx="7143750" cy="712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72" name="Picture 16" descr="Колесникова Наталья . Нарциссы.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743" y="161357"/>
            <a:ext cx="9261198" cy="7235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76" name="Picture 20" descr="Harold Harvey.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8089" y="-12424"/>
            <a:ext cx="5769778" cy="7403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78" name="Picture 22" descr="Федор Петрович Толстой. Нарцисс.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497" y="-80710"/>
            <a:ext cx="5284823" cy="7352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901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get.pxhere.com/photo/nature-blossom-plant-flower-petal-bloom-spring-yellow-daffodil-flowers-daffodils-springtime-pansy-flowering-plant-stengel-narcissus-pseudonarcissus-land-plant-stamen-daffodil-closeup-daffodil-macro-narcissus-120904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0075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886359" y="3916957"/>
            <a:ext cx="7159752" cy="2758440"/>
          </a:xfrm>
          <a:prstGeom prst="ellipse">
            <a:avLst/>
          </a:prstGeom>
          <a:ln w="190500" cap="rnd">
            <a:solidFill>
              <a:srgbClr val="FFC00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Прямоугольник 1"/>
          <p:cNvSpPr/>
          <p:nvPr/>
        </p:nvSpPr>
        <p:spPr>
          <a:xfrm>
            <a:off x="4081154" y="575580"/>
            <a:ext cx="6096000" cy="141641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lnSpc>
                <a:spcPts val="5544"/>
              </a:lnSpc>
            </a:pPr>
            <a:r>
              <a:rPr lang="ru" sz="3500" b="1" dirty="0">
                <a:solidFill>
                  <a:srgbClr val="FF0000"/>
                </a:solidFill>
                <a:latin typeface="Balkara Free Condensed - npoekm" panose="00000506000000000000" pitchFamily="2" charset="-52"/>
              </a:rPr>
              <a:t>Тема нашего </a:t>
            </a:r>
            <a:r>
              <a:rPr lang="ru" sz="3500" b="1" dirty="0" smtClean="0">
                <a:solidFill>
                  <a:srgbClr val="FF0000"/>
                </a:solidFill>
                <a:latin typeface="Balkara Free Condensed - npoekm" panose="00000506000000000000" pitchFamily="2" charset="-52"/>
              </a:rPr>
              <a:t>занятия</a:t>
            </a:r>
          </a:p>
          <a:p>
            <a:pPr lvl="0" algn="ctr">
              <a:lnSpc>
                <a:spcPts val="5544"/>
              </a:lnSpc>
            </a:pPr>
            <a:r>
              <a:rPr lang="ru" sz="3500" b="1" dirty="0" smtClean="0">
                <a:solidFill>
                  <a:srgbClr val="FF0000"/>
                </a:solidFill>
                <a:latin typeface="Balkara Free Condensed - npoekm" panose="00000506000000000000" pitchFamily="2" charset="-52"/>
              </a:rPr>
              <a:t> -НАРЦИСС-</a:t>
            </a:r>
            <a:endParaRPr lang="ru" sz="3500" b="1" dirty="0">
              <a:solidFill>
                <a:srgbClr val="FF0000"/>
              </a:solidFill>
              <a:latin typeface="Balkara Free Condensed - npoekm" panose="00000506000000000000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314059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get.pxhere.com/photo/nature-blossom-plant-flower-petal-bloom-spring-yellow-daffodil-flowers-daffodils-springtime-pansy-flowering-plant-stengel-narcissus-pseudonarcissus-land-plant-stamen-daffodil-closeup-daffodil-macro-narcissus-120904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0075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25485" y="467920"/>
            <a:ext cx="9029205" cy="3195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496"/>
              </a:lnSpc>
            </a:pPr>
            <a:r>
              <a:rPr lang="ru" sz="2000" i="1" dirty="0">
                <a:solidFill>
                  <a:srgbClr val="FF0000"/>
                </a:solidFill>
                <a:latin typeface="Arial"/>
              </a:rPr>
              <a:t>Нарцисс</a:t>
            </a:r>
            <a:r>
              <a:rPr lang="ru" sz="2000" dirty="0">
                <a:solidFill>
                  <a:srgbClr val="FF0000"/>
                </a:solidFill>
                <a:latin typeface="Arial"/>
              </a:rPr>
              <a:t> </a:t>
            </a:r>
            <a:r>
              <a:rPr lang="ru" dirty="0">
                <a:solidFill>
                  <a:srgbClr val="FF0000"/>
                </a:solidFill>
                <a:latin typeface="Arial"/>
              </a:rPr>
              <a:t>— нежный, удивительный цветок, имеет необыкновенную форму и сильный, сладкий аромат.</a:t>
            </a:r>
          </a:p>
          <a:p>
            <a:pPr algn="ctr">
              <a:lnSpc>
                <a:spcPts val="2400"/>
              </a:lnSpc>
            </a:pPr>
            <a:r>
              <a:rPr lang="ru" dirty="0">
                <a:solidFill>
                  <a:srgbClr val="FF0000"/>
                </a:solidFill>
                <a:latin typeface="Arial"/>
              </a:rPr>
              <a:t>Название этих нежных растений возникло и сформировалось от корня «наркоз» — все благодаря чрезвычайно выразительному и дурманящему запаху. Раньше, в парфюмерии широко использовали эфирное нарциссовое масло.</a:t>
            </a:r>
          </a:p>
          <a:p>
            <a:pPr algn="ctr">
              <a:lnSpc>
                <a:spcPts val="2400"/>
              </a:lnSpc>
            </a:pPr>
            <a:r>
              <a:rPr lang="ru" dirty="0">
                <a:solidFill>
                  <a:srgbClr val="FF0000"/>
                </a:solidFill>
                <a:latin typeface="Arial"/>
              </a:rPr>
              <a:t>Белые и желтые цветы украшают клумбы и сады. Этот вид растений неприхотлив, и не требует особого ухода. Иногда можно увидеть дикорастущие нарциссы, где-то на лужайке или в горах. Необычайно красивым, и в некотором роде аномальным явлением признана Долина нарциссов, так как эти цветы редко растут в одном месте в таком большом количестве. Посмотрите, какая красота!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6510" y="3663667"/>
            <a:ext cx="6637515" cy="3022188"/>
          </a:xfrm>
          <a:prstGeom prst="ellipse">
            <a:avLst/>
          </a:prstGeom>
          <a:ln w="190500" cap="rnd">
            <a:solidFill>
              <a:srgbClr val="FFC00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14274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get.pxhere.com/photo/nature-blossom-plant-flower-petal-bloom-spring-yellow-daffodil-flowers-daffodils-springtime-pansy-flowering-plant-stengel-narcissus-pseudonarcissus-land-plant-stamen-daffodil-closeup-daffodil-macro-narcissus-120904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0075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24448" y="356260"/>
            <a:ext cx="8787740" cy="21146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30"/>
              </a:spcAft>
            </a:pPr>
            <a:r>
              <a:rPr lang="ru" sz="2800" b="1" dirty="0">
                <a:solidFill>
                  <a:srgbClr val="FF0000"/>
                </a:solidFill>
                <a:latin typeface="Arial"/>
              </a:rPr>
              <a:t>СТРОЕНИЕ ЦВЕТКА</a:t>
            </a:r>
          </a:p>
          <a:p>
            <a:pPr algn="ctr">
              <a:lnSpc>
                <a:spcPts val="2376"/>
              </a:lnSpc>
            </a:pPr>
            <a:r>
              <a:rPr lang="ru" b="1" dirty="0">
                <a:solidFill>
                  <a:srgbClr val="FF0000"/>
                </a:solidFill>
                <a:latin typeface="Arial"/>
              </a:rPr>
              <a:t>Давайте, рассмотрим цветы поближе, разберемся в особенностях их строения. Наша задача «понять» эти цветы, научиться рисовать их в разных ракурсах, создавая хорошие эскизы. Это увлекательное занятие и тренировка, для того чтобы потом было просто изобразить эти цветы в букете или на лужайке.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9193" y="2639074"/>
            <a:ext cx="6068568" cy="4050792"/>
          </a:xfrm>
          <a:prstGeom prst="ellipse">
            <a:avLst/>
          </a:prstGeom>
          <a:ln w="190500" cap="rnd">
            <a:solidFill>
              <a:srgbClr val="FFC00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88491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657</Words>
  <Application>Microsoft Office PowerPoint</Application>
  <PresentationFormat>Широкоэкранный</PresentationFormat>
  <Paragraphs>51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Balkara Free Condensed - npoekm</vt:lpstr>
      <vt:lpstr>Calibri</vt:lpstr>
      <vt:lpstr>Monotype Corsiva</vt:lpstr>
      <vt:lpstr>Times New Roman</vt:lpstr>
      <vt:lpstr>Verdana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</dc:creator>
  <cp:lastModifiedBy>Andrei</cp:lastModifiedBy>
  <cp:revision>9</cp:revision>
  <dcterms:modified xsi:type="dcterms:W3CDTF">2023-12-13T14:18:00Z</dcterms:modified>
</cp:coreProperties>
</file>