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85" r:id="rId4"/>
    <p:sldId id="258" r:id="rId5"/>
    <p:sldId id="286" r:id="rId6"/>
    <p:sldId id="260" r:id="rId7"/>
    <p:sldId id="280" r:id="rId8"/>
    <p:sldId id="267" r:id="rId9"/>
    <p:sldId id="268" r:id="rId10"/>
    <p:sldId id="269" r:id="rId11"/>
    <p:sldId id="271" r:id="rId12"/>
    <p:sldId id="272" r:id="rId13"/>
    <p:sldId id="291" r:id="rId14"/>
    <p:sldId id="297" r:id="rId15"/>
    <p:sldId id="290" r:id="rId16"/>
    <p:sldId id="273" r:id="rId17"/>
    <p:sldId id="287" r:id="rId18"/>
    <p:sldId id="288" r:id="rId19"/>
    <p:sldId id="293" r:id="rId20"/>
    <p:sldId id="276" r:id="rId21"/>
    <p:sldId id="281" r:id="rId22"/>
    <p:sldId id="289" r:id="rId23"/>
    <p:sldId id="275" r:id="rId24"/>
    <p:sldId id="279" r:id="rId25"/>
    <p:sldId id="262" r:id="rId26"/>
    <p:sldId id="264" r:id="rId27"/>
    <p:sldId id="274" r:id="rId28"/>
    <p:sldId id="261" r:id="rId29"/>
    <p:sldId id="295" r:id="rId30"/>
    <p:sldId id="296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6" autoAdjust="0"/>
    <p:restoredTop sz="94660" autoAdjust="0"/>
  </p:normalViewPr>
  <p:slideViewPr>
    <p:cSldViewPr>
      <p:cViewPr varScale="1">
        <p:scale>
          <a:sx n="69" d="100"/>
          <a:sy n="69" d="100"/>
        </p:scale>
        <p:origin x="-9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1069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D80BE4-2699-4AEA-850D-D56A24585925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D43A2B-946F-494F-B3C4-A2E2B94A5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856B20-7C6A-44F7-8F53-274645EA69A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E8DFEA-3D2C-4A94-8F28-5AF694FFF1A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4BF70C-5757-414B-A349-312D269DAF51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5DDE2-686A-499C-B184-59B892ABF576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4865C-5CC0-4E3B-9314-5B259D599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08357-5817-405F-94D8-67A2E1031ECD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7F150-1834-4D3F-8A66-F221F4061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F410E-B79A-4092-80AD-737FDF04BE55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6876F-C914-4DFD-83EC-2BA8F1F482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CAAC2-CCA4-44BC-B287-85C82270F2D2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ADFF1-EA18-4DA2-8BA5-58D760600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1BBD9-7AE3-4699-9658-E23E07701FBA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D90DA-C0DE-4C53-90FD-BC5117E34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AE605-E661-445E-8BE4-818A9B472EC9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FD4CB-2843-46E6-AB4B-55AD415F9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81280-0FA4-4A1A-8FAA-DDE64C2982BC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1F71A-1490-4253-B0CB-7A43C5E866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FC651-5F9F-4EB2-AD7C-FB2EFBDFB52A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E7423-9324-4FCB-AE5B-93016F817A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28D35-4CB9-4554-9447-2E6FDF062F52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C5BF9-1A56-4F53-85E2-26B2D195A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6AEB6-E64E-4AC3-B518-ADB14B212344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D886D-5FC5-4977-A036-F3DE09CC7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23EE8-B27D-40A4-96F6-3D121FB3AE36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0E8A2-F5EC-46F2-8182-0443E1E7C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EB1C6-B354-4FC9-8399-4FF82E713E8E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30C96-4627-4D4F-B12A-CD9166B6A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992D6A-977B-44B8-A0BE-37A9D85DE72D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F0A9F4-4FAB-4AA6-807E-15EC2D796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445" y="4508500"/>
            <a:ext cx="3170229" cy="20891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Ефимова Анастасия</a:t>
            </a:r>
          </a:p>
          <a:p>
            <a:pPr eaLnBrk="1" hangingPunct="1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« СОШ №13»</a:t>
            </a:r>
          </a:p>
          <a:p>
            <a:pPr eaLnBrk="1" hangingPunct="1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7-б класс</a:t>
            </a:r>
          </a:p>
          <a:p>
            <a:pPr eaLnBrk="1" hangingPunct="1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pPr eaLnBrk="1" hangingPunct="1"/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Безрученко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Л.Ш.</a:t>
            </a:r>
          </a:p>
          <a:p>
            <a:pPr eaLnBrk="1" hangingPunct="1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</a:t>
            </a:r>
          </a:p>
          <a:p>
            <a:pPr eaLnBrk="1" hangingPunct="1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литературы</a:t>
            </a:r>
          </a:p>
          <a:p>
            <a:pPr eaLnBrk="1" hangingPunct="1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348880"/>
            <a:ext cx="6179897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Мистика в жизни </a:t>
            </a:r>
          </a:p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Лермонтова</a:t>
            </a:r>
          </a:p>
        </p:txBody>
      </p:sp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1727200" y="306388"/>
            <a:ext cx="5461000" cy="431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indent="45085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Муниципальная научно-практическая конференция</a:t>
            </a:r>
            <a:r>
              <a:rPr lang="ru-RU" sz="1100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учащихся 5-7 классов</a:t>
            </a:r>
            <a:endParaRPr lang="ru-RU" sz="1100" b="1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indent="450850" algn="ctr" eaLnBrk="0" hangingPunct="0"/>
            <a:r>
              <a:rPr lang="ru-RU" sz="1100" b="1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Миасского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городского округа</a:t>
            </a:r>
            <a:endParaRPr lang="ru-RU" sz="1100" b="1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Московский Благородный пансион при университете - Фото 13586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2857520" cy="19378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578" name="TextBox 3"/>
          <p:cNvSpPr txBox="1">
            <a:spLocks noChangeArrowheads="1"/>
          </p:cNvSpPr>
          <p:nvPr/>
        </p:nvSpPr>
        <p:spPr bwMode="auto">
          <a:xfrm>
            <a:off x="214313" y="328612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Московский Благородный пансион</a:t>
            </a:r>
          </a:p>
        </p:txBody>
      </p:sp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250825" y="549275"/>
            <a:ext cx="27416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1827 год-1830 гг.</a:t>
            </a:r>
          </a:p>
        </p:txBody>
      </p:sp>
      <p:pic>
        <p:nvPicPr>
          <p:cNvPr id="28676" name="Picture 4" descr="Биография М. Ю. Лермонтова &quot;Я сын страданья. Детство поэта Тарханы и вижу я себя ребенком, и кругом"/>
          <p:cNvPicPr>
            <a:picLocks noChangeAspect="1" noChangeArrowheads="1"/>
          </p:cNvPicPr>
          <p:nvPr/>
        </p:nvPicPr>
        <p:blipFill>
          <a:blip r:embed="rId3" cstate="print"/>
          <a:srcRect l="1875" t="23750" r="55000" b="13749"/>
          <a:stretch>
            <a:fillRect/>
          </a:stretch>
        </p:blipFill>
        <p:spPr bwMode="auto">
          <a:xfrm>
            <a:off x="6215074" y="1500174"/>
            <a:ext cx="2457467" cy="2671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6056313" y="4286250"/>
            <a:ext cx="2846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Московский университет</a:t>
            </a:r>
          </a:p>
        </p:txBody>
      </p:sp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6156325" y="836613"/>
            <a:ext cx="27416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1830 год-1832 гг.</a:t>
            </a:r>
          </a:p>
        </p:txBody>
      </p:sp>
      <p:pic>
        <p:nvPicPr>
          <p:cNvPr id="24583" name="Picture 6" descr="Урок-путешествие по теме &quot;М. Ю. Лермонтов. Личность поэта. Стихотворение &quot;Парус"/>
          <p:cNvPicPr>
            <a:picLocks noChangeAspect="1" noChangeArrowheads="1"/>
          </p:cNvPicPr>
          <p:nvPr/>
        </p:nvPicPr>
        <p:blipFill>
          <a:blip r:embed="rId4" cstate="print"/>
          <a:srcRect l="4688" t="8749" r="4375" b="30000"/>
          <a:stretch>
            <a:fillRect/>
          </a:stretch>
        </p:blipFill>
        <p:spPr bwMode="auto">
          <a:xfrm>
            <a:off x="2268538" y="4221163"/>
            <a:ext cx="36766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Box 9"/>
          <p:cNvSpPr txBox="1">
            <a:spLocks noChangeArrowheads="1"/>
          </p:cNvSpPr>
          <p:nvPr/>
        </p:nvSpPr>
        <p:spPr bwMode="auto">
          <a:xfrm>
            <a:off x="2195513" y="6021388"/>
            <a:ext cx="41497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Школа гвардейских подпрапорщиков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и кавалерийских юнкеров</a:t>
            </a:r>
          </a:p>
        </p:txBody>
      </p:sp>
      <p:sp>
        <p:nvSpPr>
          <p:cNvPr id="24585" name="TextBox 10"/>
          <p:cNvSpPr txBox="1">
            <a:spLocks noChangeArrowheads="1"/>
          </p:cNvSpPr>
          <p:nvPr/>
        </p:nvSpPr>
        <p:spPr bwMode="auto">
          <a:xfrm>
            <a:off x="3132138" y="3500438"/>
            <a:ext cx="27416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1832 год-1834 гг.</a:t>
            </a:r>
          </a:p>
        </p:txBody>
      </p:sp>
      <p:pic>
        <p:nvPicPr>
          <p:cNvPr id="28680" name="Picture 8" descr="школа 25 г. Липецк - М.Ю. Лермонтову посвящается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980728"/>
            <a:ext cx="2088232" cy="23960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2555776" y="188640"/>
            <a:ext cx="4104456" cy="63408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Семья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395076-005.jpg"/>
          <p:cNvPicPr>
            <a:picLocks noChangeAspect="1"/>
          </p:cNvPicPr>
          <p:nvPr/>
        </p:nvPicPr>
        <p:blipFill>
          <a:blip r:embed="rId2" cstate="print"/>
          <a:srcRect l="57031" t="39583" r="13281" b="14583"/>
          <a:stretch>
            <a:fillRect/>
          </a:stretch>
        </p:blipFill>
        <p:spPr bwMode="auto">
          <a:xfrm>
            <a:off x="250825" y="1700213"/>
            <a:ext cx="27146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395288" y="5013325"/>
            <a:ext cx="25003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Автограф  стихотворения М.Ю.Лермонтова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«Смерть поэта»</a:t>
            </a:r>
          </a:p>
        </p:txBody>
      </p:sp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179388" y="620713"/>
            <a:ext cx="26273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Первая ссылка на Кавказ</a:t>
            </a:r>
          </a:p>
          <a:p>
            <a:r>
              <a:rPr lang="ru-RU">
                <a:latin typeface="Calibri" pitchFamily="34" charset="0"/>
              </a:rPr>
              <a:t>Февраль, 1837 год</a:t>
            </a:r>
          </a:p>
        </p:txBody>
      </p:sp>
      <p:pic>
        <p:nvPicPr>
          <p:cNvPr id="6" name="Рисунок 5" descr="img19.jpg"/>
          <p:cNvPicPr>
            <a:picLocks noChangeAspect="1"/>
          </p:cNvPicPr>
          <p:nvPr/>
        </p:nvPicPr>
        <p:blipFill>
          <a:blip r:embed="rId3" cstate="print"/>
          <a:srcRect l="7979" t="19149" r="50532" b="8510"/>
          <a:stretch>
            <a:fillRect/>
          </a:stretch>
        </p:blipFill>
        <p:spPr>
          <a:xfrm>
            <a:off x="6588224" y="1052736"/>
            <a:ext cx="2058525" cy="2691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5605" name="TextBox 6"/>
          <p:cNvSpPr txBox="1">
            <a:spLocks noChangeArrowheads="1"/>
          </p:cNvSpPr>
          <p:nvPr/>
        </p:nvSpPr>
        <p:spPr bwMode="auto">
          <a:xfrm>
            <a:off x="6011863" y="260350"/>
            <a:ext cx="2627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Третья ссылка на Кавказ</a:t>
            </a:r>
          </a:p>
          <a:p>
            <a:r>
              <a:rPr lang="ru-RU">
                <a:latin typeface="Calibri" pitchFamily="34" charset="0"/>
              </a:rPr>
              <a:t>Июль, 1841 год</a:t>
            </a:r>
          </a:p>
        </p:txBody>
      </p:sp>
      <p:sp>
        <p:nvSpPr>
          <p:cNvPr id="25606" name="TextBox 8"/>
          <p:cNvSpPr txBox="1">
            <a:spLocks noChangeArrowheads="1"/>
          </p:cNvSpPr>
          <p:nvPr/>
        </p:nvSpPr>
        <p:spPr bwMode="auto">
          <a:xfrm flipH="1">
            <a:off x="3203575" y="908050"/>
            <a:ext cx="2447925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Лермонтов мечтал выйти в отставку,</a:t>
            </a:r>
          </a:p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издавать собственный журнал, писать исторический роман-трилогию.</a:t>
            </a:r>
          </a:p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Но за дуэль с сыном французского посла был заключён в крепость, а затем опять выслан на Кавказ.  </a:t>
            </a:r>
          </a:p>
        </p:txBody>
      </p:sp>
      <p:pic>
        <p:nvPicPr>
          <p:cNvPr id="25607" name="Picture 2" descr="Лермонтов Михаил Юрьевич. Вид Крестовой горы из ущелья близ Коби"/>
          <p:cNvPicPr>
            <a:picLocks noChangeAspect="1" noChangeArrowheads="1"/>
          </p:cNvPicPr>
          <p:nvPr/>
        </p:nvPicPr>
        <p:blipFill>
          <a:blip r:embed="rId4" cstate="print"/>
          <a:srcRect l="2811" t="3448" b="3448"/>
          <a:stretch>
            <a:fillRect/>
          </a:stretch>
        </p:blipFill>
        <p:spPr bwMode="auto">
          <a:xfrm>
            <a:off x="3563938" y="3789363"/>
            <a:ext cx="35417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Прямоугольник 10"/>
          <p:cNvSpPr>
            <a:spLocks noChangeArrowheads="1"/>
          </p:cNvSpPr>
          <p:nvPr/>
        </p:nvSpPr>
        <p:spPr bwMode="auto">
          <a:xfrm>
            <a:off x="3708400" y="6165850"/>
            <a:ext cx="3357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latin typeface="Times New Roman" pitchFamily="18" charset="0"/>
                <a:cs typeface="Times New Roman" pitchFamily="18" charset="0"/>
              </a:rPr>
              <a:t>Лермонтов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 Михаил Юрьевич.</a:t>
            </a:r>
          </a:p>
          <a:p>
            <a:pPr algn="ctr"/>
            <a:r>
              <a:rPr lang="ru-RU" sz="1200">
                <a:latin typeface="Times New Roman" pitchFamily="18" charset="0"/>
                <a:cs typeface="Times New Roman" pitchFamily="18" charset="0"/>
              </a:rPr>
              <a:t> Вид Крестовой горы из ущелья близ  Коби.</a:t>
            </a:r>
          </a:p>
        </p:txBody>
      </p:sp>
      <p:sp>
        <p:nvSpPr>
          <p:cNvPr id="25609" name="TextBox 6"/>
          <p:cNvSpPr txBox="1">
            <a:spLocks noChangeArrowheads="1"/>
          </p:cNvSpPr>
          <p:nvPr/>
        </p:nvSpPr>
        <p:spPr bwMode="auto">
          <a:xfrm>
            <a:off x="3132138" y="260350"/>
            <a:ext cx="2627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Вторая ссылка на Кавказ</a:t>
            </a:r>
          </a:p>
          <a:p>
            <a:r>
              <a:rPr lang="ru-RU">
                <a:latin typeface="Calibri" pitchFamily="34" charset="0"/>
              </a:rPr>
              <a:t>Апрель, 1840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М. Ю. Лермонтов. Еще дуэль. Еще поэт. - Сундуч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14313"/>
            <a:ext cx="3143250" cy="3040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772" name="Picture 4" descr="Герштейн. Лермонтов и семейство Мартыновых. - 19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57166"/>
            <a:ext cx="2289653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6786563" y="3357563"/>
            <a:ext cx="2109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Николай Мартынов</a:t>
            </a:r>
          </a:p>
        </p:txBody>
      </p:sp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428625" y="3429000"/>
            <a:ext cx="3236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Дуэль у подножия горы Машук</a:t>
            </a:r>
          </a:p>
        </p:txBody>
      </p:sp>
      <p:pic>
        <p:nvPicPr>
          <p:cNvPr id="32774" name="Picture 6" descr="Михаил Лермонтов - Поэзия (аудиокнига) (MP3 ) (228 МБ) скачать книгу бесплатно c obuk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32656"/>
            <a:ext cx="2029982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6630" name="TextBox 6"/>
          <p:cNvSpPr txBox="1">
            <a:spLocks noChangeArrowheads="1"/>
          </p:cNvSpPr>
          <p:nvPr/>
        </p:nvSpPr>
        <p:spPr bwMode="auto">
          <a:xfrm>
            <a:off x="4000500" y="3071813"/>
            <a:ext cx="17954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М.Ю.Лермонтов</a:t>
            </a:r>
          </a:p>
        </p:txBody>
      </p:sp>
      <p:pic>
        <p:nvPicPr>
          <p:cNvPr id="13320" name="Picture 8" descr="Туйск Юрий Викторович - геолог, путешественник, писатель. Санкт-Петербург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50" y="3857625"/>
            <a:ext cx="4106863" cy="2786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2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2339752" y="188640"/>
            <a:ext cx="4248472" cy="63408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Мистика чисел</a:t>
            </a:r>
          </a:p>
        </p:txBody>
      </p:sp>
      <p:sp>
        <p:nvSpPr>
          <p:cNvPr id="27651" name="Rectangle 1"/>
          <p:cNvSpPr>
            <a:spLocks noChangeArrowheads="1"/>
          </p:cNvSpPr>
          <p:nvPr/>
        </p:nvSpPr>
        <p:spPr bwMode="auto">
          <a:xfrm>
            <a:off x="214313" y="785813"/>
            <a:ext cx="8496300" cy="5478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 Число «27» можно прочитать и как «две семёрки»: </a:t>
            </a:r>
          </a:p>
          <a:p>
            <a:pPr eaLnBrk="0" hangingPunct="0"/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                              2 </a:t>
            </a:r>
            <a:r>
              <a:rPr lang="ru-RU" sz="20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х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7 = 14</a:t>
            </a:r>
          </a:p>
          <a:p>
            <a:pPr eaLnBrk="0" hangingPunct="0">
              <a:buFontTx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«два и семь» – дата его гибели 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( 27 июля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по новому стилю); </a:t>
            </a:r>
            <a:endParaRPr lang="ru-RU" sz="2000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eaLnBrk="0" hangingPunct="0"/>
            <a:endParaRPr lang="ru-RU" sz="2000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погиб он в седьмом месяце года –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 июле (27.07.1841г.)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eaLnBrk="0" hangingPunct="0">
              <a:buFontTx/>
              <a:buChar char="•"/>
            </a:pPr>
            <a:endParaRPr lang="ru-RU" sz="20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eaLnBrk="0" hangingPunct="0"/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Можно заметить ещё одно странное совпадение:</a:t>
            </a:r>
          </a:p>
          <a:p>
            <a:pPr eaLnBrk="0" hangingPunct="0"/>
            <a:endParaRPr lang="ru-RU" sz="20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eaLnBrk="0" hangingPunct="0"/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число «14» обнаруживается в его датах ещё дважды:</a:t>
            </a:r>
          </a:p>
          <a:p>
            <a:pPr eaLnBrk="0" hangingPunct="0"/>
            <a:endParaRPr lang="ru-RU" sz="20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родился поэт </a:t>
            </a:r>
            <a:r>
              <a:rPr lang="ru-RU" sz="2000" u="sng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14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октября 18</a:t>
            </a:r>
            <a:r>
              <a:rPr lang="ru-RU" sz="2000" u="sng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14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года;</a:t>
            </a:r>
          </a:p>
          <a:p>
            <a:pPr eaLnBrk="0" hangingPunct="0"/>
            <a:endParaRPr lang="ru-RU" sz="20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</a:pPr>
            <a:r>
              <a:rPr lang="ru-RU" sz="2000" b="1" i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1814 год – это: 1 + 8 + 1 + 4 = 14;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</a:p>
          <a:p>
            <a:pPr eaLnBrk="0" hangingPunct="0">
              <a:buFontTx/>
              <a:buChar char="•"/>
            </a:pPr>
            <a:endParaRPr lang="ru-RU" sz="2000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погиб в </a:t>
            </a:r>
            <a:r>
              <a:rPr lang="ru-RU" sz="2000" u="sng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1841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году;</a:t>
            </a:r>
          </a:p>
          <a:p>
            <a:pPr eaLnBrk="0" hangingPunct="0">
              <a:buFontTx/>
              <a:buChar char="•"/>
            </a:pPr>
            <a:endParaRPr lang="ru-RU" sz="20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1841 – это: 1 + 8 + 4 + 1 = 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23528" y="116632"/>
            <a:ext cx="8229600" cy="101123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Предсказание смерти в стихотворениях Лермонтова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867400" y="1341438"/>
            <a:ext cx="3276600" cy="53244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tabLst>
                <a:tab pos="1990725" algn="l"/>
              </a:tabLst>
              <a:defRPr/>
            </a:pPr>
            <a:endParaRPr lang="ru-RU" sz="1400" b="1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>
              <a:tabLst>
                <a:tab pos="1990725" algn="l"/>
              </a:tabLst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Сон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u="sng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 полдневный жар в долине Дагестана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u="sng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 свинцом в груди лежал недвижим я;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u="sng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Глубокая еще дымилась рана,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u="sng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 капле кровь </a:t>
            </a:r>
            <a:r>
              <a:rPr lang="ru-RU" sz="1400" u="sng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точилася</a:t>
            </a:r>
            <a:r>
              <a:rPr lang="ru-RU" sz="1400" u="sng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моя.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u="sng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Лежал один я на песке долины;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Уступы скал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теснилися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кругом,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солнце жгло их желтые вершины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жгло меня - но спал я мертвым сном.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снился мне сияющий огнями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Вечерний пир в родимой стороне.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Меж юных жен, увенчанных цветами,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Шел разговор веселый обо мне.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Но в разговор веселый не вступая,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Сидела там задумчиво одна,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в грустный сон душа ее младая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Бог знает, чем была погружена;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снилась ей долина Дагестана;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Знакомый труп лежал в долине той;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 его груди, дымясь, чернела рана,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кровь лилась хладеющей струей.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                           1841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990725" algn="l"/>
              </a:tabLst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14313" y="3357563"/>
            <a:ext cx="2303462" cy="1600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tabLst>
                <a:tab pos="1266825" algn="l"/>
              </a:tabLst>
              <a:defRPr/>
            </a:pPr>
            <a:r>
              <a:rPr lang="ru-RU" sz="1400" u="sng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Пора уснуть последним сном,</a:t>
            </a:r>
            <a:endParaRPr lang="ru-RU" sz="900" dirty="0">
              <a:solidFill>
                <a:schemeClr val="tx1"/>
              </a:solidFill>
              <a:latin typeface="Arial" pitchFamily="34" charset="0"/>
            </a:endParaRPr>
          </a:p>
          <a:p>
            <a:pPr algn="ctr" eaLnBrk="0" hangingPunct="0">
              <a:tabLst>
                <a:tab pos="1266825" algn="l"/>
              </a:tabLst>
              <a:defRPr/>
            </a:pPr>
            <a:r>
              <a:rPr lang="ru-RU" sz="1400" u="sng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Довольно в мире пожил я;</a:t>
            </a:r>
            <a:endParaRPr lang="ru-RU" sz="900" dirty="0">
              <a:solidFill>
                <a:schemeClr val="tx1"/>
              </a:solidFill>
              <a:latin typeface="Arial" pitchFamily="34" charset="0"/>
            </a:endParaRPr>
          </a:p>
          <a:p>
            <a:pPr algn="ctr" eaLnBrk="0" hangingPunct="0">
              <a:tabLst>
                <a:tab pos="12668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Обманут жизнью был во всём,</a:t>
            </a:r>
            <a:endParaRPr lang="ru-RU" sz="900" dirty="0">
              <a:solidFill>
                <a:schemeClr val="tx1"/>
              </a:solidFill>
              <a:latin typeface="Arial" pitchFamily="34" charset="0"/>
            </a:endParaRPr>
          </a:p>
          <a:p>
            <a:pPr algn="ctr" eaLnBrk="0" hangingPunct="0">
              <a:tabLst>
                <a:tab pos="12668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ненавидя, и любя.</a:t>
            </a:r>
            <a:endParaRPr lang="ru-RU" sz="900" dirty="0">
              <a:solidFill>
                <a:schemeClr val="tx1"/>
              </a:solidFill>
              <a:latin typeface="Arial" pitchFamily="34" charset="0"/>
            </a:endParaRPr>
          </a:p>
          <a:p>
            <a:pPr algn="ctr" eaLnBrk="0" hangingPunct="0">
              <a:tabLst>
                <a:tab pos="1266825" algn="l"/>
              </a:tabLst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     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1831</a:t>
            </a:r>
            <a:endParaRPr lang="ru-RU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916238" y="3071813"/>
            <a:ext cx="2914650" cy="37861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tabLst>
                <a:tab pos="4076700" algn="l"/>
              </a:tabLst>
            </a:pPr>
            <a:r>
              <a:rPr lang="ru-RU" sz="1200" b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Не смейся над моей пророческой тоскою;</a:t>
            </a: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Я знал: удар судьбы меня не обойдет;</a:t>
            </a: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Я знал, что голова, любимая тобою,</a:t>
            </a: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 твоей груди на плаху перейдет;</a:t>
            </a: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Я говорил тебе: ни счастия, ни славы</a:t>
            </a: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Мне в мире не найти; настанет час кровавый,</a:t>
            </a: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 u="sng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я паду, и хитрая вражда</a:t>
            </a:r>
            <a:endParaRPr lang="ru-RU" sz="1200" b="1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 u="sng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 улыбкой очернит мой недоцветший гений;</a:t>
            </a:r>
            <a:endParaRPr lang="ru-RU" sz="1200" b="1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 u="sng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я погибну без следа</a:t>
            </a:r>
            <a:endParaRPr lang="ru-RU" sz="1200" b="1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 u="sng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Моих надежд, моих мучений,</a:t>
            </a:r>
            <a:endParaRPr lang="ru-RU" sz="1200" b="1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Но я без страха жду довременный конец.</a:t>
            </a: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Давно пора мне мир увидеть новый;</a:t>
            </a: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Пускай толпа растопчет мой венец:</a:t>
            </a: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Венец певца, венец терновый!..</a:t>
            </a: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Пускай! Я им не дорожил.</a:t>
            </a:r>
          </a:p>
          <a:p>
            <a:pPr algn="ctr" eaLnBrk="0" hangingPunct="0">
              <a:tabLst>
                <a:tab pos="4076700" algn="l"/>
              </a:tabLst>
            </a:pPr>
            <a:r>
              <a:rPr lang="ru-RU" sz="1200" b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                1837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011237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Мистика в жизни Лермонтова</a:t>
            </a:r>
          </a:p>
        </p:txBody>
      </p:sp>
      <p:pic>
        <p:nvPicPr>
          <p:cNvPr id="4" name="Рисунок 3" descr="1390287755_080456_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1376557"/>
            <a:ext cx="2808312" cy="29885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084888" y="4508500"/>
            <a:ext cx="2771775" cy="6477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Александра Кирхгоф-гадалка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1317625"/>
            <a:ext cx="2808288" cy="44323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Ждет ли меня отставка?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О, тебя ждет такая отставка, после которой ты ничего больше не попросишь.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Убьют ли меня на войне?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Нет, не бойся. Опасайся того, кто рядом. Убийцей окажется друг.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3794" name="Picture 2" descr="Дневник RENAISSANCE373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431" y="1628800"/>
            <a:ext cx="2927845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011238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Мистика в жизни Лермонт</a:t>
            </a:r>
            <a:r>
              <a:rPr lang="ru-RU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ова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867400" y="1412875"/>
            <a:ext cx="3097213" cy="440055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сообщений официальных источников: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«15-го июля, около 5 часов вечера, перед дуэлью разразилась ужасная буря с громом и молнией; а сразу после ранения поэта разразился проливной дождь. В  это самое время между горами Машуком и Бештау скончался лечившийся в Пятигорске М.Ю. Лермонтов». </a:t>
            </a:r>
          </a:p>
        </p:txBody>
      </p:sp>
      <p:pic>
        <p:nvPicPr>
          <p:cNvPr id="14347" name="Picture 11" descr="http://www.uznayvse.ru/images/stories/uzn_1412163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21088"/>
            <a:ext cx="3181051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2728913"/>
            <a:ext cx="4787900" cy="3170237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Настанет год, </a:t>
            </a:r>
          </a:p>
          <a:p>
            <a:pPr algn="ctr" eaLnBrk="0" hangingPunct="0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России чёрный год, </a:t>
            </a:r>
          </a:p>
          <a:p>
            <a:pPr algn="ctr" eaLnBrk="0" hangingPunct="0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царей корона упадёт.</a:t>
            </a:r>
          </a:p>
          <a:p>
            <a:pPr eaLnBrk="0" hangingPunct="0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«Предсказание»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 descr="i_003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48006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4716463" y="620713"/>
            <a:ext cx="4140200" cy="55086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Приоткрыть завесу над тайной жизни и творчества великого поэта помогает далёкое прошлое рода Лермонтовых, ведущее своё начало от знаменитого шотландского барда, мага и чародея Томаса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Лермонта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.jpg"/>
          <p:cNvPicPr>
            <a:picLocks noChangeAspect="1"/>
          </p:cNvPicPr>
          <p:nvPr/>
        </p:nvPicPr>
        <p:blipFill>
          <a:blip r:embed="rId3" cstate="print">
            <a:lum bright="20000"/>
          </a:blip>
          <a:stretch>
            <a:fillRect/>
          </a:stretch>
        </p:blipFill>
        <p:spPr>
          <a:xfrm>
            <a:off x="6804248" y="0"/>
            <a:ext cx="1365272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Актуальность 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Жизнь Лермонтова  полна интересных фактов, которые помогают раскрыть смысл его творчества. 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Моя работа – попытка доказать уникальность этого человека, доказать, что его жизнь также интересна, необычна и трагична,  как и его произведения. 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Мне интересна судьба Михаила Юрьевича, потому что она окутана тайной, необычностью, загадочностью.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1979613" y="333375"/>
            <a:ext cx="5238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Томас-предсказатель</a:t>
            </a:r>
          </a:p>
        </p:txBody>
      </p:sp>
      <p:pic>
        <p:nvPicPr>
          <p:cNvPr id="3" name="Рисунок 2" descr="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1124744"/>
            <a:ext cx="2559885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6516688" y="4508500"/>
            <a:ext cx="2286000" cy="70802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Томас </a:t>
            </a:r>
            <a:r>
              <a:rPr lang="ru-RU" sz="20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Лермонт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чародей, бард</a:t>
            </a:r>
          </a:p>
        </p:txBody>
      </p:sp>
      <p:sp>
        <p:nvSpPr>
          <p:cNvPr id="18437" name="Rectangle 1"/>
          <p:cNvSpPr>
            <a:spLocks noChangeArrowheads="1"/>
          </p:cNvSpPr>
          <p:nvPr/>
        </p:nvSpPr>
        <p:spPr bwMode="auto">
          <a:xfrm>
            <a:off x="142844" y="1142984"/>
            <a:ext cx="5929312" cy="53562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18 марта 1286 года. Шотландский граф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Марч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собирался на охоту и послал за Томасом, уже известным прорицателем, — узнать, не ожидается ли дождь. 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Лермонт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согласно преданию, ответил:</a:t>
            </a:r>
          </a:p>
          <a:p>
            <a:pPr eaLnBrk="0" hangingPunct="0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«Назавтра в полдень буря взовьется.</a:t>
            </a:r>
          </a:p>
          <a:p>
            <a:pPr eaLnBrk="0" hangingPunct="0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Ведать не ведала ране Шотландия,</a:t>
            </a:r>
          </a:p>
          <a:p>
            <a:pPr eaLnBrk="0" hangingPunct="0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Что столько крови прольется».</a:t>
            </a:r>
          </a:p>
          <a:p>
            <a:pPr eaLnBrk="0" hangingPunct="0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Граф решил не рисковать и затею отменил. Но когда утром не увидел на небе ни облачка, вновь вызвал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Лермонта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 Спросил недовольно:</a:t>
            </a:r>
          </a:p>
          <a:p>
            <a:pPr eaLnBrk="0" hangingPunct="0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— Где же буря?</a:t>
            </a:r>
          </a:p>
          <a:p>
            <a:pPr eaLnBrk="0" hangingPunct="0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— Еще не пробило полдень.</a:t>
            </a:r>
          </a:p>
          <a:p>
            <a:pPr eaLnBrk="0" hangingPunct="0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в эту минуту во дворец ворвался вестник: король Шотландии Александр Третий неловко упал с лошади на горной дороге и скончался!</a:t>
            </a:r>
          </a:p>
          <a:p>
            <a:pPr eaLnBrk="0" hangingPunct="0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— Смерть великого правителя и означает бурю, которая обрушилась на Шотландию, — произнес прорицатель.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17"/>
          <p:cNvSpPr>
            <a:spLocks noChangeArrowheads="1"/>
          </p:cNvSpPr>
          <p:nvPr/>
        </p:nvSpPr>
        <p:spPr bwMode="auto">
          <a:xfrm>
            <a:off x="6643688" y="142875"/>
            <a:ext cx="914400" cy="6096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16 век</a:t>
            </a:r>
          </a:p>
        </p:txBody>
      </p:sp>
      <p:sp>
        <p:nvSpPr>
          <p:cNvPr id="19459" name="AutoShape 18"/>
          <p:cNvSpPr>
            <a:spLocks noChangeArrowheads="1"/>
          </p:cNvSpPr>
          <p:nvPr/>
        </p:nvSpPr>
        <p:spPr bwMode="auto">
          <a:xfrm>
            <a:off x="1714500" y="142875"/>
            <a:ext cx="2214563" cy="6096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Гордон Байрон</a:t>
            </a:r>
          </a:p>
        </p:txBody>
      </p:sp>
      <p:sp>
        <p:nvSpPr>
          <p:cNvPr id="19460" name="AutoShape 22"/>
          <p:cNvSpPr>
            <a:spLocks noChangeArrowheads="1"/>
          </p:cNvSpPr>
          <p:nvPr/>
        </p:nvSpPr>
        <p:spPr bwMode="auto">
          <a:xfrm>
            <a:off x="3929063" y="142875"/>
            <a:ext cx="2571750" cy="6096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Маргарет </a:t>
            </a:r>
            <a:r>
              <a:rPr lang="ru-RU" dirty="0" err="1"/>
              <a:t>Лермонт</a:t>
            </a:r>
            <a:r>
              <a:rPr lang="ru-RU" dirty="0"/>
              <a:t> </a:t>
            </a:r>
          </a:p>
        </p:txBody>
      </p:sp>
      <p:sp>
        <p:nvSpPr>
          <p:cNvPr id="19461" name="AutoShape 24"/>
          <p:cNvSpPr>
            <a:spLocks noChangeArrowheads="1"/>
          </p:cNvSpPr>
          <p:nvPr/>
        </p:nvSpPr>
        <p:spPr bwMode="auto">
          <a:xfrm>
            <a:off x="2357438" y="1357313"/>
            <a:ext cx="3097212" cy="6096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/>
              <a:t>Георг Лермонт </a:t>
            </a:r>
          </a:p>
        </p:txBody>
      </p:sp>
      <p:sp>
        <p:nvSpPr>
          <p:cNvPr id="19462" name="AutoShape 25"/>
          <p:cNvSpPr>
            <a:spLocks noChangeArrowheads="1"/>
          </p:cNvSpPr>
          <p:nvPr/>
        </p:nvSpPr>
        <p:spPr bwMode="auto">
          <a:xfrm>
            <a:off x="1643063" y="4786313"/>
            <a:ext cx="2500312" cy="487362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dirty="0"/>
              <a:t>Лермонтов Юрий Петрович</a:t>
            </a:r>
          </a:p>
          <a:p>
            <a:pPr algn="ctr">
              <a:defRPr/>
            </a:pPr>
            <a:r>
              <a:rPr lang="ru-RU" sz="1400" dirty="0"/>
              <a:t>1787-1831</a:t>
            </a:r>
          </a:p>
        </p:txBody>
      </p:sp>
      <p:sp>
        <p:nvSpPr>
          <p:cNvPr id="19463" name="AutoShape 26"/>
          <p:cNvSpPr>
            <a:spLocks noChangeArrowheads="1"/>
          </p:cNvSpPr>
          <p:nvPr/>
        </p:nvSpPr>
        <p:spPr bwMode="auto">
          <a:xfrm>
            <a:off x="3143250" y="3714750"/>
            <a:ext cx="1512888" cy="500063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dirty="0" err="1"/>
              <a:t>Евтихий</a:t>
            </a:r>
            <a:r>
              <a:rPr lang="ru-RU" sz="1400" dirty="0"/>
              <a:t>(Юрий)</a:t>
            </a:r>
          </a:p>
          <a:p>
            <a:pPr algn="ctr">
              <a:defRPr/>
            </a:pPr>
            <a:r>
              <a:rPr lang="ru-RU" sz="1400" dirty="0"/>
              <a:t>1722-1778 </a:t>
            </a:r>
          </a:p>
        </p:txBody>
      </p:sp>
      <p:sp>
        <p:nvSpPr>
          <p:cNvPr id="19464" name="AutoShape 27"/>
          <p:cNvSpPr>
            <a:spLocks noChangeArrowheads="1"/>
          </p:cNvSpPr>
          <p:nvPr/>
        </p:nvSpPr>
        <p:spPr bwMode="auto">
          <a:xfrm>
            <a:off x="5214938" y="3714750"/>
            <a:ext cx="1655762" cy="500063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dirty="0"/>
              <a:t>Анна </a:t>
            </a:r>
            <a:r>
              <a:rPr lang="ru-RU" sz="1400" dirty="0" err="1"/>
              <a:t>Рукачёва</a:t>
            </a:r>
            <a:endParaRPr lang="ru-RU" sz="1400" dirty="0"/>
          </a:p>
        </p:txBody>
      </p:sp>
      <p:sp>
        <p:nvSpPr>
          <p:cNvPr id="19465" name="AutoShape 28"/>
          <p:cNvSpPr>
            <a:spLocks noChangeArrowheads="1"/>
          </p:cNvSpPr>
          <p:nvPr/>
        </p:nvSpPr>
        <p:spPr bwMode="auto">
          <a:xfrm>
            <a:off x="1714500" y="3714750"/>
            <a:ext cx="1500188" cy="500063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dirty="0"/>
              <a:t>Пётр</a:t>
            </a:r>
          </a:p>
          <a:p>
            <a:pPr algn="ctr">
              <a:defRPr/>
            </a:pPr>
            <a:r>
              <a:rPr lang="ru-RU" sz="1400" dirty="0"/>
              <a:t>17??-1811</a:t>
            </a:r>
          </a:p>
        </p:txBody>
      </p:sp>
      <p:sp>
        <p:nvSpPr>
          <p:cNvPr id="19466" name="AutoShape 29"/>
          <p:cNvSpPr>
            <a:spLocks noChangeArrowheads="1"/>
          </p:cNvSpPr>
          <p:nvPr/>
        </p:nvSpPr>
        <p:spPr bwMode="auto">
          <a:xfrm>
            <a:off x="1143000" y="2571750"/>
            <a:ext cx="1836738" cy="6096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 err="1"/>
              <a:t>Вилим</a:t>
            </a:r>
            <a:endParaRPr lang="ru-RU" dirty="0"/>
          </a:p>
        </p:txBody>
      </p:sp>
      <p:sp>
        <p:nvSpPr>
          <p:cNvPr id="19467" name="AutoShape 31"/>
          <p:cNvSpPr>
            <a:spLocks noChangeArrowheads="1"/>
          </p:cNvSpPr>
          <p:nvPr/>
        </p:nvSpPr>
        <p:spPr bwMode="auto">
          <a:xfrm>
            <a:off x="3000375" y="2571750"/>
            <a:ext cx="1800225" cy="6096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Петр</a:t>
            </a:r>
          </a:p>
          <a:p>
            <a:pPr algn="ctr">
              <a:defRPr/>
            </a:pPr>
            <a:r>
              <a:rPr lang="ru-RU" dirty="0"/>
              <a:t>1698-1734 </a:t>
            </a:r>
          </a:p>
        </p:txBody>
      </p:sp>
      <p:sp>
        <p:nvSpPr>
          <p:cNvPr id="19468" name="AutoShape 32"/>
          <p:cNvSpPr>
            <a:spLocks noChangeArrowheads="1"/>
          </p:cNvSpPr>
          <p:nvPr/>
        </p:nvSpPr>
        <p:spPr bwMode="auto">
          <a:xfrm>
            <a:off x="4786313" y="2571750"/>
            <a:ext cx="1873250" cy="6096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/>
              <a:t>Андрей </a:t>
            </a:r>
          </a:p>
        </p:txBody>
      </p:sp>
      <p:sp>
        <p:nvSpPr>
          <p:cNvPr id="19469" name="AutoShape 34"/>
          <p:cNvSpPr>
            <a:spLocks noChangeArrowheads="1"/>
          </p:cNvSpPr>
          <p:nvPr/>
        </p:nvSpPr>
        <p:spPr bwMode="auto">
          <a:xfrm>
            <a:off x="4714875" y="4714875"/>
            <a:ext cx="2928938" cy="500063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dirty="0"/>
              <a:t>Лермонтова Мария Михайловна</a:t>
            </a:r>
          </a:p>
          <a:p>
            <a:pPr algn="ctr">
              <a:defRPr/>
            </a:pPr>
            <a:r>
              <a:rPr lang="ru-RU" sz="1400" dirty="0"/>
              <a:t>1795-1817</a:t>
            </a:r>
          </a:p>
        </p:txBody>
      </p:sp>
      <p:sp>
        <p:nvSpPr>
          <p:cNvPr id="19471" name="AutoShape 36"/>
          <p:cNvSpPr>
            <a:spLocks noChangeArrowheads="1"/>
          </p:cNvSpPr>
          <p:nvPr/>
        </p:nvSpPr>
        <p:spPr bwMode="auto">
          <a:xfrm>
            <a:off x="2928938" y="5715000"/>
            <a:ext cx="3097212" cy="6096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Лермонтов Михаил Юрьевич </a:t>
            </a:r>
          </a:p>
          <a:p>
            <a:pPr algn="ctr">
              <a:defRPr/>
            </a:pPr>
            <a:r>
              <a:rPr lang="ru-RU" dirty="0"/>
              <a:t>1814-1841</a:t>
            </a:r>
          </a:p>
        </p:txBody>
      </p:sp>
      <p:sp>
        <p:nvSpPr>
          <p:cNvPr id="19472" name="AutoShape 38"/>
          <p:cNvSpPr>
            <a:spLocks noChangeArrowheads="1"/>
          </p:cNvSpPr>
          <p:nvPr/>
        </p:nvSpPr>
        <p:spPr bwMode="auto">
          <a:xfrm>
            <a:off x="4643438" y="3714750"/>
            <a:ext cx="576262" cy="485775"/>
          </a:xfrm>
          <a:prstGeom prst="rightArrow">
            <a:avLst>
              <a:gd name="adj1" fmla="val 50000"/>
              <a:gd name="adj2" fmla="val 2965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473" name="AutoShape 41"/>
          <p:cNvSpPr>
            <a:spLocks noChangeArrowheads="1"/>
          </p:cNvSpPr>
          <p:nvPr/>
        </p:nvSpPr>
        <p:spPr bwMode="auto">
          <a:xfrm rot="5400000">
            <a:off x="3669506" y="2045494"/>
            <a:ext cx="576263" cy="485775"/>
          </a:xfrm>
          <a:prstGeom prst="rightArrow">
            <a:avLst>
              <a:gd name="adj1" fmla="val 50000"/>
              <a:gd name="adj2" fmla="val 2965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476" name="AutoShape 45"/>
          <p:cNvSpPr>
            <a:spLocks noChangeArrowheads="1"/>
          </p:cNvSpPr>
          <p:nvPr/>
        </p:nvSpPr>
        <p:spPr bwMode="auto">
          <a:xfrm rot="5400000">
            <a:off x="4171950" y="5257801"/>
            <a:ext cx="428625" cy="342900"/>
          </a:xfrm>
          <a:prstGeom prst="rightArrow">
            <a:avLst>
              <a:gd name="adj1" fmla="val 50000"/>
              <a:gd name="adj2" fmla="val 2965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477" name="AutoShape 48"/>
          <p:cNvSpPr>
            <a:spLocks noChangeArrowheads="1"/>
          </p:cNvSpPr>
          <p:nvPr/>
        </p:nvSpPr>
        <p:spPr bwMode="auto">
          <a:xfrm rot="5400000">
            <a:off x="3526632" y="4260056"/>
            <a:ext cx="576262" cy="485775"/>
          </a:xfrm>
          <a:prstGeom prst="rightArrow">
            <a:avLst>
              <a:gd name="adj1" fmla="val 50000"/>
              <a:gd name="adj2" fmla="val 2965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026" name="Picture 2" descr="М.Ю. Лермонтов и Е.А. Арсеньева в свете церковных ведомостей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357694"/>
            <a:ext cx="879067" cy="1222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81" name="Picture 54" descr="T57pl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5357826"/>
            <a:ext cx="884238" cy="1082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6" name="AutoShape 41"/>
          <p:cNvSpPr>
            <a:spLocks noChangeArrowheads="1"/>
          </p:cNvSpPr>
          <p:nvPr/>
        </p:nvSpPr>
        <p:spPr bwMode="auto">
          <a:xfrm rot="5400000">
            <a:off x="3669507" y="831056"/>
            <a:ext cx="576262" cy="485775"/>
          </a:xfrm>
          <a:prstGeom prst="rightArrow">
            <a:avLst>
              <a:gd name="adj1" fmla="val 50000"/>
              <a:gd name="adj2" fmla="val 2965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7" name="Рисунок 26" descr="m_262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928670"/>
            <a:ext cx="931291" cy="10715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8" name="AutoShape 41"/>
          <p:cNvSpPr>
            <a:spLocks noChangeArrowheads="1"/>
          </p:cNvSpPr>
          <p:nvPr/>
        </p:nvSpPr>
        <p:spPr bwMode="auto">
          <a:xfrm rot="5400000">
            <a:off x="3598069" y="3188494"/>
            <a:ext cx="576263" cy="485775"/>
          </a:xfrm>
          <a:prstGeom prst="rightArrow">
            <a:avLst>
              <a:gd name="adj1" fmla="val 50000"/>
              <a:gd name="adj2" fmla="val 2965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" name="AutoShape 38"/>
          <p:cNvSpPr>
            <a:spLocks noChangeArrowheads="1"/>
          </p:cNvSpPr>
          <p:nvPr/>
        </p:nvSpPr>
        <p:spPr bwMode="auto">
          <a:xfrm>
            <a:off x="4143375" y="4786313"/>
            <a:ext cx="576263" cy="485775"/>
          </a:xfrm>
          <a:prstGeom prst="rightArrow">
            <a:avLst>
              <a:gd name="adj1" fmla="val 50000"/>
              <a:gd name="adj2" fmla="val 2965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42844" y="357166"/>
            <a:ext cx="452047" cy="6223499"/>
          </a:xfrm>
          <a:prstGeom prst="rect">
            <a:avLst/>
          </a:prstGeom>
          <a:noFill/>
        </p:spPr>
        <p:txBody>
          <a:bodyPr vert="wordArtVert" wrap="none">
            <a:spAutoFit/>
          </a:bodyPr>
          <a:lstStyle/>
          <a:p>
            <a:pPr>
              <a:defRPr/>
            </a:pPr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Шотландская родословная</a:t>
            </a:r>
          </a:p>
        </p:txBody>
      </p:sp>
      <p:pic>
        <p:nvPicPr>
          <p:cNvPr id="31" name="Picture 4" descr="Урок в формате А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834" y="4286256"/>
            <a:ext cx="1035075" cy="12978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AutoShape 25"/>
          <p:cNvSpPr>
            <a:spLocks noChangeArrowheads="1"/>
          </p:cNvSpPr>
          <p:nvPr/>
        </p:nvSpPr>
        <p:spPr bwMode="auto">
          <a:xfrm>
            <a:off x="6443663" y="3500438"/>
            <a:ext cx="2500312" cy="487362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Лермонтов Юрий Петрович</a:t>
            </a:r>
          </a:p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1787-1831</a:t>
            </a:r>
          </a:p>
        </p:txBody>
      </p:sp>
      <p:sp>
        <p:nvSpPr>
          <p:cNvPr id="19469" name="AutoShape 34"/>
          <p:cNvSpPr>
            <a:spLocks noChangeArrowheads="1"/>
          </p:cNvSpPr>
          <p:nvPr/>
        </p:nvSpPr>
        <p:spPr bwMode="auto">
          <a:xfrm>
            <a:off x="2214563" y="3429000"/>
            <a:ext cx="2714625" cy="5715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Лермонтова Мария Михайловна</a:t>
            </a:r>
          </a:p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1795-1817</a:t>
            </a:r>
          </a:p>
        </p:txBody>
      </p:sp>
      <p:sp>
        <p:nvSpPr>
          <p:cNvPr id="19471" name="AutoShape 36"/>
          <p:cNvSpPr>
            <a:spLocks noChangeArrowheads="1"/>
          </p:cNvSpPr>
          <p:nvPr/>
        </p:nvSpPr>
        <p:spPr bwMode="auto">
          <a:xfrm>
            <a:off x="3786188" y="4714875"/>
            <a:ext cx="3097212" cy="51435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Лермонтов Михаил Юрьевич </a:t>
            </a:r>
          </a:p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1814-1841</a:t>
            </a:r>
          </a:p>
        </p:txBody>
      </p:sp>
      <p:sp>
        <p:nvSpPr>
          <p:cNvPr id="19472" name="AutoShape 38"/>
          <p:cNvSpPr>
            <a:spLocks noChangeArrowheads="1"/>
          </p:cNvSpPr>
          <p:nvPr/>
        </p:nvSpPr>
        <p:spPr bwMode="auto">
          <a:xfrm>
            <a:off x="4929188" y="3500438"/>
            <a:ext cx="576262" cy="485775"/>
          </a:xfrm>
          <a:prstGeom prst="rightArrow">
            <a:avLst>
              <a:gd name="adj1" fmla="val 50000"/>
              <a:gd name="adj2" fmla="val 2965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474" name="AutoShape 42"/>
          <p:cNvSpPr>
            <a:spLocks noChangeArrowheads="1"/>
          </p:cNvSpPr>
          <p:nvPr/>
        </p:nvSpPr>
        <p:spPr bwMode="auto">
          <a:xfrm>
            <a:off x="4214813" y="2143125"/>
            <a:ext cx="1800225" cy="6096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Арсеньев </a:t>
            </a:r>
          </a:p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Михаил Васильевич</a:t>
            </a:r>
          </a:p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1768-1810</a:t>
            </a:r>
          </a:p>
        </p:txBody>
      </p:sp>
      <p:sp>
        <p:nvSpPr>
          <p:cNvPr id="19475" name="AutoShape 44"/>
          <p:cNvSpPr>
            <a:spLocks noChangeArrowheads="1"/>
          </p:cNvSpPr>
          <p:nvPr/>
        </p:nvSpPr>
        <p:spPr bwMode="auto">
          <a:xfrm>
            <a:off x="1428750" y="2214563"/>
            <a:ext cx="2051050" cy="6096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Арсеньева </a:t>
            </a:r>
          </a:p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Елизавета Алексеевна</a:t>
            </a:r>
          </a:p>
          <a:p>
            <a:pPr algn="ctr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1773-1845</a:t>
            </a:r>
          </a:p>
        </p:txBody>
      </p:sp>
      <p:sp>
        <p:nvSpPr>
          <p:cNvPr id="19477" name="AutoShape 48"/>
          <p:cNvSpPr>
            <a:spLocks noChangeArrowheads="1"/>
          </p:cNvSpPr>
          <p:nvPr/>
        </p:nvSpPr>
        <p:spPr bwMode="auto">
          <a:xfrm rot="5400000">
            <a:off x="4883945" y="4117181"/>
            <a:ext cx="576262" cy="485775"/>
          </a:xfrm>
          <a:prstGeom prst="rightArrow">
            <a:avLst>
              <a:gd name="adj1" fmla="val 50000"/>
              <a:gd name="adj2" fmla="val 2965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Дневник - Из жизни дворян-крепостников - Елизавета Арсеньева, бабушка Михаила Лермонт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92696"/>
            <a:ext cx="1145288" cy="14615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Урок в формате А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3959" y="3140968"/>
            <a:ext cx="1205997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М.Ю. Лермонтов и Е.А. Арсеньева в свете церковных ведомостей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839326"/>
            <a:ext cx="943514" cy="13118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81" name="Picture 54" descr="T57pl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5213040"/>
            <a:ext cx="1300238" cy="15920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AutoShape 41"/>
          <p:cNvSpPr>
            <a:spLocks noChangeArrowheads="1"/>
          </p:cNvSpPr>
          <p:nvPr/>
        </p:nvSpPr>
        <p:spPr bwMode="auto">
          <a:xfrm rot="5400000">
            <a:off x="3526632" y="2831306"/>
            <a:ext cx="576262" cy="485775"/>
          </a:xfrm>
          <a:prstGeom prst="rightArrow">
            <a:avLst>
              <a:gd name="adj1" fmla="val 50000"/>
              <a:gd name="adj2" fmla="val 2965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" name="AutoShape 38"/>
          <p:cNvSpPr>
            <a:spLocks noChangeArrowheads="1"/>
          </p:cNvSpPr>
          <p:nvPr/>
        </p:nvSpPr>
        <p:spPr bwMode="auto">
          <a:xfrm>
            <a:off x="3500438" y="2286000"/>
            <a:ext cx="714375" cy="357188"/>
          </a:xfrm>
          <a:prstGeom prst="rightArrow">
            <a:avLst>
              <a:gd name="adj1" fmla="val 50000"/>
              <a:gd name="adj2" fmla="val 2965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2000232" y="214290"/>
            <a:ext cx="539981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Родословная Лермонтова ( по линии матери)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5" descr="gerb_rod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8" y="714375"/>
            <a:ext cx="4071937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extBox 6"/>
          <p:cNvSpPr txBox="1">
            <a:spLocks noChangeArrowheads="1"/>
          </p:cNvSpPr>
          <p:nvPr/>
        </p:nvSpPr>
        <p:spPr bwMode="auto">
          <a:xfrm>
            <a:off x="2428875" y="4643438"/>
            <a:ext cx="4510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Герб рода Лермонтовых и Лермонтов</a:t>
            </a:r>
          </a:p>
        </p:txBody>
      </p:sp>
      <p:sp>
        <p:nvSpPr>
          <p:cNvPr id="37891" name="Rectangle 2"/>
          <p:cNvSpPr>
            <a:spLocks noChangeArrowheads="1"/>
          </p:cNvSpPr>
          <p:nvPr/>
        </p:nvSpPr>
        <p:spPr bwMode="auto">
          <a:xfrm>
            <a:off x="1331913" y="5178425"/>
            <a:ext cx="619283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Одинаковые геральдические элементы – стропило с ромбами и чёрные розы с шипами в поле щита. </a:t>
            </a:r>
          </a:p>
          <a:p>
            <a:pPr algn="ctr"/>
            <a:r>
              <a:rPr lang="ru-RU" sz="20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Рыцарский девиз Лермонтовых – “Sors mea Jesus”                         (“Жребий мой – Иисус”). </a:t>
            </a:r>
            <a:endParaRPr lang="ru-RU" sz="2000"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2" descr="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714375"/>
            <a:ext cx="1716088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extBox 3"/>
          <p:cNvSpPr txBox="1">
            <a:spLocks noChangeArrowheads="1"/>
          </p:cNvSpPr>
          <p:nvPr/>
        </p:nvSpPr>
        <p:spPr bwMode="auto">
          <a:xfrm>
            <a:off x="5429250" y="3071813"/>
            <a:ext cx="2286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alibri" pitchFamily="34" charset="0"/>
              </a:rPr>
              <a:t>Томас Лермонт </a:t>
            </a:r>
          </a:p>
        </p:txBody>
      </p:sp>
      <p:sp>
        <p:nvSpPr>
          <p:cNvPr id="38915" name="TextBox 6"/>
          <p:cNvSpPr txBox="1">
            <a:spLocks noChangeArrowheads="1"/>
          </p:cNvSpPr>
          <p:nvPr/>
        </p:nvSpPr>
        <p:spPr bwMode="auto">
          <a:xfrm>
            <a:off x="1500188" y="3143250"/>
            <a:ext cx="1889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М.Ю.Лермонтов</a:t>
            </a:r>
          </a:p>
        </p:txBody>
      </p:sp>
      <p:sp>
        <p:nvSpPr>
          <p:cNvPr id="38916" name="TextBox 8"/>
          <p:cNvSpPr txBox="1">
            <a:spLocks noChangeArrowheads="1"/>
          </p:cNvSpPr>
          <p:nvPr/>
        </p:nvSpPr>
        <p:spPr bwMode="auto">
          <a:xfrm>
            <a:off x="2500313" y="4572000"/>
            <a:ext cx="32416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Писали стихи, одинокие по жизни, близких друзей не имели, дар предвидения.</a:t>
            </a:r>
          </a:p>
        </p:txBody>
      </p:sp>
      <p:pic>
        <p:nvPicPr>
          <p:cNvPr id="38917" name="Picture 2" descr="Дневник karino4ka-malvino4ka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785813"/>
            <a:ext cx="1928812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Левая фигурная скобка 13"/>
          <p:cNvSpPr/>
          <p:nvPr/>
        </p:nvSpPr>
        <p:spPr>
          <a:xfrm rot="16200000">
            <a:off x="3822700" y="2963863"/>
            <a:ext cx="647700" cy="2006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313" y="714375"/>
          <a:ext cx="8822183" cy="59696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7638"/>
                <a:gridCol w="2110817"/>
                <a:gridCol w="4113728"/>
              </a:tblGrid>
              <a:tr h="30310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 Юбилейные</a:t>
                      </a:r>
                      <a:r>
                        <a:rPr lang="ru-RU" sz="2000" baseline="0" dirty="0" smtClean="0"/>
                        <a:t> даты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Годы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Событие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442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50 лет со дня смерти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1891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/>
                        <a:t>В</a:t>
                      </a:r>
                      <a:r>
                        <a:rPr lang="ru-RU" sz="2000" kern="1200" baseline="0" dirty="0" smtClean="0"/>
                        <a:t> </a:t>
                      </a:r>
                      <a:r>
                        <a:rPr lang="ru-RU" sz="2000" kern="1200" dirty="0" smtClean="0"/>
                        <a:t>Российской империи начался голод, который охватил 17 губерний с населением в 36 000 000 человек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461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Почти 80 лет</a:t>
                      </a:r>
                      <a:r>
                        <a:rPr lang="ru-RU" sz="2000" baseline="0" dirty="0" smtClean="0"/>
                        <a:t> со дня рождения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1894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Кончина императора Александра Третьего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865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70 лет со дня смерти поэта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Сентябрь, 1911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Застрелен родственник Алексея Столыпина-Манго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5111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100</a:t>
                      </a:r>
                      <a:r>
                        <a:rPr lang="ru-RU" sz="2000" baseline="0" dirty="0" smtClean="0"/>
                        <a:t> лет со дня рождения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1914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Первая мировая война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5111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110 лет со дня рождения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1924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Разорение фамильного склепа Мартыновых, останки дуэлянта утопили в местном пруду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843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125 лет со дня рождения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1939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/>
                        <a:t>Началась советско-финская война и Вторая мировая война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28728" y="214290"/>
            <a:ext cx="642942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Юбилейные годы Лермонтова в судьбе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313" y="857250"/>
          <a:ext cx="8643967" cy="57969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5163"/>
                <a:gridCol w="2068176"/>
                <a:gridCol w="4030628"/>
              </a:tblGrid>
              <a:tr h="84880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Юбилейные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даты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Событие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512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лет со дня смерти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1941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Великая Отечественная война</a:t>
                      </a:r>
                    </a:p>
                  </a:txBody>
                  <a:tcPr/>
                </a:tc>
              </a:tr>
              <a:tr h="146205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150 лет со дня рождения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1964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Был спланирован и осуществлен заговор против первого секретаря ЦК КПСС (главы государства) Никиты Хрущева</a:t>
                      </a:r>
                      <a:b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668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150 лет со времени убийства поэта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1991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Развал коммунистической сверхдержавы - СССР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5093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лет со дня рождения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2014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События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Украине, санкции против России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57290" y="214290"/>
            <a:ext cx="6286544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Юбилейные годы Лермонтова в судьбе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myrodom 14 июня: Этот день в Русской истор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1982169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4034" name="TextBox 4"/>
          <p:cNvSpPr txBox="1">
            <a:spLocks noChangeArrowheads="1"/>
          </p:cNvSpPr>
          <p:nvPr/>
        </p:nvSpPr>
        <p:spPr bwMode="auto">
          <a:xfrm>
            <a:off x="428625" y="3214688"/>
            <a:ext cx="1928813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Владислав Ходасевич-</a:t>
            </a:r>
          </a:p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эмигрантский </a:t>
            </a:r>
          </a:p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поэт и литературовед</a:t>
            </a:r>
          </a:p>
        </p:txBody>
      </p:sp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2571750" y="285750"/>
            <a:ext cx="60007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/>
            <a:r>
              <a:rPr lang="ru-RU" sz="1600" b="1" i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Из воспоминаний Ходасевича  ( со слов поклонницы Лермонтова): «Вот попомните моё слово, даже юбилея его не справят как следует: что-нибудь да помешает. При жизни мучили, смерть оскорбили, после смерти... память его приносили в жертву памяти Пушкина – и уж как-нибудь да случится, что юбилея Лермонтова не будет».</a:t>
            </a:r>
          </a:p>
          <a:p>
            <a:pPr indent="449263"/>
            <a:r>
              <a:rPr lang="ru-RU" sz="1600" b="1" i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Слова женщины неожиданно сбылись:</a:t>
            </a:r>
            <a:r>
              <a:rPr lang="ru-RU" sz="1600" b="1" i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«Столетний юбилей Лермонтова совпал с ужасами войны».</a:t>
            </a:r>
          </a:p>
          <a:p>
            <a:pPr indent="449263"/>
            <a:endParaRPr lang="ru-RU" sz="16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indent="449263"/>
            <a:endParaRPr lang="ru-RU" sz="12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indent="449263"/>
            <a:endParaRPr lang="ru-RU" sz="12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indent="449263"/>
            <a:endParaRPr lang="ru-RU" sz="12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indent="449263"/>
            <a:endParaRPr lang="ru-RU" dirty="0"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34823" name="Picture 7" descr="С Днем Рождения, АННА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786058"/>
            <a:ext cx="1899252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4037" name="Прямоугольник 6"/>
          <p:cNvSpPr>
            <a:spLocks noChangeArrowheads="1"/>
          </p:cNvSpPr>
          <p:nvPr/>
        </p:nvSpPr>
        <p:spPr bwMode="auto">
          <a:xfrm>
            <a:off x="2714625" y="3000375"/>
            <a:ext cx="35004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«Лермонтов имеет какое-то магическое влияние на Россию: как только его юбилей, жди какого-нибудь катаклизма». </a:t>
            </a:r>
          </a:p>
        </p:txBody>
      </p:sp>
      <p:sp>
        <p:nvSpPr>
          <p:cNvPr id="44038" name="TextBox 4"/>
          <p:cNvSpPr txBox="1">
            <a:spLocks noChangeArrowheads="1"/>
          </p:cNvSpPr>
          <p:nvPr/>
        </p:nvSpPr>
        <p:spPr bwMode="auto">
          <a:xfrm>
            <a:off x="4643438" y="5715000"/>
            <a:ext cx="192881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Анна Андреевна Ахматова – русская поэтесса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92696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Результаты  исследования </a:t>
            </a:r>
          </a:p>
        </p:txBody>
      </p:sp>
      <p:sp>
        <p:nvSpPr>
          <p:cNvPr id="45058" name="Rectangle 4"/>
          <p:cNvSpPr>
            <a:spLocks noGrp="1" noChangeArrowheads="1"/>
          </p:cNvSpPr>
          <p:nvPr>
            <p:ph idx="1"/>
          </p:nvPr>
        </p:nvSpPr>
        <p:spPr>
          <a:xfrm>
            <a:off x="250825" y="1268413"/>
            <a:ext cx="8532813" cy="4278312"/>
          </a:xfrm>
        </p:spPr>
        <p:txBody>
          <a:bodyPr anchor="ctr">
            <a:spAutoFit/>
          </a:bodyPr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ru-RU" sz="2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результате исследования мы пришли к выводу, что мистика присутствовала в жизни, в судьбе поэта.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Нам удалось показать связь юбилейных дат поэта  и катаклизмов в России. 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На основе наблюдений удалось составить хронологическую таблицу.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Составлена шотландская родословная поэта. 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Лермонтов раскрылся передо мной не только как поэт, прозаик, но и как прорицатель - эта сторона его жизни ещё малоизвестна. 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>
            <a:spLocks noChangeArrowheads="1"/>
          </p:cNvSpPr>
          <p:nvPr/>
        </p:nvSpPr>
        <p:spPr bwMode="auto">
          <a:xfrm>
            <a:off x="755650" y="1755775"/>
            <a:ext cx="7704138" cy="36941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581025" algn="l"/>
              </a:tabLst>
            </a:pP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581025" algn="l"/>
              </a:tabLst>
            </a:pPr>
            <a:r>
              <a:rPr lang="ru-RU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1.Лермонтовская энциклопедия. М., 1981.</a:t>
            </a:r>
          </a:p>
          <a:p>
            <a:pPr eaLnBrk="0" hangingPunct="0">
              <a:tabLst>
                <a:tab pos="581025" algn="l"/>
              </a:tabLst>
            </a:pP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581025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2.Афанасьев В.</a:t>
            </a:r>
            <a:r>
              <a:rPr lang="ru-RU">
                <a:solidFill>
                  <a:srgbClr val="252525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 Лермонтов. М., 1991. (Жизнь замечательных людей).</a:t>
            </a:r>
          </a:p>
          <a:p>
            <a:pPr eaLnBrk="0" hangingPunct="0">
              <a:tabLst>
                <a:tab pos="581025" algn="l"/>
              </a:tabLst>
            </a:pPr>
            <a:endParaRPr lang="ru-RU">
              <a:solidFill>
                <a:srgbClr val="252525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eaLnBrk="0" hangingPunct="0">
              <a:tabLst>
                <a:tab pos="581025" algn="l"/>
              </a:tabLst>
            </a:pP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581025" algn="l"/>
              </a:tabLst>
            </a:pPr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Интернет-ресурсы</a:t>
            </a:r>
          </a:p>
          <a:p>
            <a:pPr eaLnBrk="0" hangingPunct="0">
              <a:tabLst>
                <a:tab pos="581025" algn="l"/>
              </a:tabLst>
            </a:pP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581025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1.http://rus.1september.ru/</a:t>
            </a:r>
          </a:p>
          <a:p>
            <a:pPr eaLnBrk="0" hangingPunct="0">
              <a:buFontTx/>
              <a:buChar char="•"/>
              <a:tabLst>
                <a:tab pos="581025" algn="l"/>
              </a:tabLst>
            </a:pPr>
            <a:endParaRPr lang="ru-RU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buFontTx/>
              <a:buChar char="•"/>
              <a:tabLst>
                <a:tab pos="581025" algn="l"/>
              </a:tabLst>
            </a:pP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581025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2.https://ru.wikipedia.org/wiki/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581025" algn="l"/>
              </a:tabLst>
            </a:pPr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260648"/>
            <a:ext cx="8229600" cy="6926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Список литературы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Цель исследования</a:t>
            </a:r>
            <a:endParaRPr lang="ru-RU" dirty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Выяснить: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была ли мистика в жизни поэта, как юбилейные даты влияют на судьбу России?</a:t>
            </a:r>
          </a:p>
          <a:p>
            <a:pPr>
              <a:buFont typeface="Arial" charset="0"/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97019" y="2564904"/>
            <a:ext cx="9341019" cy="144655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Задачи исследования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исследовать  жизнь поэта; 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научиться работать с дополнительной литературой; 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свою работу; 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прочитать произведения М.Ю. Лермонтова, как входящие в школьную программу по литературе, так и не входящие в неё;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ыяснить: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была ли мистика в жизни М.Ю. Лермонтова.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Гипотеза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250825" y="1484313"/>
            <a:ext cx="864235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mtClean="0"/>
              <a:t>   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Мы выдвинули гипотезу, что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юбилейные даты  Лермонтова оказывают влияние на судьбу России, что существовала мистика в жизни поэта.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92696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Этапы исследования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412875"/>
            <a:ext cx="8607425" cy="4302125"/>
          </a:xfr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  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биография поэта;</a:t>
            </a:r>
          </a:p>
          <a:p>
            <a:pPr eaLnBrk="1" hangingPunct="1">
              <a:defRPr/>
            </a:pP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шотландская родословная Лермонтова;</a:t>
            </a:r>
          </a:p>
          <a:p>
            <a:pPr eaLnBrk="1" hangingPunct="1">
              <a:defRPr/>
            </a:pP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мистика в жизни Лермонтова;</a:t>
            </a:r>
          </a:p>
          <a:p>
            <a:pPr eaLnBrk="1" hangingPunct="1">
              <a:defRPr/>
            </a:pP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юбилейные годы в судьбе России.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Рождение поэта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506" name="Содержимое 9"/>
          <p:cNvSpPr>
            <a:spLocks noGrp="1"/>
          </p:cNvSpPr>
          <p:nvPr>
            <p:ph sz="half" idx="1"/>
          </p:nvPr>
        </p:nvSpPr>
        <p:spPr>
          <a:xfrm>
            <a:off x="5357813" y="1071563"/>
            <a:ext cx="3614737" cy="15430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Я не для ангелов и рая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Всесильным богом сотворён;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Но для чего живу, страдая,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Про это больше знает он.</a:t>
            </a:r>
          </a:p>
        </p:txBody>
      </p:sp>
      <p:sp>
        <p:nvSpPr>
          <p:cNvPr id="21507" name="Содержимое 3"/>
          <p:cNvSpPr>
            <a:spLocks noGrp="1"/>
          </p:cNvSpPr>
          <p:nvPr>
            <p:ph sz="half" idx="2"/>
          </p:nvPr>
        </p:nvSpPr>
        <p:spPr>
          <a:xfrm>
            <a:off x="3214688" y="5715000"/>
            <a:ext cx="5786437" cy="1000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Михаил Юрьевич Лермонтов родился в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Москве в 1814 году, в ночь с 14 на 15октября. </a:t>
            </a:r>
          </a:p>
          <a:p>
            <a:pPr eaLnBrk="1" hangingPunct="1"/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www_artru_info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rcRect l="9590" r="3529" b="10156"/>
          <a:stretch>
            <a:fillRect/>
          </a:stretch>
        </p:blipFill>
        <p:spPr>
          <a:xfrm>
            <a:off x="285720" y="1500174"/>
            <a:ext cx="3500462" cy="31205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285750" y="5000625"/>
            <a:ext cx="342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Times New Roman" pitchFamily="18" charset="0"/>
                <a:cs typeface="Times New Roman" pitchFamily="18" charset="0"/>
              </a:rPr>
              <a:t>Дом у Красных ворот, где родился Лермонтов</a:t>
            </a:r>
          </a:p>
        </p:txBody>
      </p:sp>
      <p:pic>
        <p:nvPicPr>
          <p:cNvPr id="1026" name="Picture 2" descr="Помогите найти фото. Парус. Медведев Н.В. Нет, не тебя так пылко я - 29 Ноября 2013 - Blog - Off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786058"/>
            <a:ext cx="2247222" cy="27146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.Ю. Лермонтов и Е.А. Арсеньева в свете церковных ведомостей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571744"/>
            <a:ext cx="2214546" cy="30781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Урок в формате А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908720"/>
            <a:ext cx="2164295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395288" y="620713"/>
            <a:ext cx="21431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Отец его был среднего роста,</a:t>
            </a:r>
          </a:p>
          <a:p>
            <a:r>
              <a:rPr lang="ru-RU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редкий красавец и прекрасно сложен,</a:t>
            </a:r>
          </a:p>
          <a:p>
            <a:r>
              <a:rPr lang="ru-RU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он был добр, но ужасно вспыльчив. </a:t>
            </a:r>
            <a:endParaRPr lang="ru-RU" b="1" i="1"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3143250" y="4357688"/>
            <a:ext cx="3214688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/>
            <a:r>
              <a:rPr lang="ru-RU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Мать поэта, Мария Михайловна. Когда она выходила замуж, </a:t>
            </a:r>
          </a:p>
          <a:p>
            <a:pPr algn="ctr"/>
            <a:r>
              <a:rPr lang="ru-RU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ей было не более </a:t>
            </a:r>
          </a:p>
          <a:p>
            <a:pPr algn="ctr"/>
            <a:r>
              <a:rPr lang="ru-RU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семнадцати лет. </a:t>
            </a:r>
            <a:endParaRPr lang="ru-RU" b="1" i="1"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6" name="Picture 2" descr="Дневник - Из жизни дворян-крепостников - Елизавета Арсеньева, бабушка Михаила Лермонто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412776"/>
            <a:ext cx="2256251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534" name="Содержимое 2"/>
          <p:cNvSpPr txBox="1">
            <a:spLocks/>
          </p:cNvSpPr>
          <p:nvPr/>
        </p:nvSpPr>
        <p:spPr bwMode="auto">
          <a:xfrm>
            <a:off x="6286500" y="4714875"/>
            <a:ext cx="257175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17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1600" b="1" i="1">
                <a:latin typeface="Times New Roman" pitchFamily="18" charset="0"/>
                <a:cs typeface="Times New Roman" pitchFamily="18" charset="0"/>
              </a:rPr>
              <a:t>Елизаветеа Алексеевна Арсеньева - бабушка Лермонтова</a:t>
            </a:r>
          </a:p>
        </p:txBody>
      </p:sp>
      <p:sp>
        <p:nvSpPr>
          <p:cNvPr id="22535" name="TextBox 7"/>
          <p:cNvSpPr txBox="1">
            <a:spLocks noChangeArrowheads="1"/>
          </p:cNvSpPr>
          <p:nvPr/>
        </p:nvSpPr>
        <p:spPr bwMode="auto">
          <a:xfrm>
            <a:off x="571500" y="5857875"/>
            <a:ext cx="18510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Юрий Петрович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Лермонтов </a:t>
            </a:r>
          </a:p>
        </p:txBody>
      </p:sp>
      <p:sp>
        <p:nvSpPr>
          <p:cNvPr id="22536" name="TextBox 8"/>
          <p:cNvSpPr txBox="1">
            <a:spLocks noChangeArrowheads="1"/>
          </p:cNvSpPr>
          <p:nvPr/>
        </p:nvSpPr>
        <p:spPr bwMode="auto">
          <a:xfrm>
            <a:off x="3708400" y="3933825"/>
            <a:ext cx="1987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Times New Roman" pitchFamily="18" charset="0"/>
                <a:cs typeface="Times New Roman" pitchFamily="18" charset="0"/>
              </a:rPr>
              <a:t>Мария Михайловна</a:t>
            </a:r>
          </a:p>
          <a:p>
            <a:pPr algn="ctr"/>
            <a:r>
              <a:rPr lang="ru-RU" sz="1600">
                <a:latin typeface="Times New Roman" pitchFamily="18" charset="0"/>
                <a:cs typeface="Times New Roman" pitchFamily="18" charset="0"/>
              </a:rPr>
              <a:t>Лермонтова</a:t>
            </a:r>
          </a:p>
        </p:txBody>
      </p:sp>
      <p:pic>
        <p:nvPicPr>
          <p:cNvPr id="3" name="Picture 2" descr="М.Ю. Лермонтов и Е.А. Арсеньева в свете церковных ведомостей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858" y="2559044"/>
            <a:ext cx="2214546" cy="30781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1763688" y="116632"/>
            <a:ext cx="6357392" cy="63408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Семья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3"/>
          <p:cNvSpPr>
            <a:spLocks noChangeArrowheads="1"/>
          </p:cNvSpPr>
          <p:nvPr/>
        </p:nvSpPr>
        <p:spPr bwMode="auto">
          <a:xfrm>
            <a:off x="4356100" y="404813"/>
            <a:ext cx="4608513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</a:rPr>
              <a:t>Тебе, Кавказ, суровый царь земли,</a:t>
            </a:r>
          </a:p>
          <a:p>
            <a:pPr algn="ctr"/>
            <a:r>
              <a:rPr lang="ru-RU" sz="2400">
                <a:solidFill>
                  <a:srgbClr val="002060"/>
                </a:solidFill>
              </a:rPr>
              <a:t>Я снова посвящаю стих небрежный.</a:t>
            </a:r>
          </a:p>
          <a:p>
            <a:pPr algn="ctr"/>
            <a:r>
              <a:rPr lang="ru-RU" sz="2400">
                <a:solidFill>
                  <a:srgbClr val="002060"/>
                </a:solidFill>
              </a:rPr>
              <a:t>Как сына ты его благослови</a:t>
            </a:r>
          </a:p>
          <a:p>
            <a:pPr algn="ctr"/>
            <a:r>
              <a:rPr lang="ru-RU" sz="2400">
                <a:solidFill>
                  <a:srgbClr val="002060"/>
                </a:solidFill>
              </a:rPr>
              <a:t>И осени вершиной белоснежной.</a:t>
            </a:r>
          </a:p>
          <a:p>
            <a:pPr algn="ctr"/>
            <a:r>
              <a:rPr lang="ru-RU" sz="2400">
                <a:solidFill>
                  <a:srgbClr val="002060"/>
                </a:solidFill>
              </a:rPr>
              <a:t>Еще ребёнком, чуждый и любви</a:t>
            </a:r>
          </a:p>
          <a:p>
            <a:pPr algn="ctr"/>
            <a:r>
              <a:rPr lang="ru-RU" sz="2400">
                <a:solidFill>
                  <a:srgbClr val="002060"/>
                </a:solidFill>
              </a:rPr>
              <a:t>И дум честолюбивых, я беспечно</a:t>
            </a:r>
          </a:p>
          <a:p>
            <a:pPr algn="ctr"/>
            <a:r>
              <a:rPr lang="ru-RU" sz="2400">
                <a:solidFill>
                  <a:srgbClr val="002060"/>
                </a:solidFill>
              </a:rPr>
              <a:t>Бродил в твоих ущельях, грозный, вечный…</a:t>
            </a:r>
          </a:p>
        </p:txBody>
      </p:sp>
      <p:pic>
        <p:nvPicPr>
          <p:cNvPr id="3" name="Рисунок 2" descr="dc46b97874afeb2a26bc565fc5fccd30.jp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31000" contrast="39000"/>
          </a:blip>
          <a:stretch>
            <a:fillRect/>
          </a:stretch>
        </p:blipFill>
        <p:spPr>
          <a:xfrm>
            <a:off x="251520" y="260648"/>
            <a:ext cx="2592288" cy="17214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1322</TotalTime>
  <Words>1606</Words>
  <Application>Microsoft Office PowerPoint</Application>
  <PresentationFormat>Экран (4:3)</PresentationFormat>
  <Paragraphs>282</Paragraphs>
  <Slides>30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Актуальность </vt:lpstr>
      <vt:lpstr>Цель исследования</vt:lpstr>
      <vt:lpstr>Задачи исследования </vt:lpstr>
      <vt:lpstr>Гипотеза</vt:lpstr>
      <vt:lpstr>Этапы исследования </vt:lpstr>
      <vt:lpstr>Рождение поэта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Мистика в жизни Лермонтова</vt:lpstr>
      <vt:lpstr>Мистика в жизни Лермонтова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Результаты  исследования </vt:lpstr>
      <vt:lpstr>Слайд 29</vt:lpstr>
      <vt:lpstr>Слайд 30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user</cp:lastModifiedBy>
  <cp:revision>101</cp:revision>
  <dcterms:created xsi:type="dcterms:W3CDTF">2015-02-26T13:24:49Z</dcterms:created>
  <dcterms:modified xsi:type="dcterms:W3CDTF">2023-12-13T13:55:46Z</dcterms:modified>
</cp:coreProperties>
</file>