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7" r:id="rId2"/>
    <p:sldId id="334" r:id="rId3"/>
    <p:sldId id="291" r:id="rId4"/>
    <p:sldId id="289" r:id="rId5"/>
    <p:sldId id="293" r:id="rId6"/>
    <p:sldId id="294" r:id="rId7"/>
    <p:sldId id="295" r:id="rId8"/>
    <p:sldId id="259" r:id="rId9"/>
    <p:sldId id="260" r:id="rId10"/>
    <p:sldId id="297" r:id="rId11"/>
    <p:sldId id="298" r:id="rId12"/>
    <p:sldId id="348" r:id="rId13"/>
    <p:sldId id="350" r:id="rId14"/>
    <p:sldId id="258" r:id="rId15"/>
    <p:sldId id="346" r:id="rId16"/>
    <p:sldId id="273" r:id="rId17"/>
    <p:sldId id="349" r:id="rId18"/>
    <p:sldId id="278" r:id="rId19"/>
    <p:sldId id="352" r:id="rId20"/>
    <p:sldId id="353" r:id="rId21"/>
    <p:sldId id="355" r:id="rId22"/>
    <p:sldId id="354" r:id="rId23"/>
    <p:sldId id="357" r:id="rId24"/>
    <p:sldId id="356" r:id="rId25"/>
    <p:sldId id="280" r:id="rId26"/>
    <p:sldId id="268" r:id="rId27"/>
    <p:sldId id="279" r:id="rId28"/>
    <p:sldId id="271" r:id="rId29"/>
    <p:sldId id="277" r:id="rId30"/>
    <p:sldId id="351" r:id="rId31"/>
    <p:sldId id="283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ill Sans MT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ill Sans MT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ill Sans MT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ill Sans MT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2" autoAdjust="0"/>
    <p:restoredTop sz="94622" autoAdjust="0"/>
  </p:normalViewPr>
  <p:slideViewPr>
    <p:cSldViewPr>
      <p:cViewPr varScale="1">
        <p:scale>
          <a:sx n="70" d="100"/>
          <a:sy n="70" d="100"/>
        </p:scale>
        <p:origin x="138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267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C84883-7F04-4063-84D7-799EAEF1FB14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69DFBA-59DD-41B8-8C0B-875489308C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903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D978FC3-18F4-4D78-BAA7-0DB894D6EE71}" type="datetimeFigureOut">
              <a:rPr lang="ru-RU"/>
              <a:pPr>
                <a:defRPr/>
              </a:pPr>
              <a:t>13.12.2023</a:t>
            </a:fld>
            <a:endParaRPr lang="ru-RU" dirty="0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AB3C2D3-ABD6-465C-862F-3F38B45E72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4074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7A370-2F9E-47A9-8B9B-DA1A5B92957C}" type="datetimeFigureOut">
              <a:rPr lang="ru-RU"/>
              <a:pPr>
                <a:defRPr/>
              </a:pPr>
              <a:t>13.12.2023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A22CD-9142-4E36-842E-2984EDDBCA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4416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E2E94-13AC-47FE-AACA-D52F4BA0A838}" type="datetimeFigureOut">
              <a:rPr lang="ru-RU"/>
              <a:pPr>
                <a:defRPr/>
              </a:pPr>
              <a:t>13.12.2023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E10AA-C47A-4A6B-B194-B88615E664A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5039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95415-7AF4-4D10-A11F-AE07716BF854}" type="datetimeFigureOut">
              <a:rPr lang="ru-RU"/>
              <a:pPr>
                <a:defRPr/>
              </a:pPr>
              <a:t>13.12.2023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1F93C-EC68-4566-9BA9-C3FEFD6F7A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4460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8F2A4F1-010C-405A-9258-6D8B6FD22440}" type="datetimeFigureOut">
              <a:rPr lang="ru-RU"/>
              <a:pPr>
                <a:defRPr/>
              </a:pPr>
              <a:t>13.12.2023</a:t>
            </a:fld>
            <a:endParaRPr lang="ru-RU" dirty="0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9E906BE-2D00-41D1-A785-9D5CE299D2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4438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292E1-F6B2-42B3-8587-E257B3AA9869}" type="datetimeFigureOut">
              <a:rPr lang="ru-RU"/>
              <a:pPr>
                <a:defRPr/>
              </a:pPr>
              <a:t>13.12.2023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7186E-7DA8-426D-BC58-A98D1976CA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2000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C856244-5470-4496-8840-D004CA144241}" type="datetimeFigureOut">
              <a:rPr lang="ru-RU"/>
              <a:pPr>
                <a:defRPr/>
              </a:pPr>
              <a:t>13.12.2023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DFE122D-F953-4C2A-BA28-568D432B17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2547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6E9E5-57A5-47A0-B7B5-3512DF7600A0}" type="datetimeFigureOut">
              <a:rPr lang="ru-RU"/>
              <a:pPr>
                <a:defRPr/>
              </a:pPr>
              <a:t>13.12.2023</a:t>
            </a:fld>
            <a:endParaRPr lang="ru-RU" dirty="0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FAB98-C608-49AE-9F65-7FF1AEC528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3744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B71D2EC-E369-4231-845C-A406C7BB7216}" type="datetimeFigureOut">
              <a:rPr lang="ru-RU"/>
              <a:pPr>
                <a:defRPr/>
              </a:pPr>
              <a:t>13.12.2023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6636F25-5CA7-4E31-B7A8-6AD145A5E4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8447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48743C-A67B-422F-B915-17EE3C355B2B}" type="datetimeFigureOut">
              <a:rPr lang="ru-RU"/>
              <a:pPr>
                <a:defRPr/>
              </a:pPr>
              <a:t>13.12.2023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B49017D-14EA-46D9-8FA3-E3685B1DB6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8252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C3AA0D6-7C78-49BB-9E57-B8B2985B0858}" type="datetimeFigureOut">
              <a:rPr lang="ru-RU"/>
              <a:pPr>
                <a:defRPr/>
              </a:pPr>
              <a:t>13.12.2023</a:t>
            </a:fld>
            <a:endParaRPr lang="ru-RU" dirty="0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DEC4513-FAC7-4913-98A3-66166C5EC5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8749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65B17258-30EA-4894-BBF3-9A98C6901D14}" type="datetimeFigureOut">
              <a:rPr lang="ru-RU"/>
              <a:pPr>
                <a:defRPr/>
              </a:pPr>
              <a:t>13.12.2023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F8A8FE5E-872D-4E6E-B113-334664BDA8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797" r:id="rId2"/>
    <p:sldLayoutId id="2147483803" r:id="rId3"/>
    <p:sldLayoutId id="2147483798" r:id="rId4"/>
    <p:sldLayoutId id="2147483804" r:id="rId5"/>
    <p:sldLayoutId id="2147483799" r:id="rId6"/>
    <p:sldLayoutId id="2147483805" r:id="rId7"/>
    <p:sldLayoutId id="2147483806" r:id="rId8"/>
    <p:sldLayoutId id="2147483807" r:id="rId9"/>
    <p:sldLayoutId id="2147483800" r:id="rId10"/>
    <p:sldLayoutId id="214748380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12" Type="http://schemas.openxmlformats.org/officeDocument/2006/relationships/image" Target="../media/image47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png"/><Relationship Id="rId9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g"/><Relationship Id="rId4" Type="http://schemas.openxmlformats.org/officeDocument/2006/relationships/image" Target="../media/image5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3933056"/>
            <a:ext cx="4804644" cy="2247131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43608" y="1844824"/>
            <a:ext cx="7992888" cy="4896544"/>
          </a:xfrm>
        </p:spPr>
        <p:txBody>
          <a:bodyPr>
            <a:normAutofit fontScale="70000" lnSpcReduction="20000"/>
          </a:bodyPr>
          <a:lstStyle/>
          <a:p>
            <a:pPr marL="0" lvl="0" indent="0" algn="ctr" eaLnBrk="1" hangingPunct="1">
              <a:spcBef>
                <a:spcPct val="20000"/>
              </a:spcBef>
              <a:buClrTx/>
              <a:buSzTx/>
              <a:buNone/>
              <a:defRPr/>
            </a:pPr>
            <a:r>
              <a:rPr lang="ru-RU" altLang="ru-RU" sz="3100" b="1" i="1" kern="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3100" b="1" i="1" kern="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 педагогического опыта по формированию основ финансовой грамотности у детей                    дошкольного возраста»</a:t>
            </a:r>
            <a:endParaRPr lang="ru-RU" altLang="ru-RU" sz="3100" kern="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8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marL="0" indent="0"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8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4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4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 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>
                <a:solidFill>
                  <a:srgbClr val="00B050"/>
                </a:solidFill>
              </a:rPr>
              <a:t>                                                                                    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Нестерова Оксана Евгеньевна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0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0" indent="0"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51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16632"/>
            <a:ext cx="7416824" cy="1414711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детский сад № </a:t>
            </a:r>
            <a:r>
              <a:rPr lang="ru-RU" sz="18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93 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8435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560840" cy="99412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 приёмы работы</a:t>
            </a:r>
            <a:endParaRPr lang="ru-RU" sz="40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5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4126" y="1412776"/>
            <a:ext cx="8155564" cy="52565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172400" cy="2493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6870" indent="-6350" algn="just">
              <a:lnSpc>
                <a:spcPct val="104000"/>
              </a:lnSpc>
              <a:spcAft>
                <a:spcPts val="47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Вырабатывание основ финансовой грамотности разумно включать в образовательные области следующим образом</a:t>
            </a:r>
            <a:r>
              <a:rPr lang="ru-RU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356870" indent="-6350" algn="just">
              <a:lnSpc>
                <a:spcPct val="104000"/>
              </a:lnSpc>
              <a:spcAft>
                <a:spcPts val="47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endParaRPr lang="ru-RU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2420888"/>
            <a:ext cx="66247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Социально-коммуникативное 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</a:t>
            </a:r>
          </a:p>
          <a:p>
            <a:endParaRPr lang="ru-RU" sz="24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b="1" i="1" dirty="0"/>
              <a:t>Познавательное развитие </a:t>
            </a:r>
            <a:endParaRPr lang="ru-RU" sz="2400" b="1" i="1" dirty="0" smtClean="0"/>
          </a:p>
          <a:p>
            <a:endParaRPr lang="ru-RU" sz="2400" b="1" i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b="1" i="1" dirty="0"/>
              <a:t>Речевое развитие </a:t>
            </a:r>
            <a:endParaRPr lang="ru-RU" sz="2400" b="1" i="1" dirty="0" smtClean="0"/>
          </a:p>
          <a:p>
            <a:endParaRPr lang="ru-RU" sz="24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b="1" i="1" dirty="0"/>
              <a:t>Художественно-эстетическое </a:t>
            </a:r>
            <a:endParaRPr lang="ru-RU" sz="2400" b="1" i="1" dirty="0" smtClean="0"/>
          </a:p>
          <a:p>
            <a:endParaRPr lang="ru-RU" sz="24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b="1" i="1" dirty="0" smtClean="0"/>
              <a:t>Физическое развитие</a:t>
            </a:r>
            <a:endParaRPr lang="ru-RU" sz="24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b="1" i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6893435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260648"/>
            <a:ext cx="74888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ри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развитии начал ранней финансовой </a:t>
            </a:r>
            <a:r>
              <a:rPr lang="ru-RU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грамотности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непременно необходимо использовать РППС</a:t>
            </a:r>
            <a:endParaRPr lang="ru-RU" sz="32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1990241"/>
            <a:ext cx="6246440" cy="4290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6870" indent="-6350" algn="just">
              <a:lnSpc>
                <a:spcPct val="104000"/>
              </a:lnSpc>
              <a:spcAft>
                <a:spcPts val="47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связи с этим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выделяются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зоны: </a:t>
            </a:r>
          </a:p>
          <a:p>
            <a:pPr marL="342900" lvl="0" indent="-342900" algn="just">
              <a:lnSpc>
                <a:spcPct val="104000"/>
              </a:lnSpc>
              <a:spcAft>
                <a:spcPts val="470"/>
              </a:spcAft>
              <a:buClr>
                <a:srgbClr val="000000"/>
              </a:buClr>
              <a:buSzPts val="1500"/>
              <a:buFont typeface="Arial" panose="020B0604020202020204" pitchFamily="34" charset="0"/>
              <a:buChar char="•"/>
            </a:pPr>
            <a:r>
              <a:rPr lang="ru-RU" sz="2800" i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информационную</a:t>
            </a:r>
            <a:r>
              <a:rPr lang="ru-RU" sz="2800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(труды художественной литературы, сказок, отображающие данную тематику); </a:t>
            </a:r>
          </a:p>
          <a:p>
            <a:pPr marL="342900" lvl="0" indent="-342900" algn="just">
              <a:lnSpc>
                <a:spcPct val="104000"/>
              </a:lnSpc>
              <a:spcAft>
                <a:spcPts val="470"/>
              </a:spcAft>
              <a:buClr>
                <a:srgbClr val="000000"/>
              </a:buClr>
              <a:buSzPts val="1500"/>
              <a:buFont typeface="Arial" panose="020B0604020202020204" pitchFamily="34" charset="0"/>
              <a:buChar char="•"/>
            </a:pPr>
            <a:r>
              <a:rPr lang="ru-RU" sz="2800" i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занимательно-экономическую</a:t>
            </a:r>
            <a:r>
              <a:rPr lang="ru-RU" sz="2800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(дидактические игры, логические задачи, ребусы и т. д.);  </a:t>
            </a:r>
          </a:p>
          <a:p>
            <a:pPr marL="342900" lvl="0" indent="-342900" algn="just">
              <a:lnSpc>
                <a:spcPct val="104000"/>
              </a:lnSpc>
              <a:spcAft>
                <a:spcPts val="385"/>
              </a:spcAft>
              <a:buClr>
                <a:srgbClr val="000000"/>
              </a:buClr>
              <a:buSzPts val="1500"/>
              <a:buFont typeface="Arial" panose="020B0604020202020204" pitchFamily="34" charset="0"/>
              <a:buChar char="•"/>
            </a:pPr>
            <a:r>
              <a:rPr lang="ru-RU" sz="2800" i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игровую</a:t>
            </a:r>
            <a:r>
              <a:rPr lang="ru-RU" sz="2800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(сюжетно-ролевые игры и подходящая им атрибутика). </a:t>
            </a:r>
            <a:endParaRPr lang="ru-RU" sz="2800" u="none" strike="noStrike" dirty="0">
              <a:effectLst/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8211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7950" y="0"/>
            <a:ext cx="9251950" cy="1989138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методического пособия.</a:t>
            </a:r>
            <a:br>
              <a:rPr lang="ru-RU" alt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250825" y="1268413"/>
            <a:ext cx="8642350" cy="5473700"/>
          </a:xfrm>
        </p:spPr>
        <p:txBody>
          <a:bodyPr/>
          <a:lstStyle/>
          <a:p>
            <a:pPr marL="0" indent="0" algn="just" eaLnBrk="1" hangingPunct="1">
              <a:buFont typeface="Wingdings 2" pitchFamily="18" charset="2"/>
              <a:buNone/>
            </a:pPr>
            <a:endParaRPr lang="ru-RU" altLang="ru-RU" smtClean="0"/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altLang="ru-RU" smtClean="0"/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altLang="ru-RU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2" y="1844824"/>
            <a:ext cx="4029378" cy="3381341"/>
          </a:xfrm>
          <a:prstGeom prst="rect">
            <a:avLst/>
          </a:prstGeom>
        </p:spPr>
      </p:pic>
      <p:pic>
        <p:nvPicPr>
          <p:cNvPr id="20485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743764">
            <a:off x="644094" y="2348023"/>
            <a:ext cx="2682875" cy="414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26115">
            <a:off x="5686684" y="2494013"/>
            <a:ext cx="2778125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836712"/>
            <a:ext cx="4517528" cy="534665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0986" y="1844824"/>
            <a:ext cx="5243014" cy="426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0438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763688" y="1556792"/>
            <a:ext cx="5832648" cy="420741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913" y="115888"/>
            <a:ext cx="749935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Консультации для родителей</a:t>
            </a:r>
            <a:endParaRPr lang="ru-RU" sz="3600" b="1" i="1" dirty="0">
              <a:solidFill>
                <a:schemeClr val="tx2">
                  <a:satMod val="13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3688" y="1556792"/>
            <a:ext cx="6552728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8640"/>
            <a:ext cx="3168352" cy="46805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836712"/>
            <a:ext cx="419193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2238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Отгадывание загадок, ребусов.</a:t>
            </a:r>
            <a:endParaRPr lang="ru-RU" sz="4000" b="1" i="1" dirty="0">
              <a:solidFill>
                <a:schemeClr val="tx2">
                  <a:satMod val="13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5776" y="2132856"/>
            <a:ext cx="3746251" cy="12168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4653136"/>
            <a:ext cx="3555465" cy="13966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792918" y="1190487"/>
            <a:ext cx="2597659" cy="34635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706785" y="3530040"/>
            <a:ext cx="2448273" cy="3110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404663"/>
            <a:ext cx="3312368" cy="44164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412776"/>
            <a:ext cx="3705876" cy="494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186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746826" cy="2362274"/>
          </a:xfrm>
        </p:spPr>
        <p:txBody>
          <a:bodyPr>
            <a:normAutofit fontScale="90000"/>
          </a:bodyPr>
          <a:lstStyle/>
          <a:p>
            <a:pPr marL="18288" lvl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2800" b="1" dirty="0" smtClean="0">
                <a:solidFill>
                  <a:srgbClr val="4F271C">
                    <a:shade val="30000"/>
                    <a:satMod val="150000"/>
                  </a:srgb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4F271C">
                    <a:shade val="30000"/>
                    <a:satMod val="150000"/>
                  </a:srgb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4F271C">
                    <a:shade val="30000"/>
                    <a:satMod val="150000"/>
                  </a:srgb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4000" b="1" dirty="0">
                <a:solidFill>
                  <a:srgbClr val="4F271C">
                    <a:shade val="30000"/>
                    <a:satMod val="150000"/>
                  </a:srgb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хочешь быть богатым,</a:t>
            </a:r>
            <a:br>
              <a:rPr lang="ru-RU" sz="4000" b="1" dirty="0">
                <a:solidFill>
                  <a:srgbClr val="4F271C">
                    <a:shade val="30000"/>
                    <a:satMod val="150000"/>
                  </a:srgb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4F271C">
                    <a:shade val="30000"/>
                    <a:satMod val="150000"/>
                  </a:srgb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нужно быть финансово грамотным»</a:t>
            </a:r>
            <a:br>
              <a:rPr lang="ru-RU" sz="4000" b="1" dirty="0">
                <a:solidFill>
                  <a:srgbClr val="4F271C">
                    <a:shade val="30000"/>
                    <a:satMod val="150000"/>
                  </a:srgb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4F271C">
                    <a:shade val="30000"/>
                    <a:satMod val="150000"/>
                  </a:srgb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Роберт Кийосаки</a:t>
            </a:r>
            <a:r>
              <a:rPr lang="ru-RU" sz="4000" b="1" dirty="0">
                <a:solidFill>
                  <a:srgbClr val="4F271C">
                    <a:shade val="30000"/>
                    <a:satMod val="150000"/>
                  </a:srgbClr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4F271C">
                    <a:shade val="30000"/>
                    <a:satMod val="150000"/>
                  </a:srgbClr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664" y="2348881"/>
            <a:ext cx="7254632" cy="387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96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5781"/>
            <a:ext cx="4023447" cy="53645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288" y="1556792"/>
            <a:ext cx="3726414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4459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5" y="188640"/>
            <a:ext cx="4896544" cy="36724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005064"/>
            <a:ext cx="3635896" cy="2726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0394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88640"/>
            <a:ext cx="4248472" cy="31863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645024"/>
            <a:ext cx="3995936" cy="29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773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052736"/>
            <a:ext cx="7068277" cy="530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9578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04664"/>
            <a:ext cx="2463738" cy="32849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60648"/>
            <a:ext cx="3111810" cy="41490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166" y="3789040"/>
            <a:ext cx="3528392" cy="282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9010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14330" y="2204864"/>
            <a:ext cx="6251965" cy="450912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274638"/>
            <a:ext cx="7848600" cy="17145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Нетрадиционная техника рисования: рисуем монеты в </a:t>
            </a:r>
            <a:r>
              <a:rPr lang="ru-RU" sz="3600" b="1" i="1" dirty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технике </a:t>
            </a:r>
            <a:r>
              <a:rPr lang="ru-RU" sz="3600" b="1" i="1" dirty="0" smtClean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i="1" dirty="0" err="1" smtClean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Граттаж</a:t>
            </a:r>
            <a:r>
              <a:rPr lang="ru-RU" sz="3600" b="1" i="1" dirty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 </a:t>
            </a:r>
            <a:br>
              <a:rPr lang="ru-RU" sz="3600" b="1" i="1" dirty="0" smtClean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«Кому и что нужно для работы»</a:t>
            </a:r>
            <a:endParaRPr lang="ru-RU" sz="3600" b="1" i="1" dirty="0">
              <a:solidFill>
                <a:schemeClr val="tx2">
                  <a:satMod val="13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27168" y="4134719"/>
            <a:ext cx="3533063" cy="2431440"/>
          </a:xfrm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93"/>
          <a:stretch/>
        </p:blipFill>
        <p:spPr bwMode="auto">
          <a:xfrm rot="655405">
            <a:off x="5155094" y="1758970"/>
            <a:ext cx="3542468" cy="218776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632559">
            <a:off x="1427421" y="1837858"/>
            <a:ext cx="3282721" cy="198255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925" y="177376"/>
            <a:ext cx="8785225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i="1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4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</a:t>
            </a:r>
            <a:r>
              <a:rPr lang="ru-RU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 </a:t>
            </a:r>
            <a:r>
              <a:rPr lang="ru-RU" sz="4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«Кто как работает» (персонажи  сказок)</a:t>
            </a:r>
            <a:r>
              <a:rPr lang="ru-RU" sz="4000" i="1" dirty="0" smtClean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i="1" dirty="0" smtClean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i="1" dirty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2700" i="1" dirty="0" smtClean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ель: расставь героев на лестницу по их трудоспособности</a:t>
            </a:r>
            <a:r>
              <a:rPr lang="ru-RU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>
                <a:solidFill>
                  <a:schemeClr val="tx2">
                    <a:satMod val="130000"/>
                  </a:schemeClr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30723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11413" y="1814513"/>
            <a:ext cx="4302125" cy="3716337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8078" y="1798726"/>
            <a:ext cx="1313452" cy="186949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6216" y="5243153"/>
            <a:ext cx="2030646" cy="161484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33" y="3668217"/>
            <a:ext cx="2790834" cy="174427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0727" name="Рисунок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7625" y="4959350"/>
            <a:ext cx="1439863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5754" y="3370496"/>
            <a:ext cx="2403742" cy="180280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345" y="5412488"/>
            <a:ext cx="2699792" cy="135906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0767" y="5407575"/>
            <a:ext cx="1953410" cy="146558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9577" y="5258309"/>
            <a:ext cx="1479950" cy="159969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1873" y="1891876"/>
            <a:ext cx="2491503" cy="140147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968" y="1900889"/>
            <a:ext cx="1586913" cy="1767327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425" y="115888"/>
            <a:ext cx="882015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деятельность «Какими они были – первые деньги?»</a:t>
            </a:r>
            <a:endParaRPr lang="ru-RU" sz="3600" b="1" i="1" dirty="0">
              <a:solidFill>
                <a:schemeClr val="tx2">
                  <a:satMod val="13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3861048"/>
            <a:ext cx="3608480" cy="293317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9171" y="1282301"/>
            <a:ext cx="4104117" cy="307808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6085" name="Объект 10"/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4996" y="1388976"/>
            <a:ext cx="3545206" cy="2341984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391" y="4187461"/>
            <a:ext cx="3744416" cy="2621091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5888"/>
            <a:ext cx="7740352" cy="8509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 - </a:t>
            </a:r>
            <a:br>
              <a:rPr lang="ru-RU" sz="3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должны понять, что…</a:t>
            </a:r>
            <a:endParaRPr lang="ru-RU" sz="36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707" name="Объект 2"/>
          <p:cNvSpPr>
            <a:spLocks noGrp="1"/>
          </p:cNvSpPr>
          <p:nvPr>
            <p:ph idx="1"/>
          </p:nvPr>
        </p:nvSpPr>
        <p:spPr>
          <a:xfrm>
            <a:off x="898525" y="1052513"/>
            <a:ext cx="8243888" cy="5661025"/>
          </a:xfrm>
        </p:spPr>
        <p:txBody>
          <a:bodyPr/>
          <a:lstStyle/>
          <a:p>
            <a:pPr algn="just" eaLnBrk="1" hangingPunct="1"/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1.	Деньги не появляются сами собой, а зарабатываются.</a:t>
            </a:r>
          </a:p>
          <a:p>
            <a:pPr algn="just" eaLnBrk="1" hangingPunct="1"/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2.	Сначала зарабатываем – потом тратим: соответственно, чем больше зарабатываешь и разумнее тратишь, тем больше можешь купить.</a:t>
            </a:r>
          </a:p>
          <a:p>
            <a:pPr algn="just" eaLnBrk="1" hangingPunct="1"/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3.	Стоимость товара зависит от его качества, нужности и от того, насколько сложно его произвести .</a:t>
            </a:r>
          </a:p>
          <a:p>
            <a:pPr algn="just" eaLnBrk="1" hangingPunct="1"/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4.	Деньги любят счет (дети должны уметь считать деньги, например, сдачу в магазине, деньги, которые они могут потратить в магазине).</a:t>
            </a:r>
          </a:p>
          <a:p>
            <a:pPr algn="just" eaLnBrk="1" hangingPunct="1"/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5.	Финансы нужно планировать (приучаем вести учет доходов и расходов в краткосрочном периоде).</a:t>
            </a:r>
          </a:p>
          <a:p>
            <a:pPr algn="just" eaLnBrk="1" hangingPunct="1"/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6.	Твои деньги бывают объектом чужого интереса (дети должны знать элементарные правила финансовой безопасности).</a:t>
            </a:r>
          </a:p>
          <a:p>
            <a:pPr algn="just" eaLnBrk="1" hangingPunct="1"/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7.	Не все продается и покупается (дети должны понимать, что главные ценности – жизнь, отношения, радость близких людей – за деньги не купишь).</a:t>
            </a:r>
          </a:p>
          <a:p>
            <a:pPr algn="just" eaLnBrk="1" hangingPunct="1"/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8.	Финансы – это интересно и увлекательно.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9525"/>
            <a:ext cx="7497763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грамотность </a:t>
            </a: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8888" y="981075"/>
            <a:ext cx="7499350" cy="4800600"/>
          </a:xfrm>
        </p:spPr>
        <p:txBody>
          <a:bodyPr>
            <a:normAutofit/>
          </a:bodyPr>
          <a:lstStyle/>
          <a:p>
            <a:pPr marL="82296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психологическое качество человека, показывающее степень его осведомленности в финансовых вопросах, умение зарабатывать и управлять деньгами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  <p:pic>
        <p:nvPicPr>
          <p:cNvPr id="10244" name="Рисунок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4075" y="4005064"/>
            <a:ext cx="5544269" cy="2884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260648"/>
            <a:ext cx="7530802" cy="5987752"/>
          </a:xfrm>
        </p:spPr>
        <p:txBody>
          <a:bodyPr/>
          <a:lstStyle/>
          <a:p>
            <a:pPr marL="82550" indent="0">
              <a:buNone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ИСПОЛЬЗОВАННОЙ ЛИТЕРАТУРЫ </a:t>
            </a:r>
          </a:p>
          <a:p>
            <a:pPr marL="8255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25450" lvl="0" indent="-342900">
              <a:buFont typeface="+mj-lt"/>
              <a:buAutoNum type="arabicPeriod"/>
            </a:pP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Ахметшина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Г. К. Экономическое воспитание учащихся: формы  и методы / авторы-составители: Г. К.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Ахметшина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И. В. Воробьев,  А. С. Щукин. – Казань, 2017. – 255 с. – Текст : непосредственный. </a:t>
            </a:r>
          </a:p>
          <a:p>
            <a:pPr marL="425450" lvl="0" indent="-342900">
              <a:buFont typeface="+mj-lt"/>
              <a:buAutoNum type="arabicPeriod"/>
            </a:pP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Блискавка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Е. А. Дети и деньги. Самоучитель семейных финансов для детей / Е. А.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Блискавка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М. : Манн, Иванов и Фербер, 2020. – 80 с. – Текст : непосредственный.  </a:t>
            </a:r>
          </a:p>
          <a:p>
            <a:pPr marL="425450" lvl="0" indent="-342900">
              <a:buFont typeface="+mj-lt"/>
              <a:buAutoNum type="arabicPeriod"/>
            </a:pP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Крючкова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Н. А. Первые шаги по ступеням финансовой грамотности для дошкольников : учебно-методическое пособие по повышению финансовой грамотности / Н. А.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Крючкова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Калининград, 2019. – 126 с. </a:t>
            </a:r>
          </a:p>
          <a:p>
            <a:pPr marL="82550" lv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Финансы и бизнес. Финансовая грамотность для начинающих. – URL: http://fin-site.ru/finansovaya-gramotnost-dlya-nachinayushhix.html (дата обращения: 17.04.2023). – Текст : электронный. </a:t>
            </a:r>
          </a:p>
          <a:p>
            <a:pPr marL="82550" indent="0">
              <a:buNone/>
            </a:pPr>
            <a:r>
              <a:rPr lang="ru-RU" dirty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92402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87624" y="551427"/>
            <a:ext cx="7499350" cy="4800600"/>
          </a:xfrm>
          <a:extLst/>
        </p:spPr>
        <p:txBody>
          <a:bodyPr>
            <a:prstTxWarp prst="textInflateBottom">
              <a:avLst>
                <a:gd name="adj" fmla="val 70519"/>
              </a:avLst>
            </a:prstTxWarp>
            <a:normAutofit/>
          </a:bodyPr>
          <a:lstStyle/>
          <a:p>
            <a:pPr marL="82296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 Успехов Вам и Вашим детям в освоении финансовой грамотности!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3731" name="Рисунок 3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3" y="4292600"/>
            <a:ext cx="3040062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2" name="Рисунок 4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3938" y="4340225"/>
            <a:ext cx="3036887" cy="202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3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2938" y="4913313"/>
            <a:ext cx="2898775" cy="193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работы</a:t>
            </a:r>
            <a:r>
              <a:rPr lang="ru-RU" b="1" i="1" dirty="0" smtClean="0">
                <a:solidFill>
                  <a:schemeClr val="tx1"/>
                </a:solidFill>
              </a:rPr>
              <a:t> 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196752"/>
            <a:ext cx="8034858" cy="5545361"/>
          </a:xfrm>
        </p:spPr>
        <p:txBody>
          <a:bodyPr>
            <a:normAutofit fontScale="92500" lnSpcReduction="20000"/>
          </a:bodyPr>
          <a:lstStyle/>
          <a:p>
            <a:pPr marL="82296" indent="0"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Проблема формирования основ финансовой грамотности детей дошкольного возраста в настоящее время превратилась в актуальную. В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2018 году появился ряд основополагающих документов, которые закрепили серьезность намерений государственной власти повысить финансовую грамотность населения. </a:t>
            </a:r>
          </a:p>
          <a:p>
            <a:pPr marL="8255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 всегда была неотъемлемой частью жизни человека. </a:t>
            </a:r>
          </a:p>
          <a:p>
            <a:pPr marL="8255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изменяющихся условиях современного общества жизни начинать работу по формированию основ финансовой грамотности детей необходимо с дошкольного возраста, так как данный период является наиболее благоприятным для формирования первоначальных представлений о морально – правовых основах рынка. </a:t>
            </a:r>
          </a:p>
          <a:p>
            <a:pPr marL="82296" indent="0"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</a:t>
            </a: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>
          <a:xfrm>
            <a:off x="755576" y="1268760"/>
            <a:ext cx="8178874" cy="5589240"/>
          </a:xfrm>
        </p:spPr>
        <p:txBody>
          <a:bodyPr/>
          <a:lstStyle/>
          <a:p>
            <a:pPr marL="82550" indent="0" algn="just" eaLnBrk="1" hangingPunct="1">
              <a:buNone/>
            </a:pPr>
            <a: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Проблема низкой финансовой грамотности в стране диктует необходимость интенсивной просветительской работы по формированию у населения экономического сознания, культуры сбережения. Эта работа должна начинаться в детском саду – первом звене системы непрерывного образования.</a:t>
            </a:r>
          </a:p>
          <a:p>
            <a:pPr marL="82550" indent="0" algn="just" eaLnBrk="1" hangingPunct="1">
              <a:buNone/>
            </a:pPr>
            <a: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Дошкольное детство – начальный этап формирования личности человека, его ценностной ориентации в окружающем мире. В этот период закладывается позитивное отношение к «рукотворному миру», к себе и к окружающим людям.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632848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Новизна педагогического опыта</a:t>
            </a:r>
            <a:endParaRPr lang="ru-RU" sz="40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447800"/>
            <a:ext cx="8064896" cy="5294313"/>
          </a:xfrm>
        </p:spPr>
        <p:txBody>
          <a:bodyPr>
            <a:noAutofit/>
          </a:bodyPr>
          <a:lstStyle/>
          <a:p>
            <a:pPr marL="82296" indent="0"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Масштабные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экономические и политические преобразования, личные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устремления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требования общества – все это создало мир, в котором каждый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обязан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учиться азам финансовой грамотности и сознавать последствия самостоятельных решений.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Родители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пострадали в эпоху перемен, виртуальной коммерции, роста кредитных обязательств, хотят, чтобы их дети были более подготовлены к взрослой жизни.</a:t>
            </a:r>
          </a:p>
          <a:p>
            <a:pPr marL="82296" indent="0"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Чем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раньше дети узнают о роли денег в частной, семейной и общественной жизни, тем раньше могут быть сформированы полезные финансовые привычки.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251950" cy="10668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5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государственный образовательный стандарт дошкольного образования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628775"/>
            <a:ext cx="7782892" cy="4824561"/>
          </a:xfrm>
        </p:spPr>
        <p:txBody>
          <a:bodyPr>
            <a:normAutofit/>
          </a:bodyPr>
          <a:lstStyle/>
          <a:p>
            <a:pPr marL="8255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государственный образовательный стандарт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дошкольного образования ставит задачу формирования общей культуры личности детей.</a:t>
            </a:r>
          </a:p>
          <a:p>
            <a:pPr marL="8255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каждый понимает, что судьба государства зависит от экономической, правовой, политической и нравственной грамотности молодого поколения.</a:t>
            </a:r>
          </a:p>
          <a:p>
            <a:pPr marL="8255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 всегда была неотъемлемой частью жизни человека.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663" y="333375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работы:</a:t>
            </a:r>
            <a:endParaRPr lang="ru-RU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3" name="Объект 2"/>
          <p:cNvSpPr>
            <a:spLocks noGrp="1"/>
          </p:cNvSpPr>
          <p:nvPr>
            <p:ph idx="1"/>
          </p:nvPr>
        </p:nvSpPr>
        <p:spPr>
          <a:xfrm>
            <a:off x="1259631" y="1412875"/>
            <a:ext cx="7438281" cy="4525963"/>
          </a:xfrm>
        </p:spPr>
        <p:txBody>
          <a:bodyPr/>
          <a:lstStyle/>
          <a:p>
            <a:pPr marL="0" indent="0" algn="just" eaLnBrk="1" hangingPunct="1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Развивать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 детей старшего дошкольного возраста интерес к экономическим знаниям, используя для этого различные виды деятельности.</a:t>
            </a:r>
            <a:endParaRPr lang="ru-RU" altLang="ru-RU" dirty="0" smtClean="0"/>
          </a:p>
        </p:txBody>
      </p:sp>
      <p:pic>
        <p:nvPicPr>
          <p:cNvPr id="15364" name="Рисунок 5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3356992"/>
            <a:ext cx="4422775" cy="294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8313" y="-171450"/>
            <a:ext cx="8229600" cy="9366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620713"/>
            <a:ext cx="9144000" cy="6453187"/>
          </a:xfrm>
        </p:spPr>
        <p:txBody>
          <a:bodyPr>
            <a:noAutofit/>
          </a:bodyPr>
          <a:lstStyle/>
          <a:p>
            <a:pPr marL="8255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дошкольной образовательной организации развитие представлений о финансовой грамотности детей помогает разрешать вытекающие задачи,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закреплённые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ФГОС ДО: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«Создание благоприятных условий развития детей в соответствии с их возрастными и индивидуальными особенностями и склонностями, развитие способностей и творческого потенциала каждого ребенка как субъекта  отношений с самим собой, другими детьми, взрослыми и миром».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уважать людей, умеющих трудиться и честно зарабатывать деньги.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Объединение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и воспитания в целостный образовательный процесс на основе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духовно-   нравственных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социокультурных ценностей  и принятых в обществе правил и норм поведения в интересах человека,  семьи, общества».  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общей культуры личности детей, в том числе ценностей здорового образа жизни, развития их социальных, нравственных, эстетических, интеллектуальных, физических качеств, инициативности,  самостоятельности и ответственности ребенка, формирования предпосылок учебной деятельности».  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«Обеспечение преемственности целей, задач и содержания образования, реализуемых в рамках образовательных программ различных уровней – дошкольного и начального общего образования».  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«Обеспечение психолого-педагогической поддержки семьи и повышения компетентности родителей (законных представителей) в вопросах развития и образования, охраны и укрепления здоровья детей». </a:t>
            </a:r>
          </a:p>
          <a:p>
            <a:pPr marL="8255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3488</TotalTime>
  <Words>757</Words>
  <Application>Microsoft Office PowerPoint</Application>
  <PresentationFormat>Экран (4:3)</PresentationFormat>
  <Paragraphs>85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0" baseType="lpstr">
      <vt:lpstr>Arial</vt:lpstr>
      <vt:lpstr>Calibri</vt:lpstr>
      <vt:lpstr>Corbel</vt:lpstr>
      <vt:lpstr>Gill Sans MT</vt:lpstr>
      <vt:lpstr>Times New Roman</vt:lpstr>
      <vt:lpstr>Verdana</vt:lpstr>
      <vt:lpstr>Wingdings</vt:lpstr>
      <vt:lpstr>Wingdings 2</vt:lpstr>
      <vt:lpstr>Солнцестояние</vt:lpstr>
      <vt:lpstr>   Муниципальное бюджетное дошкольное образовательное учреждение детский сад № 93  </vt:lpstr>
      <vt:lpstr> «Если хочешь быть богатым, нужно быть финансово грамотным» Роберт Кийосаки </vt:lpstr>
      <vt:lpstr>Финансовая грамотность </vt:lpstr>
      <vt:lpstr>Актуальность работы </vt:lpstr>
      <vt:lpstr>            Проблема </vt:lpstr>
      <vt:lpstr>Новизна педагогического опыта</vt:lpstr>
      <vt:lpstr>Федеральный государственный образовательный стандарт дошкольного образования </vt:lpstr>
      <vt:lpstr>Цель работы:</vt:lpstr>
      <vt:lpstr>Задачи:</vt:lpstr>
      <vt:lpstr>Презентация PowerPoint</vt:lpstr>
      <vt:lpstr>Методы и приёмы работы</vt:lpstr>
      <vt:lpstr>Презентация PowerPoint</vt:lpstr>
      <vt:lpstr>Презентация PowerPoint</vt:lpstr>
      <vt:lpstr>Изучение методического пособия. </vt:lpstr>
      <vt:lpstr>Презентация PowerPoint</vt:lpstr>
      <vt:lpstr>     Консультации для родителей</vt:lpstr>
      <vt:lpstr>Презентация PowerPoint</vt:lpstr>
      <vt:lpstr>Отгадывание загадок, ребусов.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Нетрадиционная техника рисования: рисуем монеты в технике «Граттаж»</vt:lpstr>
      <vt:lpstr>Дидактическая игра   «Кому и что нужно для работы»</vt:lpstr>
      <vt:lpstr> Дидактическая игра  «Кто как работает» (персонажи  сказок) Цель: расставь героев на лестницу по их трудоспособности </vt:lpstr>
      <vt:lpstr>Образовательная деятельность «Какими они были – первые деньги?»</vt:lpstr>
      <vt:lpstr>Ожидаемые результаты -  дети должны понять, что…</vt:lpstr>
      <vt:lpstr>Презентация PowerPoint</vt:lpstr>
      <vt:lpstr>Презентация PowerPoint</vt:lpstr>
    </vt:vector>
  </TitlesOfParts>
  <Company>KrotySOFT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компьютер</dc:creator>
  <cp:lastModifiedBy>User</cp:lastModifiedBy>
  <cp:revision>162</cp:revision>
  <dcterms:created xsi:type="dcterms:W3CDTF">2019-02-13T12:22:19Z</dcterms:created>
  <dcterms:modified xsi:type="dcterms:W3CDTF">2023-12-13T10:19:48Z</dcterms:modified>
</cp:coreProperties>
</file>