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B25B9-1881-4479-8FCC-8E0BE24AF1FB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4C3B1-26A9-46BF-B2C8-E5F056EF4B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54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4C3B1-26A9-46BF-B2C8-E5F056EF4B6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29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6840760" cy="2304256"/>
          </a:xfrm>
        </p:spPr>
        <p:txBody>
          <a:bodyPr/>
          <a:lstStyle/>
          <a:p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баскетбол </a:t>
            </a:r>
            <a:endParaRPr lang="ru-RU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Семья\AppData\Local\Microsoft\Windows\Temporary Internet Files\Content.IE5\FSR4NTFR\basketball_PNG1097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96952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349271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+mj-lt"/>
              </a:rPr>
              <a:t>Баскетбол — командная игра, которой начинают обучать детей </a:t>
            </a:r>
            <a:r>
              <a:rPr lang="ru-RU" sz="2000" b="1" dirty="0">
                <a:latin typeface="+mj-lt"/>
              </a:rPr>
              <a:t>с 3 лет</a:t>
            </a:r>
            <a:r>
              <a:rPr lang="ru-RU" sz="2000" dirty="0">
                <a:latin typeface="+mj-lt"/>
              </a:rPr>
              <a:t>. </a:t>
            </a:r>
            <a:r>
              <a:rPr lang="ru-RU" sz="2000" b="1" dirty="0">
                <a:latin typeface="+mj-lt"/>
              </a:rPr>
              <a:t>До 5–6 лет </a:t>
            </a:r>
            <a:r>
              <a:rPr lang="ru-RU" sz="2000" dirty="0">
                <a:latin typeface="+mj-lt"/>
              </a:rPr>
              <a:t>юные спортсмены знакомятся с мячом, с физическими нагрузками и дисциплиной.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292080" y="1988840"/>
            <a:ext cx="3538736" cy="2232248"/>
          </a:xfrm>
          <a:solidFill>
            <a:srgbClr val="FF66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После 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достижения возраста 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5 лет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, детей начинают учить азам баскетбола: ведению, отбиванию мяча, передаче и ловле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.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916832"/>
            <a:ext cx="431508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63351" y="5241314"/>
            <a:ext cx="8712968" cy="1200329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В 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процессе тренировок дети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не только укрепляют своё здоровье, но и учатся командной работе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 и взаимовыручке.</a:t>
            </a:r>
          </a:p>
        </p:txBody>
      </p:sp>
    </p:spTree>
    <p:extLst>
      <p:ext uri="{BB962C8B-B14F-4D97-AF65-F5344CB8AC3E}">
        <p14:creationId xmlns:p14="http://schemas.microsoft.com/office/powerpoint/2010/main" xmlns="" val="77293793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6600"/>
                </a:solidFill>
              </a:rPr>
              <a:t>С какого возраста ребенку можно заниматься </a:t>
            </a:r>
            <a:r>
              <a:rPr lang="ru-RU" sz="4000" dirty="0" smtClean="0">
                <a:solidFill>
                  <a:srgbClr val="FF6600"/>
                </a:solidFill>
              </a:rPr>
              <a:t>баскетболом</a:t>
            </a:r>
            <a:endParaRPr lang="ru-RU" sz="4000" dirty="0">
              <a:solidFill>
                <a:srgbClr val="FF66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628800"/>
            <a:ext cx="4546848" cy="4525963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2"/>
              </a:buBlip>
            </a:pPr>
            <a:r>
              <a:rPr lang="ru-RU" sz="1800" dirty="0">
                <a:solidFill>
                  <a:srgbClr val="363636"/>
                </a:solidFill>
              </a:rPr>
              <a:t>Многие родители интересуются, со </a:t>
            </a:r>
            <a:r>
              <a:rPr lang="ru-RU" sz="1800" dirty="0" smtClean="0">
                <a:solidFill>
                  <a:srgbClr val="363636"/>
                </a:solidFill>
              </a:rPr>
              <a:t>скольких </a:t>
            </a:r>
            <a:r>
              <a:rPr lang="ru-RU" sz="1800" dirty="0">
                <a:solidFill>
                  <a:srgbClr val="363636"/>
                </a:solidFill>
              </a:rPr>
              <a:t>лет берут детей на баскетбол. На самом деле баскетбол — тяжёлая и требующая большого внимания игра, с которой будет </a:t>
            </a:r>
            <a:r>
              <a:rPr lang="ru-RU" sz="1800" b="1" dirty="0">
                <a:solidFill>
                  <a:srgbClr val="363636"/>
                </a:solidFill>
              </a:rPr>
              <a:t>очень сложно справиться детям, не достигшим возраста 5 лет</a:t>
            </a:r>
            <a:r>
              <a:rPr lang="ru-RU" sz="1800" dirty="0" smtClean="0">
                <a:solidFill>
                  <a:srgbClr val="363636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ru-RU" sz="1800" dirty="0" smtClean="0">
                <a:solidFill>
                  <a:srgbClr val="363636"/>
                </a:solidFill>
              </a:rPr>
              <a:t> </a:t>
            </a:r>
            <a:r>
              <a:rPr lang="ru-RU" sz="1800" dirty="0">
                <a:solidFill>
                  <a:srgbClr val="363636"/>
                </a:solidFill>
              </a:rPr>
              <a:t>Но, несмотря на это начиная </a:t>
            </a:r>
            <a:r>
              <a:rPr lang="ru-RU" sz="1800" b="1" dirty="0">
                <a:solidFill>
                  <a:srgbClr val="363636"/>
                </a:solidFill>
              </a:rPr>
              <a:t>с 3 лет </a:t>
            </a:r>
            <a:r>
              <a:rPr lang="ru-RU" sz="1800" dirty="0">
                <a:solidFill>
                  <a:srgbClr val="363636"/>
                </a:solidFill>
              </a:rPr>
              <a:t>детей набирают в секции, где учат играть в мяч и готовят к предстоящим нагрузкам. </a:t>
            </a:r>
            <a:endParaRPr lang="ru-RU" sz="1800" dirty="0" smtClean="0">
              <a:solidFill>
                <a:srgbClr val="363636"/>
              </a:solidFill>
            </a:endParaRPr>
          </a:p>
          <a:p>
            <a:pPr>
              <a:buBlip>
                <a:blip r:embed="rId2"/>
              </a:buBlip>
            </a:pPr>
            <a:r>
              <a:rPr lang="ru-RU" sz="1800" dirty="0" smtClean="0">
                <a:solidFill>
                  <a:srgbClr val="363636"/>
                </a:solidFill>
              </a:rPr>
              <a:t>Набор </a:t>
            </a:r>
            <a:r>
              <a:rPr lang="ru-RU" sz="1800" dirty="0">
                <a:solidFill>
                  <a:srgbClr val="363636"/>
                </a:solidFill>
              </a:rPr>
              <a:t>в секцию может продолжаться вплоть до </a:t>
            </a:r>
            <a:r>
              <a:rPr lang="ru-RU" sz="1800" b="1" dirty="0">
                <a:solidFill>
                  <a:srgbClr val="363636"/>
                </a:solidFill>
              </a:rPr>
              <a:t>12 лет у мальчиков и 13 — у девочек</a:t>
            </a:r>
            <a:r>
              <a:rPr lang="ru-RU" sz="1800" dirty="0">
                <a:solidFill>
                  <a:srgbClr val="363636"/>
                </a:solidFill>
              </a:rPr>
              <a:t>, но лучше приучать к баскетболу детей с самого детства начиная </a:t>
            </a:r>
            <a:r>
              <a:rPr lang="ru-RU" sz="1800" b="1" dirty="0">
                <a:solidFill>
                  <a:srgbClr val="363636"/>
                </a:solidFill>
              </a:rPr>
              <a:t>с 7—8 лет</a:t>
            </a:r>
            <a:r>
              <a:rPr lang="ru-RU" sz="1800" dirty="0" smtClean="0">
                <a:solidFill>
                  <a:srgbClr val="363636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ru-RU" sz="1800" dirty="0" smtClean="0">
                <a:solidFill>
                  <a:srgbClr val="363636"/>
                </a:solidFill>
              </a:rPr>
              <a:t> </a:t>
            </a:r>
            <a:r>
              <a:rPr lang="ru-RU" sz="1800" b="1" dirty="0">
                <a:solidFill>
                  <a:srgbClr val="363636"/>
                </a:solidFill>
              </a:rPr>
              <a:t>До 9—10 лет </a:t>
            </a:r>
            <a:r>
              <a:rPr lang="ru-RU" sz="1800" dirty="0">
                <a:solidFill>
                  <a:srgbClr val="363636"/>
                </a:solidFill>
              </a:rPr>
              <a:t>дети играют в облегчённый баскетбол, где данный вид спорта — простое хобби, игра с облегчёнными правилами. </a:t>
            </a:r>
            <a:endParaRPr lang="ru-RU" sz="1800" dirty="0" smtClean="0">
              <a:solidFill>
                <a:srgbClr val="363636"/>
              </a:solidFill>
            </a:endParaRPr>
          </a:p>
          <a:p>
            <a:pPr>
              <a:buBlip>
                <a:blip r:embed="rId2"/>
              </a:buBlip>
            </a:pPr>
            <a:r>
              <a:rPr lang="ru-RU" sz="1800" b="1" dirty="0" smtClean="0">
                <a:solidFill>
                  <a:srgbClr val="363636"/>
                </a:solidFill>
              </a:rPr>
              <a:t>С </a:t>
            </a:r>
            <a:r>
              <a:rPr lang="ru-RU" sz="1800" b="1" dirty="0">
                <a:solidFill>
                  <a:srgbClr val="363636"/>
                </a:solidFill>
              </a:rPr>
              <a:t>12 лет </a:t>
            </a:r>
            <a:r>
              <a:rPr lang="ru-RU" sz="1800" dirty="0">
                <a:solidFill>
                  <a:srgbClr val="363636"/>
                </a:solidFill>
              </a:rPr>
              <a:t>молодые баскетболисты могут принимать участие во всероссийских </a:t>
            </a:r>
            <a:r>
              <a:rPr lang="ru-RU" sz="1800" dirty="0" smtClean="0">
                <a:solidFill>
                  <a:srgbClr val="363636"/>
                </a:solidFill>
              </a:rPr>
              <a:t>соревнованиях.</a:t>
            </a:r>
            <a:endParaRPr lang="ru-RU" sz="1800" dirty="0">
              <a:solidFill>
                <a:srgbClr val="363636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2204864"/>
            <a:ext cx="3810000" cy="2533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2952101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>
                <a:solidFill>
                  <a:srgbClr val="FF6600"/>
                </a:solidFill>
              </a:rPr>
              <a:t>Польза </a:t>
            </a:r>
            <a:r>
              <a:rPr lang="ru-RU" dirty="0" smtClean="0">
                <a:solidFill>
                  <a:srgbClr val="FF6600"/>
                </a:solidFill>
              </a:rPr>
              <a:t>спорта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73865"/>
            <a:ext cx="3888432" cy="5544616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ru-RU" sz="2000" dirty="0"/>
              <a:t>Развитие </a:t>
            </a:r>
            <a:r>
              <a:rPr lang="ru-RU" sz="2000" dirty="0" smtClean="0"/>
              <a:t>выносливости;</a:t>
            </a:r>
          </a:p>
          <a:p>
            <a:pPr>
              <a:buBlip>
                <a:blip r:embed="rId3"/>
              </a:buBlip>
            </a:pPr>
            <a:r>
              <a:rPr lang="ru-RU" sz="2000" dirty="0"/>
              <a:t>Тренировка </a:t>
            </a:r>
            <a:r>
              <a:rPr lang="ru-RU" sz="2000" dirty="0" smtClean="0"/>
              <a:t>глазомера;</a:t>
            </a:r>
          </a:p>
          <a:p>
            <a:pPr>
              <a:buBlip>
                <a:blip r:embed="rId3"/>
              </a:buBlip>
            </a:pPr>
            <a:r>
              <a:rPr lang="ru-RU" sz="2000" dirty="0"/>
              <a:t>У</a:t>
            </a:r>
            <a:r>
              <a:rPr lang="ru-RU" sz="2000" dirty="0" smtClean="0"/>
              <a:t>мственное развитие; </a:t>
            </a:r>
          </a:p>
          <a:p>
            <a:pPr>
              <a:buBlip>
                <a:blip r:embed="rId3"/>
              </a:buBlip>
            </a:pPr>
            <a:r>
              <a:rPr lang="ru-RU" sz="2000" dirty="0" smtClean="0"/>
              <a:t>Доступность; </a:t>
            </a:r>
          </a:p>
          <a:p>
            <a:pPr>
              <a:buBlip>
                <a:blip r:embed="rId3"/>
              </a:buBlip>
            </a:pPr>
            <a:r>
              <a:rPr lang="ru-RU" sz="2000" dirty="0" smtClean="0"/>
              <a:t>Баскетбол </a:t>
            </a:r>
            <a:r>
              <a:rPr lang="ru-RU" sz="2000" dirty="0"/>
              <a:t>развивает социальные </a:t>
            </a:r>
            <a:r>
              <a:rPr lang="ru-RU" sz="2000" dirty="0" smtClean="0"/>
              <a:t>навыки; </a:t>
            </a:r>
          </a:p>
          <a:p>
            <a:pPr>
              <a:buBlip>
                <a:blip r:embed="rId3"/>
              </a:buBlip>
            </a:pPr>
            <a:r>
              <a:rPr lang="ru-RU" sz="2000" dirty="0" smtClean="0"/>
              <a:t>Эмоциональная </a:t>
            </a:r>
            <a:r>
              <a:rPr lang="ru-RU" sz="2000" dirty="0"/>
              <a:t>разрядка и выработка </a:t>
            </a:r>
            <a:r>
              <a:rPr lang="ru-RU" sz="2000" dirty="0" smtClean="0"/>
              <a:t>характера.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124744"/>
            <a:ext cx="381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4149080"/>
            <a:ext cx="3810000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083975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36712"/>
          </a:xfrm>
        </p:spPr>
        <p:txBody>
          <a:bodyPr/>
          <a:lstStyle/>
          <a:p>
            <a:r>
              <a:rPr lang="ru-RU" dirty="0">
                <a:solidFill>
                  <a:srgbClr val="FF6600"/>
                </a:solidFill>
              </a:rPr>
              <a:t>Недостатки </a:t>
            </a:r>
            <a:r>
              <a:rPr lang="ru-RU" dirty="0" smtClean="0">
                <a:solidFill>
                  <a:srgbClr val="FF6600"/>
                </a:solidFill>
              </a:rPr>
              <a:t>игры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r>
              <a:rPr lang="ru-RU" b="1" dirty="0" err="1" smtClean="0">
                <a:solidFill>
                  <a:srgbClr val="FF6600"/>
                </a:solidFill>
              </a:rPr>
              <a:t>Травматичность</a:t>
            </a:r>
            <a:r>
              <a:rPr lang="ru-RU" b="1" dirty="0">
                <a:solidFill>
                  <a:srgbClr val="FF6600"/>
                </a:solidFill>
              </a:rPr>
              <a:t> </a:t>
            </a:r>
            <a:endParaRPr lang="ru-RU" b="1" dirty="0" smtClean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ru-RU" sz="1400" dirty="0" smtClean="0"/>
              <a:t>Колени </a:t>
            </a:r>
            <a:r>
              <a:rPr lang="ru-RU" sz="1400" dirty="0"/>
              <a:t>и плечи — главное оружие, но в то же время и слабое место профессиональных спортсменов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b="1" dirty="0">
                <a:solidFill>
                  <a:srgbClr val="FF6600"/>
                </a:solidFill>
              </a:rPr>
              <a:t>Медицинские </a:t>
            </a:r>
            <a:r>
              <a:rPr lang="ru-RU" b="1" dirty="0" smtClean="0">
                <a:solidFill>
                  <a:srgbClr val="FF6600"/>
                </a:solidFill>
              </a:rPr>
              <a:t>противопоказания</a:t>
            </a:r>
          </a:p>
          <a:p>
            <a:pPr marL="0" indent="0">
              <a:buNone/>
            </a:pPr>
            <a:r>
              <a:rPr lang="ru-RU" sz="1400" dirty="0" smtClean="0"/>
              <a:t> </a:t>
            </a:r>
            <a:r>
              <a:rPr lang="ru-RU" sz="1400" dirty="0"/>
              <a:t>У некоторых детей </a:t>
            </a:r>
            <a:r>
              <a:rPr lang="ru-RU" sz="1400" dirty="0" smtClean="0"/>
              <a:t>есть </a:t>
            </a:r>
            <a:r>
              <a:rPr lang="ru-RU" sz="1400" dirty="0"/>
              <a:t>серьёзные медицинские </a:t>
            </a:r>
            <a:r>
              <a:rPr lang="ru-RU" sz="1400" dirty="0" smtClean="0"/>
              <a:t>противопоказания</a:t>
            </a:r>
          </a:p>
          <a:p>
            <a:r>
              <a:rPr lang="ru-RU" b="1" dirty="0">
                <a:solidFill>
                  <a:srgbClr val="FF6600"/>
                </a:solidFill>
              </a:rPr>
              <a:t>Достижения команды на первом месте</a:t>
            </a:r>
          </a:p>
          <a:p>
            <a:pPr marL="0" indent="0">
              <a:buNone/>
            </a:pPr>
            <a:r>
              <a:rPr lang="ru-RU" sz="1400" dirty="0"/>
              <a:t>Зачастую дети начинают ставить спорт на первое место, отбрасывая учёбу и другие увлечения. Минус это или нет, зависит от желаемого результата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1360" y="3861048"/>
            <a:ext cx="3810000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7495924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60000"/>
                <a:lumOff val="40000"/>
                <a:alpha val="39000"/>
              </a:schemeClr>
            </a:gs>
            <a:gs pos="76000">
              <a:schemeClr val="accent5">
                <a:lumMod val="60000"/>
                <a:lumOff val="40000"/>
              </a:schemeClr>
            </a:gs>
            <a:gs pos="92000">
              <a:schemeClr val="accent5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/>
          <a:lstStyle/>
          <a:p>
            <a:r>
              <a:rPr lang="ru-RU" sz="3600" dirty="0">
                <a:solidFill>
                  <a:srgbClr val="FF6600"/>
                </a:solidFill>
              </a:rPr>
              <a:t>Форма для детей, играющих в </a:t>
            </a:r>
            <a:r>
              <a:rPr lang="ru-RU" sz="3600" dirty="0" smtClean="0">
                <a:solidFill>
                  <a:srgbClr val="FF6600"/>
                </a:solidFill>
              </a:rPr>
              <a:t>баскетбол</a:t>
            </a:r>
            <a:endParaRPr lang="ru-RU" sz="3600" dirty="0">
              <a:solidFill>
                <a:srgbClr val="FF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64704"/>
            <a:ext cx="9144000" cy="461665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200" dirty="0">
                <a:solidFill>
                  <a:schemeClr val="bg1"/>
                </a:solidFill>
                <a:latin typeface="Century Gothic"/>
              </a:rPr>
              <a:t>Одежда для игры в баскетбол </a:t>
            </a:r>
            <a:r>
              <a:rPr lang="ru-RU" sz="1200" b="1" dirty="0">
                <a:solidFill>
                  <a:schemeClr val="bg1"/>
                </a:solidFill>
                <a:latin typeface="Century Gothic"/>
              </a:rPr>
              <a:t>должна быть свободной, не сковывающей движения</a:t>
            </a:r>
            <a:r>
              <a:rPr lang="ru-RU" sz="1200" dirty="0">
                <a:solidFill>
                  <a:schemeClr val="bg1"/>
                </a:solidFill>
                <a:latin typeface="Century Gothic"/>
              </a:rPr>
              <a:t>, материал «дышащий», так как иначе кожа ребёнка подвергнется воздействию пота и трения, что приведёт к раздражению и высыпаниям.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03" r="15830"/>
          <a:stretch>
            <a:fillRect/>
          </a:stretch>
        </p:blipFill>
        <p:spPr>
          <a:xfrm>
            <a:off x="5580112" y="3645024"/>
            <a:ext cx="3096344" cy="26614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72141" y="6544066"/>
            <a:ext cx="5832648" cy="2308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900" dirty="0">
                <a:latin typeface="+mj-lt"/>
              </a:rPr>
              <a:t>Детская баскетбольная форма для мальчика. Она состоит из майки и шорт свободного покроя</a:t>
            </a:r>
            <a:r>
              <a:rPr lang="ru-RU" sz="900" dirty="0" smtClean="0">
                <a:latin typeface="+mj-lt"/>
              </a:rPr>
              <a:t>.</a:t>
            </a:r>
            <a:endParaRPr lang="ru-RU" sz="900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352928" cy="158417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400" b="1" u="sng" dirty="0" smtClean="0">
                <a:solidFill>
                  <a:srgbClr val="FF6600"/>
                </a:solidFill>
              </a:rPr>
              <a:t>Майка и шорты </a:t>
            </a:r>
          </a:p>
          <a:p>
            <a:pPr marL="0" indent="0">
              <a:buNone/>
            </a:pPr>
            <a:r>
              <a:rPr lang="ru-RU" sz="6400" dirty="0" smtClean="0">
                <a:solidFill>
                  <a:schemeClr val="accent5">
                    <a:lumMod val="75000"/>
                  </a:schemeClr>
                </a:solidFill>
              </a:rPr>
              <a:t>При </a:t>
            </a:r>
            <a:r>
              <a:rPr lang="ru-RU" sz="6400" dirty="0">
                <a:solidFill>
                  <a:schemeClr val="accent5">
                    <a:lumMod val="75000"/>
                  </a:schemeClr>
                </a:solidFill>
              </a:rPr>
              <a:t>выборе профессиональной одежды стоит отдать предпочтение </a:t>
            </a:r>
            <a:r>
              <a:rPr lang="ru-RU" sz="6400" b="1" dirty="0">
                <a:solidFill>
                  <a:schemeClr val="accent5">
                    <a:lumMod val="75000"/>
                  </a:schemeClr>
                </a:solidFill>
              </a:rPr>
              <a:t>синтетическим материалам, с повышенной </a:t>
            </a:r>
            <a:r>
              <a:rPr lang="ru-RU" sz="6400" b="1" dirty="0" smtClean="0">
                <a:solidFill>
                  <a:schemeClr val="accent5">
                    <a:lumMod val="75000"/>
                  </a:schemeClr>
                </a:solidFill>
              </a:rPr>
              <a:t>износостойкостью</a:t>
            </a:r>
            <a:r>
              <a:rPr lang="ru-RU" sz="6400" dirty="0" smtClean="0">
                <a:solidFill>
                  <a:schemeClr val="accent5">
                    <a:lumMod val="75000"/>
                  </a:schemeClr>
                </a:solidFill>
              </a:rPr>
              <a:t>. Майка </a:t>
            </a:r>
            <a:r>
              <a:rPr lang="ru-RU" sz="6400" dirty="0">
                <a:solidFill>
                  <a:schemeClr val="accent5">
                    <a:lumMod val="75000"/>
                  </a:schemeClr>
                </a:solidFill>
              </a:rPr>
              <a:t>и шорты должны быть свободными, но при это не висящими, чтобы игрок не запутался в собственной одежде во время игры. </a:t>
            </a:r>
            <a:endParaRPr lang="ru-RU" sz="6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accent5">
                    <a:lumMod val="75000"/>
                  </a:schemeClr>
                </a:solidFill>
              </a:rPr>
              <a:t>Рекомендуется </a:t>
            </a:r>
            <a:r>
              <a:rPr lang="ru-RU" sz="6400" b="1" dirty="0">
                <a:solidFill>
                  <a:schemeClr val="accent5">
                    <a:lumMod val="75000"/>
                  </a:schemeClr>
                </a:solidFill>
              </a:rPr>
              <a:t>носить специальные подштанники</a:t>
            </a:r>
            <a:r>
              <a:rPr lang="ru-RU" sz="6400" dirty="0">
                <a:solidFill>
                  <a:schemeClr val="accent5">
                    <a:lumMod val="75000"/>
                  </a:schemeClr>
                </a:solidFill>
              </a:rPr>
              <a:t>, которые снизят риск растяжения мышц от больших нагрузок. Если игра проходит летом, одежда должна иметь специальную сеточку, которая будет пропускать большее количество необходимого кислорода</a:t>
            </a:r>
            <a:r>
              <a:rPr lang="ru-RU" sz="64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6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068960"/>
            <a:ext cx="5112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FF6600"/>
                </a:solidFill>
              </a:rPr>
              <a:t>Кроссовки</a:t>
            </a:r>
          </a:p>
          <a:p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Обязаны быть с мягкой и упругой подошвой, но жёсткой пяткой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. Кроссовки или кеды должны фиксировать ногу, но не сжимать её, а носок — хорошо гнуться.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Лучше выбирать резиновую подошву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, которая не будет скользить. А также подойдёт любой нескользящий и прочный материал, который не износится за один сезон. Обувь должна быть лёгкой и амортизирующей, это поможет в беге и прыжках, а не замедлит действия.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75656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5">
                <a:lumMod val="60000"/>
                <a:lumOff val="4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92696"/>
          </a:xfrm>
        </p:spPr>
        <p:txBody>
          <a:bodyPr/>
          <a:lstStyle/>
          <a:p>
            <a:r>
              <a:rPr lang="ru-RU" sz="4400" dirty="0">
                <a:solidFill>
                  <a:srgbClr val="FF6600"/>
                </a:solidFill>
              </a:rPr>
              <a:t>Обучение игре в детском </a:t>
            </a:r>
            <a:r>
              <a:rPr lang="ru-RU" sz="4400" dirty="0" smtClean="0">
                <a:solidFill>
                  <a:srgbClr val="FF6600"/>
                </a:solidFill>
              </a:rPr>
              <a:t>саду</a:t>
            </a:r>
            <a:endParaRPr lang="ru-RU" sz="4400" dirty="0">
              <a:solidFill>
                <a:srgbClr val="FF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3"/>
            <a:ext cx="8820472" cy="12961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Наибольший плюс обучения в детском саду — контакт ребёнка с другими юными баскетболистами. В условиях контакта с другими детьми возникает </a:t>
            </a:r>
            <a:r>
              <a:rPr lang="ru-RU" b="1" dirty="0"/>
              <a:t>здоровая конкуренция, чувство товарищества, дружба. </a:t>
            </a:r>
            <a:r>
              <a:rPr lang="ru-RU" dirty="0"/>
              <a:t>Все эти факторы благополучно влияют на развитие ребёнка как с психологической, так и с физической стороны.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348880"/>
            <a:ext cx="3810000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406290" y="2117800"/>
            <a:ext cx="4716016" cy="314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В спортивной секции детского сада работает </a:t>
            </a:r>
            <a:r>
              <a:rPr lang="ru-RU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профессиональный учитель физкультуры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который сможет грамотно построить коллективную работу, направленную на всестороннее развитие детей. </a:t>
            </a:r>
          </a:p>
          <a:p>
            <a:pPr lvl="0">
              <a:spcBef>
                <a:spcPct val="20000"/>
              </a:spcBef>
            </a:pPr>
            <a:endParaRPr lang="ru-RU" sz="1600" dirty="0" smtClean="0">
              <a:solidFill>
                <a:prstClr val="black">
                  <a:lumMod val="50000"/>
                  <a:lumOff val="50000"/>
                </a:prstClr>
              </a:solidFill>
              <a:latin typeface="Century Gothic"/>
            </a:endParaRPr>
          </a:p>
          <a:p>
            <a:pPr lvl="0">
              <a:spcBef>
                <a:spcPct val="20000"/>
              </a:spcBef>
            </a:pPr>
            <a:r>
              <a:rPr lang="ru-RU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Ребёнок </a:t>
            </a:r>
            <a:r>
              <a:rPr lang="ru-RU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получит не только хорошую физическую подготовку и умственное развитие в области баскетбола, но и эмоциональную разгрузку, которая иногда нужна дошкольниками.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834" y="5357686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Занятие начинается с разминки, а заканчивается заминкой, что позволяет устранить риск возникновения травм. Тренировка длится </a:t>
            </a:r>
            <a:r>
              <a:rPr lang="ru-RU" b="1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от 20 до 40 минут</a:t>
            </a:r>
            <a:r>
              <a:rPr lang="ru-RU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</a:rPr>
              <a:t>, чтобы дети не сильно уставали от нагрузок и самого процесса игры. Благодаря этому дети не теряют интерес к спорту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582513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accent5">
                <a:lumMod val="60000"/>
                <a:lumOff val="40000"/>
              </a:schemeClr>
            </a:gs>
            <a:gs pos="92000">
              <a:schemeClr val="accent5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600200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prstTxWarp prst="textChevronInverted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1" name="Picture 3" descr="C:\Users\Семья\AppData\Local\Microsoft\Windows\Temporary Internet Files\Content.IE5\DYRAN0J5\score board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8498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07329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66</TotalTime>
  <Words>646</Words>
  <Application>Microsoft Office PowerPoint</Application>
  <PresentationFormat>Экран (4:3)</PresentationFormat>
  <Paragraphs>40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Детский баскетбол </vt:lpstr>
      <vt:lpstr>Баскетбол — командная игра, которой начинают обучать детей с 3 лет. До 5–6 лет юные спортсмены знакомятся с мячом, с физическими нагрузками и дисциплиной. </vt:lpstr>
      <vt:lpstr>С какого возраста ребенку можно заниматься баскетболом</vt:lpstr>
      <vt:lpstr>Польза спорта</vt:lpstr>
      <vt:lpstr>Недостатки игры</vt:lpstr>
      <vt:lpstr>Форма для детей, играющих в баскетбол</vt:lpstr>
      <vt:lpstr>Обучение игре в детском саду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баскетбол </dc:title>
  <dc:creator>Семья</dc:creator>
  <cp:lastModifiedBy>Пользователь</cp:lastModifiedBy>
  <cp:revision>9</cp:revision>
  <dcterms:created xsi:type="dcterms:W3CDTF">2018-10-22T13:40:50Z</dcterms:created>
  <dcterms:modified xsi:type="dcterms:W3CDTF">2023-12-13T14:04:56Z</dcterms:modified>
</cp:coreProperties>
</file>