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71" r:id="rId5"/>
    <p:sldId id="260" r:id="rId6"/>
    <p:sldId id="261" r:id="rId7"/>
    <p:sldId id="262" r:id="rId8"/>
    <p:sldId id="272" r:id="rId9"/>
    <p:sldId id="263" r:id="rId10"/>
    <p:sldId id="273" r:id="rId11"/>
    <p:sldId id="274" r:id="rId12"/>
    <p:sldId id="265" r:id="rId13"/>
    <p:sldId id="266" r:id="rId14"/>
    <p:sldId id="267" r:id="rId15"/>
    <p:sldId id="285" r:id="rId16"/>
    <p:sldId id="280" r:id="rId17"/>
    <p:sldId id="281" r:id="rId18"/>
    <p:sldId id="278" r:id="rId19"/>
    <p:sldId id="268" r:id="rId20"/>
    <p:sldId id="270" r:id="rId21"/>
    <p:sldId id="276" r:id="rId22"/>
    <p:sldId id="277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8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045061-1E91-427C-9BDD-9CAAC7D25708}" type="doc">
      <dgm:prSet loTypeId="urn:microsoft.com/office/officeart/2005/8/layout/cycle3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277886A-C606-482E-9A26-00AD1DF09933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600" b="1" dirty="0" smtClean="0">
              <a:solidFill>
                <a:schemeClr val="tx1"/>
              </a:solidFill>
            </a:rPr>
            <a:t>целевой</a:t>
          </a:r>
          <a:endParaRPr lang="ru-RU" sz="2600" b="1" dirty="0">
            <a:solidFill>
              <a:schemeClr val="tx1"/>
            </a:solidFill>
          </a:endParaRPr>
        </a:p>
      </dgm:t>
    </dgm:pt>
    <dgm:pt modelId="{B7CF10BD-07AE-498A-B85A-235502F7A3E3}" type="parTrans" cxnId="{592E0718-851C-42D9-89B8-5B6065162295}">
      <dgm:prSet/>
      <dgm:spPr/>
      <dgm:t>
        <a:bodyPr/>
        <a:lstStyle/>
        <a:p>
          <a:endParaRPr lang="ru-RU"/>
        </a:p>
      </dgm:t>
    </dgm:pt>
    <dgm:pt modelId="{46BC1E6D-00A1-4A78-8CA1-BAD4C8DA5E8A}" type="sibTrans" cxnId="{592E0718-851C-42D9-89B8-5B6065162295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87C55F81-51A6-4CF5-B8B9-0F02AE6B048E}">
      <dgm:prSet phldrT="[Текст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содержательный</a:t>
          </a:r>
          <a:endParaRPr lang="ru-RU" b="1" dirty="0">
            <a:solidFill>
              <a:schemeClr val="tx1"/>
            </a:solidFill>
          </a:endParaRPr>
        </a:p>
      </dgm:t>
    </dgm:pt>
    <dgm:pt modelId="{72B6A889-2BCF-476E-A3FD-F28EA688A6B5}" type="parTrans" cxnId="{89A3A7A1-C50A-4271-B5E6-BCDA42BE56E2}">
      <dgm:prSet/>
      <dgm:spPr/>
      <dgm:t>
        <a:bodyPr/>
        <a:lstStyle/>
        <a:p>
          <a:endParaRPr lang="ru-RU"/>
        </a:p>
      </dgm:t>
    </dgm:pt>
    <dgm:pt modelId="{ED276A6C-2A03-41C5-A401-D099C6FCC561}" type="sibTrans" cxnId="{89A3A7A1-C50A-4271-B5E6-BCDA42BE56E2}">
      <dgm:prSet/>
      <dgm:spPr/>
      <dgm:t>
        <a:bodyPr/>
        <a:lstStyle/>
        <a:p>
          <a:endParaRPr lang="ru-RU"/>
        </a:p>
      </dgm:t>
    </dgm:pt>
    <dgm:pt modelId="{189E2B1D-9D9F-4AB7-B3DF-4893C9EE1551}">
      <dgm:prSet phldrT="[Текст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технологический</a:t>
          </a:r>
          <a:endParaRPr lang="ru-RU" b="1" dirty="0">
            <a:solidFill>
              <a:schemeClr val="tx1"/>
            </a:solidFill>
          </a:endParaRPr>
        </a:p>
      </dgm:t>
    </dgm:pt>
    <dgm:pt modelId="{63F4FFFE-411D-41EC-B4DB-95F5B3A1FADA}" type="parTrans" cxnId="{5BD6D6D5-B3DF-482D-BC72-3898F6FC7ADC}">
      <dgm:prSet/>
      <dgm:spPr/>
      <dgm:t>
        <a:bodyPr/>
        <a:lstStyle/>
        <a:p>
          <a:endParaRPr lang="ru-RU"/>
        </a:p>
      </dgm:t>
    </dgm:pt>
    <dgm:pt modelId="{C1F0698F-FF63-4D14-BC89-37A6B36BB2E7}" type="sibTrans" cxnId="{5BD6D6D5-B3DF-482D-BC72-3898F6FC7ADC}">
      <dgm:prSet/>
      <dgm:spPr/>
      <dgm:t>
        <a:bodyPr/>
        <a:lstStyle/>
        <a:p>
          <a:endParaRPr lang="ru-RU"/>
        </a:p>
      </dgm:t>
    </dgm:pt>
    <dgm:pt modelId="{2E90E3BE-C10B-4600-8093-03E3693CF58C}">
      <dgm:prSet phldrT="[Текст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организационно - педагогический</a:t>
          </a:r>
          <a:endParaRPr lang="ru-RU" b="1" dirty="0">
            <a:solidFill>
              <a:schemeClr val="tx1"/>
            </a:solidFill>
          </a:endParaRPr>
        </a:p>
      </dgm:t>
    </dgm:pt>
    <dgm:pt modelId="{C2E0268B-B78D-42D0-90DD-302A052D6E6B}" type="parTrans" cxnId="{CD4BCF80-6F7B-4A30-9DAA-4F2924AA8615}">
      <dgm:prSet/>
      <dgm:spPr/>
      <dgm:t>
        <a:bodyPr/>
        <a:lstStyle/>
        <a:p>
          <a:endParaRPr lang="ru-RU"/>
        </a:p>
      </dgm:t>
    </dgm:pt>
    <dgm:pt modelId="{1C0E13D6-2FB0-4212-9430-6391C50904B1}" type="sibTrans" cxnId="{CD4BCF80-6F7B-4A30-9DAA-4F2924AA8615}">
      <dgm:prSet/>
      <dgm:spPr/>
      <dgm:t>
        <a:bodyPr/>
        <a:lstStyle/>
        <a:p>
          <a:endParaRPr lang="ru-RU"/>
        </a:p>
      </dgm:t>
    </dgm:pt>
    <dgm:pt modelId="{0EA2A0BF-F05F-40E4-B327-EB395C9C2CCE}">
      <dgm:prSet phldrT="[Текст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результативный</a:t>
          </a:r>
          <a:endParaRPr lang="ru-RU" b="1" dirty="0">
            <a:solidFill>
              <a:schemeClr val="tx1"/>
            </a:solidFill>
          </a:endParaRPr>
        </a:p>
      </dgm:t>
    </dgm:pt>
    <dgm:pt modelId="{FB3320BC-7FBC-4BBA-9DBA-42CB9274F0EA}" type="parTrans" cxnId="{11C1F2B3-46C1-4FCB-8666-D32F310EC786}">
      <dgm:prSet/>
      <dgm:spPr/>
      <dgm:t>
        <a:bodyPr/>
        <a:lstStyle/>
        <a:p>
          <a:endParaRPr lang="ru-RU"/>
        </a:p>
      </dgm:t>
    </dgm:pt>
    <dgm:pt modelId="{7A1C4720-A8BB-4DA2-9AD7-8D90FD71193C}" type="sibTrans" cxnId="{11C1F2B3-46C1-4FCB-8666-D32F310EC786}">
      <dgm:prSet/>
      <dgm:spPr/>
      <dgm:t>
        <a:bodyPr/>
        <a:lstStyle/>
        <a:p>
          <a:endParaRPr lang="ru-RU"/>
        </a:p>
      </dgm:t>
    </dgm:pt>
    <dgm:pt modelId="{64654425-9487-4FF6-89A4-B8AFF603D605}" type="pres">
      <dgm:prSet presAssocID="{C7045061-1E91-427C-9BDD-9CAAC7D2570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654D7F-E2DA-4F6B-94A3-FF875058E207}" type="pres">
      <dgm:prSet presAssocID="{C7045061-1E91-427C-9BDD-9CAAC7D25708}" presName="cycle" presStyleCnt="0"/>
      <dgm:spPr/>
    </dgm:pt>
    <dgm:pt modelId="{9BD65032-1F92-41AD-9179-823B5CE727A3}" type="pres">
      <dgm:prSet presAssocID="{3277886A-C606-482E-9A26-00AD1DF09933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C3CFF4-1D30-4FD0-9411-80D09D941C5C}" type="pres">
      <dgm:prSet presAssocID="{46BC1E6D-00A1-4A78-8CA1-BAD4C8DA5E8A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5B032354-7BED-4350-93C5-88987B436097}" type="pres">
      <dgm:prSet presAssocID="{87C55F81-51A6-4CF5-B8B9-0F02AE6B048E}" presName="nodeFollowingNodes" presStyleLbl="node1" presStyleIdx="1" presStyleCnt="5" custScaleX="1293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7DCB39-1922-45C3-B0A5-92502DB751A1}" type="pres">
      <dgm:prSet presAssocID="{189E2B1D-9D9F-4AB7-B3DF-4893C9EE1551}" presName="nodeFollowingNodes" presStyleLbl="node1" presStyleIdx="2" presStyleCnt="5" custScaleX="128829" custRadScaleRad="129584" custRadScaleInc="-288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DFBB01-53A7-4833-9D68-C50996877DFB}" type="pres">
      <dgm:prSet presAssocID="{2E90E3BE-C10B-4600-8093-03E3693CF58C}" presName="nodeFollowingNodes" presStyleLbl="node1" presStyleIdx="3" presStyleCnt="5" custScaleX="137932" custRadScaleRad="112122" custRadScaleInc="172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C4CCAD-A248-4BFC-81DE-4260CF8013A7}" type="pres">
      <dgm:prSet presAssocID="{0EA2A0BF-F05F-40E4-B327-EB395C9C2CCE}" presName="nodeFollowingNodes" presStyleLbl="node1" presStyleIdx="4" presStyleCnt="5" custScaleX="1317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E73B63-C4AD-4B8D-9741-725E58ED68FF}" type="presOf" srcId="{46BC1E6D-00A1-4A78-8CA1-BAD4C8DA5E8A}" destId="{EAC3CFF4-1D30-4FD0-9411-80D09D941C5C}" srcOrd="0" destOrd="0" presId="urn:microsoft.com/office/officeart/2005/8/layout/cycle3"/>
    <dgm:cxn modelId="{EBEDA956-8BCE-4092-9644-172274C86DF9}" type="presOf" srcId="{C7045061-1E91-427C-9BDD-9CAAC7D25708}" destId="{64654425-9487-4FF6-89A4-B8AFF603D605}" srcOrd="0" destOrd="0" presId="urn:microsoft.com/office/officeart/2005/8/layout/cycle3"/>
    <dgm:cxn modelId="{89A3A7A1-C50A-4271-B5E6-BCDA42BE56E2}" srcId="{C7045061-1E91-427C-9BDD-9CAAC7D25708}" destId="{87C55F81-51A6-4CF5-B8B9-0F02AE6B048E}" srcOrd="1" destOrd="0" parTransId="{72B6A889-2BCF-476E-A3FD-F28EA688A6B5}" sibTransId="{ED276A6C-2A03-41C5-A401-D099C6FCC561}"/>
    <dgm:cxn modelId="{592E0718-851C-42D9-89B8-5B6065162295}" srcId="{C7045061-1E91-427C-9BDD-9CAAC7D25708}" destId="{3277886A-C606-482E-9A26-00AD1DF09933}" srcOrd="0" destOrd="0" parTransId="{B7CF10BD-07AE-498A-B85A-235502F7A3E3}" sibTransId="{46BC1E6D-00A1-4A78-8CA1-BAD4C8DA5E8A}"/>
    <dgm:cxn modelId="{566976A1-A38B-490A-850A-BA1F4F6DBCE4}" type="presOf" srcId="{87C55F81-51A6-4CF5-B8B9-0F02AE6B048E}" destId="{5B032354-7BED-4350-93C5-88987B436097}" srcOrd="0" destOrd="0" presId="urn:microsoft.com/office/officeart/2005/8/layout/cycle3"/>
    <dgm:cxn modelId="{C360DF14-39D2-49C7-9942-1964D036F168}" type="presOf" srcId="{2E90E3BE-C10B-4600-8093-03E3693CF58C}" destId="{DCDFBB01-53A7-4833-9D68-C50996877DFB}" srcOrd="0" destOrd="0" presId="urn:microsoft.com/office/officeart/2005/8/layout/cycle3"/>
    <dgm:cxn modelId="{CEC1A0D5-8ACA-4836-BE34-9F1A301C0342}" type="presOf" srcId="{0EA2A0BF-F05F-40E4-B327-EB395C9C2CCE}" destId="{3FC4CCAD-A248-4BFC-81DE-4260CF8013A7}" srcOrd="0" destOrd="0" presId="urn:microsoft.com/office/officeart/2005/8/layout/cycle3"/>
    <dgm:cxn modelId="{CD4BCF80-6F7B-4A30-9DAA-4F2924AA8615}" srcId="{C7045061-1E91-427C-9BDD-9CAAC7D25708}" destId="{2E90E3BE-C10B-4600-8093-03E3693CF58C}" srcOrd="3" destOrd="0" parTransId="{C2E0268B-B78D-42D0-90DD-302A052D6E6B}" sibTransId="{1C0E13D6-2FB0-4212-9430-6391C50904B1}"/>
    <dgm:cxn modelId="{058EB77A-F5A3-4248-A3A2-BDDC71FFF1CF}" type="presOf" srcId="{3277886A-C606-482E-9A26-00AD1DF09933}" destId="{9BD65032-1F92-41AD-9179-823B5CE727A3}" srcOrd="0" destOrd="0" presId="urn:microsoft.com/office/officeart/2005/8/layout/cycle3"/>
    <dgm:cxn modelId="{5BD6D6D5-B3DF-482D-BC72-3898F6FC7ADC}" srcId="{C7045061-1E91-427C-9BDD-9CAAC7D25708}" destId="{189E2B1D-9D9F-4AB7-B3DF-4893C9EE1551}" srcOrd="2" destOrd="0" parTransId="{63F4FFFE-411D-41EC-B4DB-95F5B3A1FADA}" sibTransId="{C1F0698F-FF63-4D14-BC89-37A6B36BB2E7}"/>
    <dgm:cxn modelId="{68AA0F33-63E3-46D2-A19A-9E04AF7B3FE3}" type="presOf" srcId="{189E2B1D-9D9F-4AB7-B3DF-4893C9EE1551}" destId="{0F7DCB39-1922-45C3-B0A5-92502DB751A1}" srcOrd="0" destOrd="0" presId="urn:microsoft.com/office/officeart/2005/8/layout/cycle3"/>
    <dgm:cxn modelId="{11C1F2B3-46C1-4FCB-8666-D32F310EC786}" srcId="{C7045061-1E91-427C-9BDD-9CAAC7D25708}" destId="{0EA2A0BF-F05F-40E4-B327-EB395C9C2CCE}" srcOrd="4" destOrd="0" parTransId="{FB3320BC-7FBC-4BBA-9DBA-42CB9274F0EA}" sibTransId="{7A1C4720-A8BB-4DA2-9AD7-8D90FD71193C}"/>
    <dgm:cxn modelId="{1FAAD5AC-1BAA-46F7-8DE1-2BDC639302F8}" type="presParOf" srcId="{64654425-9487-4FF6-89A4-B8AFF603D605}" destId="{15654D7F-E2DA-4F6B-94A3-FF875058E207}" srcOrd="0" destOrd="0" presId="urn:microsoft.com/office/officeart/2005/8/layout/cycle3"/>
    <dgm:cxn modelId="{4A4543FE-847A-42BB-A1F9-A90AA59D38C5}" type="presParOf" srcId="{15654D7F-E2DA-4F6B-94A3-FF875058E207}" destId="{9BD65032-1F92-41AD-9179-823B5CE727A3}" srcOrd="0" destOrd="0" presId="urn:microsoft.com/office/officeart/2005/8/layout/cycle3"/>
    <dgm:cxn modelId="{71BCD22D-D563-4A14-8164-66ACF08193D8}" type="presParOf" srcId="{15654D7F-E2DA-4F6B-94A3-FF875058E207}" destId="{EAC3CFF4-1D30-4FD0-9411-80D09D941C5C}" srcOrd="1" destOrd="0" presId="urn:microsoft.com/office/officeart/2005/8/layout/cycle3"/>
    <dgm:cxn modelId="{6FCACE77-79CF-414E-8687-F37FA140D62B}" type="presParOf" srcId="{15654D7F-E2DA-4F6B-94A3-FF875058E207}" destId="{5B032354-7BED-4350-93C5-88987B436097}" srcOrd="2" destOrd="0" presId="urn:microsoft.com/office/officeart/2005/8/layout/cycle3"/>
    <dgm:cxn modelId="{34B16A3D-1531-4940-8BC1-A61135E819B6}" type="presParOf" srcId="{15654D7F-E2DA-4F6B-94A3-FF875058E207}" destId="{0F7DCB39-1922-45C3-B0A5-92502DB751A1}" srcOrd="3" destOrd="0" presId="urn:microsoft.com/office/officeart/2005/8/layout/cycle3"/>
    <dgm:cxn modelId="{6A4F3A81-1D34-483E-ACDD-2885EC695D55}" type="presParOf" srcId="{15654D7F-E2DA-4F6B-94A3-FF875058E207}" destId="{DCDFBB01-53A7-4833-9D68-C50996877DFB}" srcOrd="4" destOrd="0" presId="urn:microsoft.com/office/officeart/2005/8/layout/cycle3"/>
    <dgm:cxn modelId="{0562F720-D4D3-484D-B7E3-B9E44641AF37}" type="presParOf" srcId="{15654D7F-E2DA-4F6B-94A3-FF875058E207}" destId="{3FC4CCAD-A248-4BFC-81DE-4260CF8013A7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C3CFF4-1D30-4FD0-9411-80D09D941C5C}">
      <dsp:nvSpPr>
        <dsp:cNvPr id="0" name=""/>
        <dsp:cNvSpPr/>
      </dsp:nvSpPr>
      <dsp:spPr>
        <a:xfrm>
          <a:off x="1880155" y="-27638"/>
          <a:ext cx="4494040" cy="4494040"/>
        </a:xfrm>
        <a:prstGeom prst="circularArrow">
          <a:avLst>
            <a:gd name="adj1" fmla="val 5544"/>
            <a:gd name="adj2" fmla="val 330680"/>
            <a:gd name="adj3" fmla="val 13765712"/>
            <a:gd name="adj4" fmla="val 17392183"/>
            <a:gd name="adj5" fmla="val 5757"/>
          </a:avLst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D65032-1F92-41AD-9179-823B5CE727A3}">
      <dsp:nvSpPr>
        <dsp:cNvPr id="0" name=""/>
        <dsp:cNvSpPr/>
      </dsp:nvSpPr>
      <dsp:spPr>
        <a:xfrm>
          <a:off x="3070346" y="1135"/>
          <a:ext cx="2113657" cy="1056828"/>
        </a:xfrm>
        <a:prstGeom prst="round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chemeClr val="tx1"/>
              </a:solidFill>
            </a:rPr>
            <a:t>целевой</a:t>
          </a:r>
          <a:endParaRPr lang="ru-RU" sz="2600" b="1" kern="1200" dirty="0">
            <a:solidFill>
              <a:schemeClr val="tx1"/>
            </a:solidFill>
          </a:endParaRPr>
        </a:p>
      </dsp:txBody>
      <dsp:txXfrm>
        <a:off x="3070346" y="1135"/>
        <a:ext cx="2113657" cy="1056828"/>
      </dsp:txXfrm>
    </dsp:sp>
    <dsp:sp modelId="{5B032354-7BED-4350-93C5-88987B436097}">
      <dsp:nvSpPr>
        <dsp:cNvPr id="0" name=""/>
        <dsp:cNvSpPr/>
      </dsp:nvSpPr>
      <dsp:spPr>
        <a:xfrm>
          <a:off x="4582488" y="1325359"/>
          <a:ext cx="2734649" cy="1056828"/>
        </a:xfrm>
        <a:prstGeom prst="round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tx1"/>
              </a:solidFill>
            </a:rPr>
            <a:t>содержательный</a:t>
          </a:r>
          <a:endParaRPr lang="ru-RU" sz="2500" b="1" kern="1200" dirty="0">
            <a:solidFill>
              <a:schemeClr val="tx1"/>
            </a:solidFill>
          </a:endParaRPr>
        </a:p>
      </dsp:txBody>
      <dsp:txXfrm>
        <a:off x="4582488" y="1325359"/>
        <a:ext cx="2734649" cy="1056828"/>
      </dsp:txXfrm>
    </dsp:sp>
    <dsp:sp modelId="{0F7DCB39-1922-45C3-B0A5-92502DB751A1}">
      <dsp:nvSpPr>
        <dsp:cNvPr id="0" name=""/>
        <dsp:cNvSpPr/>
      </dsp:nvSpPr>
      <dsp:spPr>
        <a:xfrm>
          <a:off x="4757740" y="3400443"/>
          <a:ext cx="2723003" cy="1056828"/>
        </a:xfrm>
        <a:prstGeom prst="round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tx1"/>
              </a:solidFill>
            </a:rPr>
            <a:t>технологический</a:t>
          </a:r>
          <a:endParaRPr lang="ru-RU" sz="2500" b="1" kern="1200" dirty="0">
            <a:solidFill>
              <a:schemeClr val="tx1"/>
            </a:solidFill>
          </a:endParaRPr>
        </a:p>
      </dsp:txBody>
      <dsp:txXfrm>
        <a:off x="4757740" y="3400443"/>
        <a:ext cx="2723003" cy="1056828"/>
      </dsp:txXfrm>
    </dsp:sp>
    <dsp:sp modelId="{DCDFBB01-53A7-4833-9D68-C50996877DFB}">
      <dsp:nvSpPr>
        <dsp:cNvPr id="0" name=""/>
        <dsp:cNvSpPr/>
      </dsp:nvSpPr>
      <dsp:spPr>
        <a:xfrm>
          <a:off x="1114408" y="3400435"/>
          <a:ext cx="2915409" cy="1056828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tx1"/>
              </a:solidFill>
            </a:rPr>
            <a:t>организационно - педагогический</a:t>
          </a:r>
          <a:endParaRPr lang="ru-RU" sz="2500" b="1" kern="1200" dirty="0">
            <a:solidFill>
              <a:schemeClr val="tx1"/>
            </a:solidFill>
          </a:endParaRPr>
        </a:p>
      </dsp:txBody>
      <dsp:txXfrm>
        <a:off x="1114408" y="3400435"/>
        <a:ext cx="2915409" cy="1056828"/>
      </dsp:txXfrm>
    </dsp:sp>
    <dsp:sp modelId="{3FC4CCAD-A248-4BFC-81DE-4260CF8013A7}">
      <dsp:nvSpPr>
        <dsp:cNvPr id="0" name=""/>
        <dsp:cNvSpPr/>
      </dsp:nvSpPr>
      <dsp:spPr>
        <a:xfrm>
          <a:off x="912461" y="1325359"/>
          <a:ext cx="2784151" cy="1056828"/>
        </a:xfrm>
        <a:prstGeom prst="round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tx1"/>
              </a:solidFill>
            </a:rPr>
            <a:t>результативный</a:t>
          </a:r>
          <a:endParaRPr lang="ru-RU" sz="2500" b="1" kern="1200" dirty="0">
            <a:solidFill>
              <a:schemeClr val="tx1"/>
            </a:solidFill>
          </a:endParaRPr>
        </a:p>
      </dsp:txBody>
      <dsp:txXfrm>
        <a:off x="912461" y="1325359"/>
        <a:ext cx="2784151" cy="10568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48B2B-3A67-436B-966F-9BC63E39904E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285FC8-4D93-4C8F-A490-D159899631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5EBB5-DE03-445B-ABAC-A6C7EB4CABD6}" type="datetime1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CD7C2-22F4-4346-AB83-8556AAB5495A}" type="datetime1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60645-D795-4825-8A8A-D55D4236E2A6}" type="datetime1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4BF25-A485-40F0-893E-20B6934EA850}" type="datetime1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39D0E-F90E-47F4-B5FF-C1AFD0161616}" type="datetime1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F921B-BE23-4CA0-82D7-3093E51E0076}" type="datetime1">
              <a:rPr lang="ru-RU" smtClean="0"/>
              <a:pPr/>
              <a:t>07.12.2021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44411-E79D-4708-9935-EDE12F011011}" type="datetime1">
              <a:rPr lang="ru-RU" smtClean="0"/>
              <a:pPr/>
              <a:t>07.12.2021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603DB-8B71-456D-A3BA-8C84DCB9ED65}" type="datetime1">
              <a:rPr lang="ru-RU" smtClean="0"/>
              <a:pPr/>
              <a:t>07.12.2021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6138B-639C-4337-B22A-1FFB827C3ED4}" type="datetime1">
              <a:rPr lang="ru-RU" smtClean="0"/>
              <a:pPr/>
              <a:t>07.12.2021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A1217-AE71-4EA0-A7FF-F116F20B40EF}" type="datetime1">
              <a:rPr lang="ru-RU" smtClean="0"/>
              <a:pPr/>
              <a:t>07.12.2021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7BD8A-43B2-4CD4-BA88-41CEF1E232D6}" type="datetime1">
              <a:rPr lang="ru-RU" smtClean="0"/>
              <a:pPr/>
              <a:t>07.12.2021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48D7F-2054-4515-BD00-1997FB839A17}" type="datetime1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9086B-6511-45E7-BF64-59B898CFD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2322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Построение модели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индивидуальной траектории развития обучающихся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4214818"/>
            <a:ext cx="4643438" cy="1752600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технологии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Лицея № 2 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Купинского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Асылова Л.А.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924944"/>
            <a:ext cx="3743325" cy="2180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Выбор индивидуального образовательного маршрута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определяется: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52596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уровнем готовности учащегося к обучению по данному образовательному маршруту;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здоровьем и психическим состоянием учащегося;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потребностями учащегося;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социальным запросом (пожеланиями родителей в выборе направления обучения).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Действия ученика в процессе составления ИОМ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постановка образовательной цели; </a:t>
            </a:r>
          </a:p>
          <a:p>
            <a:pPr>
              <a:spcBef>
                <a:spcPct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самоанализ, рефлексия (осознание и</a:t>
            </a:r>
          </a:p>
          <a:p>
            <a:pPr>
              <a:spcBef>
                <a:spcPct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соотнесение индивидуальных потребностей с внешними требованиями;</a:t>
            </a:r>
          </a:p>
          <a:p>
            <a:pPr>
              <a:spcBef>
                <a:spcPct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выбор пути (вариантов) реализации</a:t>
            </a:r>
          </a:p>
          <a:p>
            <a:pPr>
              <a:spcBef>
                <a:spcPct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поставленной цели;</a:t>
            </a:r>
          </a:p>
          <a:p>
            <a:pPr>
              <a:spcBef>
                <a:spcPct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конкретизация цели (выбор курсов);</a:t>
            </a:r>
          </a:p>
          <a:p>
            <a:pPr>
              <a:spcBef>
                <a:spcPct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оформление маршрутного листа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индивидуального образовательного маршрута 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Разработка индивидуального образовательного маршрута 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/>
          <a:lstStyle/>
          <a:p>
            <a:pPr lvl="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 этап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диагностика уровня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личностных, предметных и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компетенций одаренных учащихся;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 этап –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целеполагания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определения первостепенных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задач;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 этап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определения срока реализации ИОМ;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643998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Программирование индивидуальной образовательной деятельности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по отношению к «своим» и общим фундаментальным образовательным объектам.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5 этап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Реализация индивидуальной и общей образовательных программ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элементы деятельности: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Цели      план      деятельность      рефлексия                сопоставление полученных продуктов с целями  самооценка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14</a:t>
            </a:fld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1285852" y="385762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500298" y="385762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072066" y="385762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215206" y="385762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14282" y="428625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8143900" y="428625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85720" y="478632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Памятка для обучающегося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Содержимое 4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5115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«Алгоритм построения индивидуальной образовательной траектории обучения»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Сформулируй свою образовательную цель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предполагаемый результат деятельности. Поставить цель – значит предсказать, спрогнозировать предполагаемый результат.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Определи задачи.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Задачи позволяют разработать план деятельности по достижению цели.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Выбери формы и методы обучения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которые помогают тебе эффективно усваивать учебный материал.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Определи формы и методы контроля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которые предпочтительнее для тебя. 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Проведи рефлексию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Проанализируй полученные результаты.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6"/>
            <a:ext cx="9001156" cy="51435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/>
              <a:t>6 этап </a:t>
            </a:r>
            <a:r>
              <a:rPr lang="ru-RU" b="1" dirty="0" smtClean="0"/>
              <a:t>–</a:t>
            </a:r>
            <a:r>
              <a:rPr lang="ru-RU" dirty="0" smtClean="0"/>
              <a:t> </a:t>
            </a:r>
            <a:r>
              <a:rPr lang="ru-RU" b="1" dirty="0" smtClean="0"/>
              <a:t>Демонстрация личных образовательных продуктов </a:t>
            </a:r>
            <a:endParaRPr lang="ru-RU" dirty="0" smtClean="0"/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Способы демонстрации результатов: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показ достижений         персональная выставка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презентация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достижений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экзамен          зачётная работа и др.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500430" y="3357562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42910" y="3929066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714744" y="3929066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42910" y="4500570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000364" y="4500570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786478"/>
          </a:xfrm>
        </p:spPr>
        <p:txBody>
          <a:bodyPr/>
          <a:lstStyle/>
          <a:p>
            <a:r>
              <a:rPr lang="ru-RU" b="1" i="1" dirty="0" smtClean="0"/>
              <a:t>7 этап </a:t>
            </a:r>
            <a:r>
              <a:rPr lang="ru-RU" b="1" dirty="0" smtClean="0"/>
              <a:t>– Рефлексивно-оценочный этап.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-Какие цели я ставил перед собой в начале учебного года?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Какие действия я спланировал для достижения поставленной цели?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-Удалось ли мне реализовать задуманное?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Какова эффективность моих действий?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43956" cy="1143000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в 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формировании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компетенций: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получении и критическом осмыслении новых знаний;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работе с разнообразными источниками информации;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сотрудничестве с партнерами;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организации своего рабочего пространства и времени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оценке полученных результатов;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понимании смысла состоявшегося проекта как значимого события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Возможности учащихся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72098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решать </a:t>
            </a: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проблему недостатка свободного времени для посещения дополнительных учебных занятий;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дает возможность самому определять объем и сложность в процессе изучения учебных дисциплин; 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предоставлять </a:t>
            </a: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возможность выбора оптимальных форм и темпов обучения;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применять </a:t>
            </a: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те способы учения, которые наиболее соответствуют индивидуальным особенностям; 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ставить </a:t>
            </a: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собственные цели в изучении конкретной темы; 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может сам оценивать и корректировать время, продолжительность, объем своей образовательной деятельности на основе осознанного отношения к своей позиции в учении. </a:t>
            </a:r>
          </a:p>
          <a:p>
            <a:pPr fontAlgn="t">
              <a:spcBef>
                <a:spcPts val="0"/>
              </a:spcBef>
              <a:buNone/>
            </a:pPr>
            <a:endParaRPr lang="ru-RU" b="1" dirty="0" smtClean="0"/>
          </a:p>
          <a:p>
            <a:pPr fontAlgn="t">
              <a:spcBef>
                <a:spcPts val="0"/>
              </a:spcBef>
            </a:pPr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«Индивидуальная траектория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» – это персональный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путь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реализации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личностного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потенциала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каждого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ученика в образовании.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ПОДВЕДЁМ  ИТОГ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0072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Индивидуальная траектория развития: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а) разрабатывается самим обучающимся, при поддержке педагога, администрации, родителей, психолога;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б) включает в себя: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цели обучения; 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задачи обучения;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учебный план;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факультативы, индивидуальные консультации;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формы и методы изучения учебного материала;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творческие, исследовательские работы, проекты;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образовательные результаты, их сроки;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формы  проверки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8229600" cy="328614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Основная цель при работе с одаренными (и не только одаренными)  детьми – превратить задатки в способности. Добиться этого возможно только при наличии положительных эмоций обучающегося.</a:t>
            </a:r>
          </a:p>
          <a:p>
            <a:endParaRPr lang="ru-RU" dirty="0"/>
          </a:p>
        </p:txBody>
      </p:sp>
      <p:pic>
        <p:nvPicPr>
          <p:cNvPr id="4" name="Рисунок 3" descr="depositphotos_75945007-stock-photo-back-to-school-conce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3214686"/>
            <a:ext cx="4286250" cy="3057525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Содержимое 3"/>
          <p:cNvGrpSpPr>
            <a:grpSpLocks noGrp="1"/>
          </p:cNvGrpSpPr>
          <p:nvPr>
            <p:ph idx="1"/>
          </p:nvPr>
        </p:nvGrpSpPr>
        <p:grpSpPr>
          <a:xfrm>
            <a:off x="457200" y="642918"/>
            <a:ext cx="8229600" cy="5786478"/>
            <a:chOff x="357188" y="214313"/>
            <a:chExt cx="8572500" cy="642937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3500438" y="2571750"/>
              <a:ext cx="2556877" cy="207168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C000"/>
                  </a:solidFill>
                  <a:latin typeface="Times New Roman" pitchFamily="18" charset="0"/>
                  <a:cs typeface="Times New Roman" pitchFamily="18" charset="0"/>
                </a:rPr>
                <a:t>ПОЛОЖИТЕЛЬНЫЕ ЭМОЦИИ </a:t>
              </a:r>
              <a:endPara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rgbClr val="FFC000"/>
                  </a:solidFill>
                  <a:latin typeface="Times New Roman" pitchFamily="18" charset="0"/>
                  <a:cs typeface="Times New Roman" pitchFamily="18" charset="0"/>
                </a:rPr>
                <a:t>УЧИТЕЛЬ-УЧЕНИК</a:t>
              </a:r>
              <a:endParaRPr lang="ru-RU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Скругленная прямоугольная выноска 5"/>
            <p:cNvSpPr/>
            <p:nvPr/>
          </p:nvSpPr>
          <p:spPr>
            <a:xfrm>
              <a:off x="5429250" y="357188"/>
              <a:ext cx="2786063" cy="1857375"/>
            </a:xfrm>
            <a:prstGeom prst="wedgeRoundRectCallout">
              <a:avLst>
                <a:gd name="adj1" fmla="val -37117"/>
                <a:gd name="adj2" fmla="val 75376"/>
                <a:gd name="adj3" fmla="val 16667"/>
              </a:avLst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ТУРНИРЫ И КОНКУРСЫ</a:t>
              </a:r>
            </a:p>
          </p:txBody>
        </p:sp>
        <p:sp>
          <p:nvSpPr>
            <p:cNvPr id="7" name="Скругленная прямоугольная выноска 6"/>
            <p:cNvSpPr/>
            <p:nvPr/>
          </p:nvSpPr>
          <p:spPr>
            <a:xfrm>
              <a:off x="500063" y="4857750"/>
              <a:ext cx="3286125" cy="1714500"/>
            </a:xfrm>
            <a:prstGeom prst="wedgeRoundRectCallout">
              <a:avLst>
                <a:gd name="adj1" fmla="val 47225"/>
                <a:gd name="adj2" fmla="val -70517"/>
                <a:gd name="adj3" fmla="val 16667"/>
              </a:avLst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ИНФОРМАЦИОННЫЕ ТЕХНОЛОГИИ</a:t>
              </a:r>
            </a:p>
          </p:txBody>
        </p:sp>
        <p:sp>
          <p:nvSpPr>
            <p:cNvPr id="8" name="Прямоугольная выноска 7"/>
            <p:cNvSpPr/>
            <p:nvPr/>
          </p:nvSpPr>
          <p:spPr>
            <a:xfrm>
              <a:off x="6643688" y="2714625"/>
              <a:ext cx="2286000" cy="1571625"/>
            </a:xfrm>
            <a:prstGeom prst="wedgeRectCallout">
              <a:avLst>
                <a:gd name="adj1" fmla="val -84590"/>
                <a:gd name="adj2" fmla="val 3134"/>
              </a:avLst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ПРОЕКТЫ</a:t>
              </a:r>
            </a:p>
          </p:txBody>
        </p:sp>
        <p:sp>
          <p:nvSpPr>
            <p:cNvPr id="9" name="Прямоугольная выноска 8"/>
            <p:cNvSpPr/>
            <p:nvPr/>
          </p:nvSpPr>
          <p:spPr>
            <a:xfrm>
              <a:off x="5786438" y="4857750"/>
              <a:ext cx="3143250" cy="1785938"/>
            </a:xfrm>
            <a:prstGeom prst="wedgeRectCallout">
              <a:avLst>
                <a:gd name="adj1" fmla="val -47864"/>
                <a:gd name="adj2" fmla="val -68206"/>
              </a:avLst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БИБЛИОТЕКА, ИНТЕРНЕТ</a:t>
              </a:r>
            </a:p>
          </p:txBody>
        </p:sp>
        <p:sp>
          <p:nvSpPr>
            <p:cNvPr id="10" name="Прямоугольная выноска 9"/>
            <p:cNvSpPr/>
            <p:nvPr/>
          </p:nvSpPr>
          <p:spPr>
            <a:xfrm>
              <a:off x="714375" y="214313"/>
              <a:ext cx="3143250" cy="1785937"/>
            </a:xfrm>
            <a:prstGeom prst="wedgeRectCallout">
              <a:avLst>
                <a:gd name="adj1" fmla="val 44062"/>
                <a:gd name="adj2" fmla="val 89807"/>
              </a:avLst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УРОК</a:t>
              </a:r>
            </a:p>
          </p:txBody>
        </p:sp>
        <p:sp>
          <p:nvSpPr>
            <p:cNvPr id="11" name="Прямоугольная выноска 10"/>
            <p:cNvSpPr/>
            <p:nvPr/>
          </p:nvSpPr>
          <p:spPr>
            <a:xfrm>
              <a:off x="357188" y="2714625"/>
              <a:ext cx="2143125" cy="1571625"/>
            </a:xfrm>
            <a:prstGeom prst="wedgeRectCallout">
              <a:avLst>
                <a:gd name="adj1" fmla="val 103791"/>
                <a:gd name="adj2" fmla="val 22022"/>
              </a:avLst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ОЛИМПИАДЫ</a:t>
              </a:r>
            </a:p>
          </p:txBody>
        </p:sp>
      </p:grp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ru-RU" sz="6600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Спасибо </a:t>
            </a:r>
          </a:p>
          <a:p>
            <a:pPr algn="ctr">
              <a:buNone/>
            </a:pPr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за внимание!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 образования :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обеспечения качества образования, развития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учащихся;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удовлетворения в полной мере индивидуальных образовательных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запросов; потребностей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учащихся.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Процессы построения индивидуальной образовательной траектории: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doschool_shemaAlgorit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472" y="1312625"/>
            <a:ext cx="8215370" cy="5545375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реализации 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индивидуальной образовательной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траектории: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Создание интеллектуального образовательного пространства в учреждении образования, удовлетворяющего запросы учащихся в выборе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социокультурных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практик.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Активизация познавательной и преобразовательной активности учащегося (мотивация к индивидуальной образовательной деятельности).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реализации индивидуальной образовательной траектории: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Диагностика уровня развития способностей учащегося и его индивидуальных интересов, особенностей, профессиональных задатков и склонностей.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индивидуального образовательного маршрута и технологий его реализации.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Разработка индивидуального образовательного маршрута.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Индивидуальный образовательный маршрут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это целенаправленно проектируемая дифференцированная образовательная программа, обеспечивающая учащемуся позиции субъекта выбора, разработки и реализации образовательной программы при осуществлении преподавателями педагогической поддержки его самоопределения и самореализации.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14554"/>
            <a:ext cx="8229600" cy="4396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2714620"/>
            <a:ext cx="1900237" cy="284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Результатом проектирования индивидуального образовательного маршрута становится выбор линии (пути) движения учащегося к поставленной цели.</a:t>
            </a:r>
            <a:r>
              <a:rPr lang="ru-RU" sz="2800" dirty="0">
                <a:solidFill>
                  <a:schemeClr val="tx2"/>
                </a:solidFill>
                <a:latin typeface="Calibri" pitchFamily="34" charset="0"/>
              </a:rPr>
              <a:t> 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Методика построения индивидуального образовательного маршрута.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500306"/>
            <a:ext cx="8501122" cy="3714776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линия личностного роста,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линия знаний (образовательная);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линия профессионального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самоопределения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9086B-6511-45E7-BF64-59B898CFDEB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737</Words>
  <Application>Microsoft Office PowerPoint</Application>
  <PresentationFormat>Экран (4:3)</PresentationFormat>
  <Paragraphs>155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Построение модели индивидуальной траектории развития обучающихся. </vt:lpstr>
      <vt:lpstr>Слайд 2</vt:lpstr>
      <vt:lpstr>Задача  образования :</vt:lpstr>
      <vt:lpstr>Процессы построения индивидуальной образовательной траектории:</vt:lpstr>
      <vt:lpstr>Этапы реализации индивидуальной образовательной траектории:</vt:lpstr>
      <vt:lpstr>Этапы реализации индивидуальной образовательной траектории:</vt:lpstr>
      <vt:lpstr>Разработка индивидуального образовательного маршрута. </vt:lpstr>
      <vt:lpstr>Результатом проектирования индивидуального образовательного маршрута становится выбор линии (пути) движения учащегося к поставленной цели. </vt:lpstr>
      <vt:lpstr>Методика построения индивидуального образовательного маршрута. </vt:lpstr>
      <vt:lpstr> Выбор индивидуального образовательного маршрута определяется:</vt:lpstr>
      <vt:lpstr>Действия ученика в процессе составления ИОМ</vt:lpstr>
      <vt:lpstr>Структура индивидуального образовательного маршрута </vt:lpstr>
      <vt:lpstr>Разработка индивидуального образовательного маршрута </vt:lpstr>
      <vt:lpstr>Слайд 14</vt:lpstr>
      <vt:lpstr>Памятка для обучающегося </vt:lpstr>
      <vt:lpstr>Слайд 16</vt:lpstr>
      <vt:lpstr>Слайд 17</vt:lpstr>
      <vt:lpstr>Оценка в формировании компетенций:</vt:lpstr>
      <vt:lpstr>Возможности учащихся</vt:lpstr>
      <vt:lpstr>ПОДВЕДЁМ  ИТОГ  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построения индивидуальной образовательной траектории обучения одаренных детей</dc:title>
  <dc:creator>User</dc:creator>
  <cp:lastModifiedBy>user</cp:lastModifiedBy>
  <cp:revision>46</cp:revision>
  <dcterms:created xsi:type="dcterms:W3CDTF">2018-10-29T16:11:28Z</dcterms:created>
  <dcterms:modified xsi:type="dcterms:W3CDTF">2021-12-07T12:17:12Z</dcterms:modified>
</cp:coreProperties>
</file>