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sldIdLst>
    <p:sldId id="256" r:id="rId4"/>
    <p:sldId id="268" r:id="rId5"/>
    <p:sldId id="261" r:id="rId6"/>
    <p:sldId id="269" r:id="rId7"/>
    <p:sldId id="270" r:id="rId8"/>
    <p:sldId id="272" r:id="rId9"/>
    <p:sldId id="271" r:id="rId10"/>
    <p:sldId id="264" r:id="rId11"/>
    <p:sldId id="267" r:id="rId12"/>
    <p:sldId id="265" r:id="rId13"/>
    <p:sldId id="266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3300"/>
    <a:srgbClr val="000099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56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8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9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1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5905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anose="05000000000000000000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B697500-84C8-4CEB-AAD4-9040C52A736A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0B0EE9D-C4CE-46CC-9B15-0E9DA577C25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5905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anose="05000000000000000000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5905" algn="l" defTabSz="914400" rtl="0" eaLnBrk="1" latinLnBrk="0" hangingPunct="1">
        <a:spcBef>
          <a:spcPct val="20000"/>
        </a:spcBef>
        <a:buSzPct val="60000"/>
        <a:buFont typeface="Wingdings" panose="05000000000000000000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.wallhere.com/photos/0a/8f/Ano_Hi_Mita_Hana_no_Namae_wo_Bokutachi_wa_Mada_Shiranai-59201.png!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3" r="8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0038" y="1848922"/>
            <a:ext cx="7703507" cy="90733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На тему: «Психолого-педагогическая классификация нарушения поведения»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24977" y="514497"/>
            <a:ext cx="546816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14963" y="2995287"/>
            <a:ext cx="3600450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Подготовила воспитатель</a:t>
            </a:r>
          </a:p>
          <a:p>
            <a:r>
              <a:rPr lang="ru-RU" dirty="0"/>
              <a:t>МДОБУ д/с комбинированного вида № 3 ст. </a:t>
            </a:r>
            <a:r>
              <a:rPr lang="ru-RU"/>
              <a:t>Вознесенской</a:t>
            </a:r>
            <a:endParaRPr lang="ru-RU" dirty="0"/>
          </a:p>
          <a:p>
            <a:r>
              <a:rPr lang="ru-RU" dirty="0" err="1"/>
              <a:t>Снегурова</a:t>
            </a:r>
            <a:r>
              <a:rPr lang="ru-RU" dirty="0"/>
              <a:t> С.Г.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487061/c9e559bf-c40e-4b9a-8964-de9483dcc51c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148979"/>
            <a:ext cx="5198301" cy="181588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</a:rPr>
              <a:t>И. А. Фурманов определяет типологию нарушений поведения с точки зрения деструктивной направленности:</a:t>
            </a:r>
          </a:p>
        </p:txBody>
      </p:sp>
      <p:pic>
        <p:nvPicPr>
          <p:cNvPr id="6146" name="Picture 2" descr="https://sun9-11.userapi.com/c857724/v857724024/11e560/N12d-w74om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2356256"/>
            <a:ext cx="3613759" cy="36137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/>
          <p:nvPr/>
        </p:nvSpPr>
        <p:spPr>
          <a:xfrm>
            <a:off x="3423258" y="2356256"/>
            <a:ext cx="5406548" cy="32223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ru-RU">
                <a:solidFill>
                  <a:srgbClr val="00B0F0"/>
                </a:solidFill>
              </a:rPr>
              <a:t> нарушения поведения – одиночный агрессивный тип;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/>
              <a:t> нарушения поведения – групповой агрессивный тип;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/>
              <a:t> </a:t>
            </a:r>
            <a:r>
              <a:rPr lang="ru-RU">
                <a:solidFill>
                  <a:srgbClr val="00B0F0"/>
                </a:solidFill>
              </a:rPr>
              <a:t>нарушения поведения в виде непокорности и непослушания</a:t>
            </a:r>
          </a:p>
          <a:p>
            <a:endParaRPr lang="ru-RU" dirty="0"/>
          </a:p>
        </p:txBody>
      </p:sp>
      <p:pic>
        <p:nvPicPr>
          <p:cNvPr id="1026" name="Picture 2" descr="https://avatars.mds.yandex.net/get-zen_doc/1554513/pub_5d8e4ddc34808200b0dee708_5d8e524f1d656a00ade670b8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208" y="94800"/>
            <a:ext cx="2261456" cy="226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7995" y="119748"/>
            <a:ext cx="86680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C000"/>
                </a:solidFill>
                <a:latin typeface="Comic Sans MS" panose="030F0702030302020204" pitchFamily="66" charset="0"/>
              </a:rPr>
              <a:t>Психолого</a:t>
            </a:r>
            <a:r>
              <a:rPr lang="ru-RU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 – педагогическая характеристика нарушений поведения</a:t>
            </a:r>
          </a:p>
        </p:txBody>
      </p:sp>
      <p:pic>
        <p:nvPicPr>
          <p:cNvPr id="1026" name="Picture 2" descr="https://ds04.infourok.ru/uploads/ex/0264/00139deb-db28f1e8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t="31319" r="12813" b="4931"/>
          <a:stretch>
            <a:fillRect/>
          </a:stretch>
        </p:blipFill>
        <p:spPr bwMode="auto">
          <a:xfrm>
            <a:off x="2079471" y="1351050"/>
            <a:ext cx="6826534" cy="429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2055" y="3500144"/>
            <a:ext cx="1866378" cy="100027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endParaRPr lang="ru-RU" sz="200" b="1" dirty="0">
              <a:solidFill>
                <a:schemeClr val="bg1"/>
              </a:solidFill>
            </a:endParaRPr>
          </a:p>
          <a:p>
            <a:pPr algn="ctr"/>
            <a:endParaRPr lang="ru-RU" sz="200" b="1" dirty="0">
              <a:solidFill>
                <a:schemeClr val="bg1"/>
              </a:solidFill>
            </a:endParaRPr>
          </a:p>
          <a:p>
            <a:pPr algn="ctr"/>
            <a:endParaRPr lang="ru-RU" sz="200" b="1" dirty="0">
              <a:solidFill>
                <a:schemeClr val="bg1"/>
              </a:solidFill>
            </a:endParaRPr>
          </a:p>
          <a:p>
            <a:pPr algn="ctr"/>
            <a:r>
              <a:rPr lang="ru-RU" sz="1600" b="1" dirty="0">
                <a:solidFill>
                  <a:schemeClr val="bg1"/>
                </a:solidFill>
              </a:rPr>
              <a:t>Формы, методы работы педагога</a:t>
            </a:r>
            <a:endParaRPr lang="ru-RU" sz="200" b="1" dirty="0">
              <a:solidFill>
                <a:schemeClr val="bg1"/>
              </a:solidFill>
            </a:endParaRPr>
          </a:p>
          <a:p>
            <a:pPr algn="ctr"/>
            <a:endParaRPr lang="ru-RU" sz="5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http://clipart-library.com/images_k/teacher-clipart-transparent-background/teacher-clipart-transparent-background-1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6556" r="94222">
                        <a14:foregroundMark x1="63111" y1="47813" x2="63111" y2="47813"/>
                        <a14:foregroundMark x1="60444" y1="52656" x2="60444" y2="52656"/>
                        <a14:foregroundMark x1="34667" y1="58125" x2="34667" y2="58125"/>
                        <a14:foregroundMark x1="36778" y1="57656" x2="36778" y2="57656"/>
                        <a14:foregroundMark x1="66889" y1="76094" x2="66889" y2="760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104863" y="2668043"/>
            <a:ext cx="4919798" cy="420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8415" indent="0">
              <a:buNone/>
            </a:pPr>
            <a:endParaRPr lang="ru-RU" sz="6000" dirty="0"/>
          </a:p>
          <a:p>
            <a:pPr marL="18415" indent="0">
              <a:buNone/>
            </a:pPr>
            <a:endParaRPr lang="ru-RU" sz="6000" dirty="0"/>
          </a:p>
          <a:p>
            <a:pPr marL="18415" indent="0">
              <a:buNone/>
            </a:pPr>
            <a:r>
              <a:rPr lang="ru-RU" sz="6000" dirty="0"/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414327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pandia.ru/text/80/634/images/img1_2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" y="0"/>
            <a:ext cx="9137355" cy="687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2733" y="632377"/>
            <a:ext cx="8558599" cy="156966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C000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Лиц с нарушениями поведения можно узнать прежде всего по их повторяющимся, стабильным паттернам поведения, которые ущемляют права других или ограничивают развитие самого индивида.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FFC000"/>
              </a:solidFill>
              <a:effectLst/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112734" y="2316007"/>
            <a:ext cx="5949864" cy="298119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поведения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рассматриваются как повторяющиеся устойчивые действия или поступки, включающие главным образом агрессивность деструктивной и асоциальной направленности с картиной глубоко распространившейся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поведения. Они проявляются либо в игнорировании прав других людей, либо в нарушении характерных для данного возраста социальных норм или правил.</a:t>
            </a:r>
          </a:p>
        </p:txBody>
      </p:sp>
      <p:pic>
        <p:nvPicPr>
          <p:cNvPr id="2050" name="Picture 2" descr="http://ds1.tav.obr55.ru/files/2017/03/hello_html_74fef19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92032" y="3043825"/>
            <a:ext cx="5119566" cy="391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originals/51/cf/6d/51cf6d559dee8c795d24a683cddf08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0" y="197242"/>
            <a:ext cx="6858000" cy="175681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/>
              <a:t>Отклонения поведения от нормы, также называют аномальным, асоциальным, антисоциальным, </a:t>
            </a:r>
            <a:r>
              <a:rPr lang="ru-RU" sz="2400" b="1" dirty="0" err="1"/>
              <a:t>девиантным</a:t>
            </a:r>
            <a:r>
              <a:rPr lang="ru-RU" sz="2400" b="1" dirty="0"/>
              <a:t>, расстроенным, неправильным, искривленным, испорченным, </a:t>
            </a:r>
            <a:r>
              <a:rPr lang="ru-RU" sz="2400" b="1" dirty="0" err="1"/>
              <a:t>деликвентным</a:t>
            </a:r>
            <a:r>
              <a:rPr lang="ru-RU" sz="2400" b="1" dirty="0"/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139905"/>
            <a:ext cx="2787041" cy="34163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0000"/>
                </a:solidFill>
              </a:rPr>
              <a:t>Все эти названия говорят об одном: </a:t>
            </a:r>
            <a:r>
              <a:rPr lang="ru-RU" sz="2400" b="1" dirty="0"/>
              <a:t>поведение ребенка не соответствует принятой норме, </a:t>
            </a:r>
          </a:p>
          <a:p>
            <a:pPr algn="ctr"/>
            <a:r>
              <a:rPr lang="ru-RU" sz="2400" b="1" dirty="0"/>
              <a:t>т. е. является </a:t>
            </a:r>
            <a:r>
              <a:rPr lang="ru-RU" sz="2400" b="1" dirty="0">
                <a:solidFill>
                  <a:schemeClr val="tx1"/>
                </a:solidFill>
              </a:rPr>
              <a:t>аномальным</a:t>
            </a:r>
            <a:r>
              <a:rPr lang="ru-RU" sz="2400" b="1" dirty="0"/>
              <a:t>, или </a:t>
            </a:r>
            <a:r>
              <a:rPr lang="ru-RU" sz="2400" b="1" dirty="0">
                <a:solidFill>
                  <a:schemeClr val="tx1"/>
                </a:solidFill>
              </a:rPr>
              <a:t>отклоняющимся.</a:t>
            </a:r>
            <a:r>
              <a:rPr lang="ru-RU" sz="2400" b="1" dirty="0"/>
              <a:t>  </a:t>
            </a:r>
          </a:p>
        </p:txBody>
      </p:sp>
      <p:pic>
        <p:nvPicPr>
          <p:cNvPr id="3076" name="Picture 4" descr="https://i.pinimg.com/736x/06/f3/fa/06f3fa7654d7b9108f66e76a60eee32a--class-management-behavi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440" y="2346052"/>
            <a:ext cx="3951508" cy="276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487061/c9e559bf-c40e-4b9a-8964-de9483dcc51c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614" y="139659"/>
            <a:ext cx="8264829" cy="132556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Для определения степени тяжести имеющегося у ребенка расстройства М. </a:t>
            </a:r>
            <a:r>
              <a:rPr lang="ru-RU" sz="2400" b="1" dirty="0" err="1">
                <a:solidFill>
                  <a:srgbClr val="002060"/>
                </a:solidFill>
              </a:rPr>
              <a:t>Раттер</a:t>
            </a:r>
            <a:r>
              <a:rPr lang="ru-RU" sz="2400" b="1" dirty="0">
                <a:solidFill>
                  <a:srgbClr val="002060"/>
                </a:solidFill>
              </a:rPr>
              <a:t> предлагает следующие критерии оценки возможного отклонения в любом поведении: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729" y="1650261"/>
            <a:ext cx="8793271" cy="52077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               1. Нормативы, соответствующие возрастным  </a:t>
            </a:r>
          </a:p>
          <a:p>
            <a:pPr marL="0" indent="0">
              <a:buNone/>
            </a:pPr>
            <a:r>
              <a:rPr lang="ru-RU" sz="2400" dirty="0"/>
              <a:t>    особенностям и половой принадлежности ребенка.</a:t>
            </a:r>
          </a:p>
          <a:p>
            <a:pPr marL="0" indent="0">
              <a:buNone/>
            </a:pPr>
            <a:r>
              <a:rPr lang="ru-RU" sz="2400" dirty="0"/>
              <a:t>2. Длительность сохранения расстройства. </a:t>
            </a:r>
          </a:p>
          <a:p>
            <a:pPr marL="0" indent="0">
              <a:buNone/>
            </a:pPr>
            <a:r>
              <a:rPr lang="ru-RU" sz="2400" dirty="0"/>
              <a:t>3. Жизненные обстоятельства. </a:t>
            </a:r>
          </a:p>
          <a:p>
            <a:pPr marL="0" indent="0">
              <a:buNone/>
            </a:pPr>
            <a:r>
              <a:rPr lang="ru-RU" sz="2400" dirty="0"/>
              <a:t>4. Социокультурное окружение. </a:t>
            </a:r>
          </a:p>
          <a:p>
            <a:pPr marL="0" indent="0">
              <a:buNone/>
            </a:pPr>
            <a:r>
              <a:rPr lang="ru-RU" sz="2400" dirty="0"/>
              <a:t>5. Степень нарушения. </a:t>
            </a:r>
          </a:p>
          <a:p>
            <a:pPr marL="0" indent="0">
              <a:buNone/>
            </a:pPr>
            <a:r>
              <a:rPr lang="ru-RU" sz="2400" dirty="0"/>
              <a:t>6. Тип симптома.</a:t>
            </a:r>
          </a:p>
          <a:p>
            <a:pPr marL="0" indent="0">
              <a:buNone/>
            </a:pPr>
            <a:r>
              <a:rPr lang="ru-RU" sz="2400" dirty="0"/>
              <a:t>7. Тяжесть и частота симптомов. </a:t>
            </a:r>
          </a:p>
          <a:p>
            <a:pPr marL="0" indent="0">
              <a:buNone/>
            </a:pPr>
            <a:r>
              <a:rPr lang="ru-RU" sz="2400" dirty="0"/>
              <a:t>8. Изменение поведения. </a:t>
            </a:r>
          </a:p>
          <a:p>
            <a:pPr marL="0" indent="0">
              <a:buNone/>
            </a:pPr>
            <a:r>
              <a:rPr lang="ru-RU" sz="2400" dirty="0"/>
              <a:t>9. Ситуационная специфичность симптома.</a:t>
            </a:r>
          </a:p>
        </p:txBody>
      </p:sp>
      <p:pic>
        <p:nvPicPr>
          <p:cNvPr id="4100" name="Picture 4" descr="https://psychologyc.ru/wp-content/uploads/2015/11/agressiya-reben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69" y="3316266"/>
            <a:ext cx="3932825" cy="19852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pdb/1519478/dec8c4c8-e4f5-478b-96c5-f3f9be69d80d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0207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4581" y="97032"/>
            <a:ext cx="6713950" cy="1794397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000099"/>
                </a:solidFill>
                <a:latin typeface="Comic Sans MS" panose="030F0702030302020204" pitchFamily="66" charset="0"/>
              </a:rPr>
              <a:t> Существует множество психологических классификаций видов отклоняющегося поведения.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69710" y="2025806"/>
            <a:ext cx="5455086" cy="138499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</a:rPr>
              <a:t>Так, Ю.А. </a:t>
            </a:r>
            <a:r>
              <a:rPr lang="ru-RU" sz="2800" b="1" dirty="0" err="1">
                <a:solidFill>
                  <a:srgbClr val="000099"/>
                </a:solidFill>
              </a:rPr>
              <a:t>Клейберг</a:t>
            </a:r>
            <a:r>
              <a:rPr lang="ru-RU" sz="2800" b="1" dirty="0">
                <a:solidFill>
                  <a:srgbClr val="000099"/>
                </a:solidFill>
              </a:rPr>
              <a:t> выделяет три основные группы поведенческих девиаций:</a:t>
            </a:r>
          </a:p>
        </p:txBody>
      </p:sp>
      <p:pic>
        <p:nvPicPr>
          <p:cNvPr id="5124" name="Picture 4" descr="https://new-clothing-shop.ru/images/10170412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39" y="2025806"/>
            <a:ext cx="2983880" cy="460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23987" y="3673566"/>
            <a:ext cx="4572000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/>
              <a:t>негативные (например, употребление наркотиков),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/>
              <a:t>позитивные (социальное творчество и др.)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/>
              <a:t>социально-нейтральные (попрошайничество и др.)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1487061/c9e559bf-c40e-4b9a-8964-de9483dcc51c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80570" y="1810245"/>
            <a:ext cx="6112701" cy="181588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</a:rPr>
              <a:t>По их мнению, все поведенческие девиации делятся на две большие группы: </a:t>
            </a:r>
            <a:r>
              <a:rPr lang="ru-RU" sz="2800" b="1" u="sng" dirty="0">
                <a:solidFill>
                  <a:schemeClr val="tx1"/>
                </a:solidFill>
              </a:rPr>
              <a:t>нестандартное и деструктивное поведение.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92888" y="114325"/>
            <a:ext cx="6200383" cy="15696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/>
              <a:t>Ц.П. Короленко и Т.А. Донских также систематизировали виды отклоняющегося поведения. </a:t>
            </a:r>
          </a:p>
        </p:txBody>
      </p:sp>
      <p:pic>
        <p:nvPicPr>
          <p:cNvPr id="10242" name="Picture 2" descr="https://sun9-12.userapi.com/c824503/v824503596/14f99/HkTSnoUu_q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39" y="114325"/>
            <a:ext cx="2247463" cy="3385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2147" y="3059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Ц.П. Короленко </a:t>
            </a:r>
            <a:endParaRPr lang="ru-RU" dirty="0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475989" y="3804737"/>
            <a:ext cx="8317282" cy="2583537"/>
          </a:xfrm>
          <a:solidFill>
            <a:srgbClr val="000099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FF00"/>
                </a:solidFill>
              </a:rPr>
              <a:t>Нестандартное поведение имеет форму нового мышления, новых идей, оно предполагает действия, которые выходят за рамки социальных стереотипов поведения, и большую активность вне пределов принятых норм, но играют позитивную роль в развитии общества.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519478/dec8c4c8-e4f5-478b-96c5-f3f9be69d80d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7890" y="138167"/>
            <a:ext cx="7903924" cy="1938992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В последние годы научный интерес к проблемам детской агрессивности существенно возрос. </a:t>
            </a:r>
          </a:p>
          <a:p>
            <a:pPr algn="ctr"/>
            <a:r>
              <a:rPr lang="ru-RU" sz="2000" b="1" i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В настоящее время начинает складываться общая психологическая теория нарушений поведения (агрессивности, негативизма), состоящая из трех компонентов:</a:t>
            </a:r>
            <a:endParaRPr lang="ru-RU" sz="2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2728" y="2260636"/>
            <a:ext cx="4108538" cy="3046988"/>
          </a:xfrm>
          <a:prstGeom prst="rect">
            <a:avLst/>
          </a:prstGeom>
          <a:solidFill>
            <a:srgbClr val="CC33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феноменология нарушений поведения,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этиология нарушений поведения,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профилактика и </a:t>
            </a:r>
            <a:r>
              <a:rPr lang="ru-RU" sz="24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коррекциянарушений</a:t>
            </a:r>
            <a:r>
              <a:rPr lang="ru-RU" sz="2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поведения.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218" name="Picture 2" descr="https://naidimenia.ru/f/agressivniy-reben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90" y="2349012"/>
            <a:ext cx="4484318" cy="29895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6869" y="723900"/>
          <a:ext cx="8700388" cy="5576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8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43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07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30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20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Видимые проявления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Эмоциональные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состояния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Цели девиантного поведения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Особенности проявления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Чем вызвано поведение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Группы коррекции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Непослушание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Легкое напряжение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Эмоциональная разрядка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Сопротивление просьбам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Особенности возраста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Шалость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Напряжение средней степени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Выпуск избыточной энергии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Сопротивление требованиям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Особенности возраста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Озорство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Двигательное беспокойство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Устранение двигательного беспокойства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Постоянное сопротивление советам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Особенности возраста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1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Проступок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Беспокойство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Реализация требований</a:t>
                      </a: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Сознательное нежелание правильно вести себя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Трудности адаптации</a:t>
                      </a: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Девиантного</a:t>
                      </a:r>
                      <a:r>
                        <a:rPr lang="ru-RU" sz="1400" dirty="0">
                          <a:effectLst/>
                        </a:rPr>
                        <a:t> поведения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Негативизм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Легкая тревожность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Стремление к превосходства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Немотивированное и неразумное сопротивление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Повышенная эмоциональная напряженность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Тревожности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Упрямство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Тревожность средней степени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Стремление к превосходству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Противодействие просьбам, советам</a:t>
                      </a: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Повышенная эмоциональная напряженность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Тревож-ности</a:t>
                      </a:r>
                      <a:r>
                        <a:rPr lang="ru-RU" sz="1400" dirty="0">
                          <a:effectLst/>
                        </a:rPr>
                        <a:t>, асоциального поведения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57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И. П. Подласый предлагает следующие типы нарушений поведения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9336" y="446768"/>
          <a:ext cx="8700388" cy="47821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89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2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06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Капризы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Высокая </a:t>
                      </a:r>
                      <a:r>
                        <a:rPr lang="ru-RU" sz="1400" dirty="0" err="1">
                          <a:effectLst/>
                        </a:rPr>
                        <a:t>тревож-ность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Стремление к превосходству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Намеренное выполнение нецелесообразных действий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Неправильное предшествующее воспитание</a:t>
                      </a: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Асоциального, отклоняющегося поведения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6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Своеволие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Депрессия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Уход от трудностей</a:t>
                      </a: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Нежелание неумение понять себя</a:t>
                      </a: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Трудности жизни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Депрессии, асоциального поведения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37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Грубость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Депрессия, депривация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Поиск защиты, стремление взять свое</a:t>
                      </a: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Игнорирование препятствий на пути самоутверждения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Противоречие «Я - они»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Эмоцио-нальных</a:t>
                      </a:r>
                      <a:r>
                        <a:rPr lang="ru-RU" sz="1400" dirty="0">
                          <a:effectLst/>
                        </a:rPr>
                        <a:t> состоя-</a:t>
                      </a:r>
                      <a:r>
                        <a:rPr lang="ru-RU" sz="1400" dirty="0" err="1">
                          <a:effectLst/>
                        </a:rPr>
                        <a:t>ний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Недисциплинирован-ность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Депривация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Совершение мести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Сознательное, умышленное нарушение норм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Противоречие «Я -они»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Агрессивного поведения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Агрессия, правонарушения</a:t>
                      </a: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Фрустрация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Деструктивное поведение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Грубое, циничное нарушение прав других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Противоречие «Я - они»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Агрессивного поведения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395" marR="2739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676</Words>
  <Application>Microsoft Office PowerPoint</Application>
  <PresentationFormat>Экран (4:3)</PresentationFormat>
  <Paragraphs>158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Comic Sans MS</vt:lpstr>
      <vt:lpstr>Palatino Linotype</vt:lpstr>
      <vt:lpstr>Times New Roman</vt:lpstr>
      <vt:lpstr>Verdana</vt:lpstr>
      <vt:lpstr>Wingdings</vt:lpstr>
      <vt:lpstr>Тема Office</vt:lpstr>
      <vt:lpstr>Базовая</vt:lpstr>
      <vt:lpstr>1_Базовая</vt:lpstr>
      <vt:lpstr>Презентация PowerPoint</vt:lpstr>
      <vt:lpstr>Презентация PowerPoint</vt:lpstr>
      <vt:lpstr>Презентация PowerPoint</vt:lpstr>
      <vt:lpstr>Для определения степени тяжести имеющегося у ребенка расстройства М. Раттер предлагает следующие критерии оценки возможного отклонения в любом поведении: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One</dc:creator>
  <cp:lastModifiedBy>Админ</cp:lastModifiedBy>
  <cp:revision>32</cp:revision>
  <dcterms:created xsi:type="dcterms:W3CDTF">2019-12-12T08:11:00Z</dcterms:created>
  <dcterms:modified xsi:type="dcterms:W3CDTF">2023-12-13T14:20:38Z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05AFD9D41B9E4BB2BCD35A17AD1D89B1</vt:lpwstr>
  </property>
  <property fmtid="{D5CDD505-2E9C-101B-9397-08002B2CF9AE}" pid="3" name="KSOProductBuildVer">
    <vt:lpwstr>1049-11.2.0.10323</vt:lpwstr>
  </property>
</Properties>
</file>