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70" r:id="rId14"/>
    <p:sldId id="269" r:id="rId15"/>
    <p:sldId id="271" r:id="rId16"/>
    <p:sldId id="272" r:id="rId17"/>
    <p:sldId id="274" r:id="rId18"/>
    <p:sldId id="275" r:id="rId19"/>
    <p:sldId id="276" r:id="rId20"/>
    <p:sldId id="278" r:id="rId21"/>
    <p:sldId id="279" r:id="rId22"/>
    <p:sldId id="280" r:id="rId23"/>
    <p:sldId id="281" r:id="rId24"/>
    <p:sldId id="282" r:id="rId25"/>
    <p:sldId id="283"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4660"/>
  </p:normalViewPr>
  <p:slideViewPr>
    <p:cSldViewPr snapToGrid="0">
      <p:cViewPr varScale="1">
        <p:scale>
          <a:sx n="53" d="100"/>
          <a:sy n="53" d="100"/>
        </p:scale>
        <p:origin x="78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6AF4EAD-12EA-462D-B856-D16459551B86}" type="datetimeFigureOut">
              <a:rPr lang="ru-RU" smtClean="0"/>
              <a:t>13.12.2023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3197816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4035470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538301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551879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8223207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6AF4EAD-12EA-462D-B856-D16459551B86}" type="datetimeFigureOut">
              <a:rPr lang="ru-RU" smtClean="0"/>
              <a:t>13.12.2023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09588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6AF4EAD-12EA-462D-B856-D16459551B86}" type="datetimeFigureOut">
              <a:rPr lang="ru-RU" smtClean="0"/>
              <a:t>13.12.2023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4066941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6AF4EAD-12EA-462D-B856-D16459551B86}" type="datetimeFigureOut">
              <a:rPr lang="ru-RU" smtClean="0"/>
              <a:t>13.12.2023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3365243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6AF4EAD-12EA-462D-B856-D16459551B86}" type="datetimeFigureOut">
              <a:rPr lang="ru-RU" smtClean="0"/>
              <a:t>13.12.2023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643474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233" y="304801"/>
            <a:ext cx="10668000" cy="12160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755651" y="1752600"/>
            <a:ext cx="10668000" cy="4267200"/>
          </a:xfrm>
        </p:spPr>
        <p:txBody>
          <a:bodyPr/>
          <a:lstStyle/>
          <a:p>
            <a:pPr lvl="0"/>
            <a:endParaRPr lang="ru-RU"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fld id="{5AC1776A-201A-40F7-A6B2-C70DA2F807C4}" type="slidenum">
              <a:rPr lang="ru-RU"/>
              <a:pPr/>
              <a:t>‹#›</a:t>
            </a:fld>
            <a:endParaRPr lang="ru-RU"/>
          </a:p>
        </p:txBody>
      </p:sp>
    </p:spTree>
    <p:extLst>
      <p:ext uri="{BB962C8B-B14F-4D97-AF65-F5344CB8AC3E}">
        <p14:creationId xmlns:p14="http://schemas.microsoft.com/office/powerpoint/2010/main" val="148592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6AF4EAD-12EA-462D-B856-D16459551B86}" type="datetimeFigureOut">
              <a:rPr lang="ru-RU" smtClean="0"/>
              <a:t>13.12.2023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11360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AF4EAD-12EA-462D-B856-D16459551B86}" type="datetimeFigureOut">
              <a:rPr lang="ru-RU" smtClean="0"/>
              <a:t>13.12.2023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3635370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1921295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6AF4EAD-12EA-462D-B856-D16459551B86}" type="datetimeFigureOut">
              <a:rPr lang="ru-RU" smtClean="0"/>
              <a:t>13.12.2023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961715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6AF4EAD-12EA-462D-B856-D16459551B86}" type="datetimeFigureOut">
              <a:rPr lang="ru-RU" smtClean="0"/>
              <a:t>13.12.2023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3215733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16AF4EAD-12EA-462D-B856-D16459551B86}" type="datetimeFigureOut">
              <a:rPr lang="ru-RU" smtClean="0"/>
              <a:t>13.12.2023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4041742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288524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6AF4EAD-12EA-462D-B856-D16459551B86}" type="datetimeFigureOut">
              <a:rPr lang="ru-RU" smtClean="0"/>
              <a:t>13.12.2023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2188F4-DC81-4E73-BE6A-0C3DB94CDE8F}" type="slidenum">
              <a:rPr lang="ru-RU" smtClean="0"/>
              <a:t>‹#›</a:t>
            </a:fld>
            <a:endParaRPr lang="ru-RU"/>
          </a:p>
        </p:txBody>
      </p:sp>
    </p:spTree>
    <p:extLst>
      <p:ext uri="{BB962C8B-B14F-4D97-AF65-F5344CB8AC3E}">
        <p14:creationId xmlns:p14="http://schemas.microsoft.com/office/powerpoint/2010/main" val="1162112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16AF4EAD-12EA-462D-B856-D16459551B86}" type="datetimeFigureOut">
              <a:rPr lang="ru-RU" smtClean="0"/>
              <a:t>13.12.2023</a:t>
            </a:fld>
            <a:endParaRPr lang="ru-RU"/>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72188F4-DC81-4E73-BE6A-0C3DB94CDE8F}" type="slidenum">
              <a:rPr lang="ru-RU" smtClean="0"/>
              <a:t>‹#›</a:t>
            </a:fld>
            <a:endParaRPr lang="ru-RU"/>
          </a:p>
        </p:txBody>
      </p:sp>
    </p:spTree>
    <p:extLst>
      <p:ext uri="{BB962C8B-B14F-4D97-AF65-F5344CB8AC3E}">
        <p14:creationId xmlns:p14="http://schemas.microsoft.com/office/powerpoint/2010/main" val="184538053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51012" y="1300785"/>
            <a:ext cx="8814382" cy="3135413"/>
          </a:xfrm>
        </p:spPr>
        <p:txBody>
          <a:bodyPr>
            <a:normAutofit/>
          </a:bodyPr>
          <a:lstStyle/>
          <a:p>
            <a:r>
              <a:rPr lang="ru-RU" sz="6600" dirty="0" smtClean="0"/>
              <a:t>Правописание морфем</a:t>
            </a:r>
            <a:endParaRPr lang="ru-RU" sz="6600"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256111808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ru-RU" sz="3200" b="1">
                <a:latin typeface="Times New Roman" panose="02020603050405020304" pitchFamily="18" charset="0"/>
              </a:rPr>
              <a:t>4.Зависит  от значения корня</a:t>
            </a:r>
            <a:r>
              <a:rPr lang="ru-RU" smtClean="0"/>
              <a:t> </a:t>
            </a:r>
          </a:p>
        </p:txBody>
      </p:sp>
      <p:graphicFrame>
        <p:nvGraphicFramePr>
          <p:cNvPr id="42098" name="Group 114"/>
          <p:cNvGraphicFramePr>
            <a:graphicFrameLocks noGrp="1"/>
          </p:cNvGraphicFramePr>
          <p:nvPr>
            <p:ph type="body" idx="4294967295"/>
          </p:nvPr>
        </p:nvGraphicFramePr>
        <p:xfrm>
          <a:off x="2090738" y="1752600"/>
          <a:ext cx="8001000" cy="2514600"/>
        </p:xfrm>
        <a:graphic>
          <a:graphicData uri="http://schemas.openxmlformats.org/drawingml/2006/table">
            <a:tbl>
              <a:tblPr/>
              <a:tblGrid>
                <a:gridCol w="2667000"/>
                <a:gridCol w="2667000"/>
                <a:gridCol w="2667000"/>
              </a:tblGrid>
              <a:tr h="6350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Корни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Примеры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Исключения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96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Times New Roman" pitchFamily="18" charset="0"/>
                          <a:cs typeface="Times New Roman" pitchFamily="18" charset="0"/>
                        </a:rPr>
                        <a:t>А / О</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Times New Roman" pitchFamily="18" charset="0"/>
                          <a:cs typeface="Times New Roman" pitchFamily="18" charset="0"/>
                        </a:rPr>
                        <a:t>-мак-</a:t>
                      </a: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 «макать»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Times New Roman" pitchFamily="18" charset="0"/>
                          <a:cs typeface="Times New Roman" pitchFamily="18" charset="0"/>
                        </a:rPr>
                        <a:t>-мок-</a:t>
                      </a: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 «пропитываться»</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Times New Roman" pitchFamily="18" charset="0"/>
                          <a:cs typeface="Times New Roman" pitchFamily="18" charset="0"/>
                        </a:rPr>
                        <a:t>-равн-</a:t>
                      </a: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 «равный, одинак-й»</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Times New Roman" pitchFamily="18" charset="0"/>
                          <a:cs typeface="Times New Roman" pitchFamily="18" charset="0"/>
                        </a:rPr>
                        <a:t>-ровн- </a:t>
                      </a: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«прямой, гладкий»</a:t>
                      </a:r>
                      <a:r>
                        <a:rPr kumimoji="0" lang="ru-RU" sz="1600" b="0" i="0" u="none" strike="noStrike" cap="none" normalizeH="0" baseline="0" smtClean="0">
                          <a:ln>
                            <a:noFill/>
                          </a:ln>
                          <a:solidFill>
                            <a:srgbClr val="000000"/>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мак</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а</a:t>
                      </a: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пром</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о</a:t>
                      </a: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кать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ур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а</a:t>
                      </a: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внение</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подр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о</a:t>
                      </a:r>
                      <a:r>
                        <a:rPr kumimoji="0" lang="ru-RU" sz="1600" b="1" i="1" u="none" strike="noStrike" cap="none" normalizeH="0" baseline="0" smtClean="0">
                          <a:ln>
                            <a:noFill/>
                          </a:ln>
                          <a:solidFill>
                            <a:srgbClr val="000000"/>
                          </a:solidFill>
                          <a:effectLst/>
                          <a:latin typeface="Times New Roman" pitchFamily="18" charset="0"/>
                          <a:cs typeface="Times New Roman" pitchFamily="18" charset="0"/>
                        </a:rPr>
                        <a:t>внять</a:t>
                      </a:r>
                      <a:r>
                        <a:rPr kumimoji="0" lang="ru-RU" sz="1600" b="0" i="0" u="none" strike="noStrike" cap="none" normalizeH="0" baseline="0" smtClean="0">
                          <a:ln>
                            <a:noFill/>
                          </a:ln>
                          <a:solidFill>
                            <a:srgbClr val="000000"/>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а</a:t>
                      </a: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внина, 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о</a:t>
                      </a: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весник</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пор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о</a:t>
                      </a: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вну, ур</a:t>
                      </a:r>
                      <a:r>
                        <a:rPr kumimoji="0" lang="ru-RU" sz="1600" b="1" i="1" u="none" strike="noStrike" cap="none" normalizeH="0" baseline="0" smtClean="0">
                          <a:ln>
                            <a:noFill/>
                          </a:ln>
                          <a:solidFill>
                            <a:schemeClr val="accent2"/>
                          </a:solidFill>
                          <a:effectLst/>
                          <a:latin typeface="Times New Roman" pitchFamily="18" charset="0"/>
                          <a:cs typeface="Times New Roman" pitchFamily="18" charset="0"/>
                        </a:rPr>
                        <a:t>о</a:t>
                      </a:r>
                      <a:r>
                        <a:rPr kumimoji="0" lang="ru-RU" sz="1600" b="1" i="1" u="none" strike="noStrike" cap="none" normalizeH="0" baseline="0" smtClean="0">
                          <a:ln>
                            <a:noFill/>
                          </a:ln>
                          <a:solidFill>
                            <a:schemeClr val="tx1"/>
                          </a:solidFill>
                          <a:effectLst/>
                          <a:latin typeface="Times New Roman" pitchFamily="18" charset="0"/>
                          <a:cs typeface="Times New Roman" pitchFamily="18" charset="0"/>
                        </a:rPr>
                        <a:t>вень</a:t>
                      </a:r>
                      <a:r>
                        <a:rPr kumimoji="0" lang="ru-RU" sz="1600" b="1" i="1" u="none" strike="noStrike" cap="none" normalizeH="0" baseline="0" smtClean="0">
                          <a:ln>
                            <a:noFill/>
                          </a:ln>
                          <a:solidFill>
                            <a:schemeClr val="accent2"/>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96182782"/>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3775" y="1"/>
            <a:ext cx="10364451" cy="1321805"/>
          </a:xfrm>
        </p:spPr>
        <p:txBody>
          <a:bodyPr/>
          <a:lstStyle/>
          <a:p>
            <a:pPr eaLnBrk="1" hangingPunct="1"/>
            <a:r>
              <a:rPr lang="ru-RU" sz="4400" b="1" i="1" dirty="0">
                <a:solidFill>
                  <a:srgbClr val="000000"/>
                </a:solidFill>
                <a:latin typeface="Times New Roman" panose="02020603050405020304" pitchFamily="18" charset="0"/>
              </a:rPr>
              <a:t>Задание 1</a:t>
            </a:r>
            <a:r>
              <a:rPr lang="ru-RU" sz="4400" b="1" i="1" dirty="0">
                <a:solidFill>
                  <a:srgbClr val="000000"/>
                </a:solidFill>
              </a:rPr>
              <a:t>.</a:t>
            </a:r>
          </a:p>
        </p:txBody>
      </p:sp>
      <p:sp>
        <p:nvSpPr>
          <p:cNvPr id="15363" name="Rectangle 3"/>
          <p:cNvSpPr>
            <a:spLocks noGrp="1" noChangeArrowheads="1"/>
          </p:cNvSpPr>
          <p:nvPr>
            <p:ph type="body" idx="4294967295"/>
          </p:nvPr>
        </p:nvSpPr>
        <p:spPr>
          <a:xfrm>
            <a:off x="99588" y="1752601"/>
            <a:ext cx="12092412" cy="2547796"/>
          </a:xfrm>
          <a:prstGeom prst="rect">
            <a:avLst/>
          </a:prstGeom>
        </p:spPr>
        <p:txBody>
          <a:bodyPr>
            <a:normAutofit lnSpcReduction="10000"/>
          </a:bodyPr>
          <a:lstStyle/>
          <a:p>
            <a:pPr eaLnBrk="1" hangingPunct="1">
              <a:lnSpc>
                <a:spcPct val="90000"/>
              </a:lnSpc>
            </a:pPr>
            <a:r>
              <a:rPr lang="ru-RU" i="1" dirty="0">
                <a:solidFill>
                  <a:srgbClr val="000000"/>
                </a:solidFill>
              </a:rPr>
              <a:t>Распределите слова(в левый столбик – слова с чередующейся гласной, а в правый – с другой орфограммой.) </a:t>
            </a:r>
          </a:p>
          <a:p>
            <a:pPr eaLnBrk="1" hangingPunct="1">
              <a:lnSpc>
                <a:spcPct val="90000"/>
              </a:lnSpc>
            </a:pPr>
            <a:r>
              <a:rPr lang="ru-RU" sz="2600" dirty="0">
                <a:solidFill>
                  <a:srgbClr val="000000"/>
                </a:solidFill>
              </a:rPr>
              <a:t>Сидеть, отпереть, загорать, примерять (платье), умертвить, половина, косичка, коснуться, отрасль, росинка, выросла, нарастание, убегать, убирать, </a:t>
            </a:r>
            <a:r>
              <a:rPr lang="ru-RU" sz="2600" dirty="0" err="1">
                <a:solidFill>
                  <a:srgbClr val="000000"/>
                </a:solidFill>
              </a:rPr>
              <a:t>зарничка</a:t>
            </a:r>
            <a:r>
              <a:rPr lang="ru-RU" sz="2600" dirty="0">
                <a:solidFill>
                  <a:srgbClr val="000000"/>
                </a:solidFill>
              </a:rPr>
              <a:t>, промокашка, равнина, побирушка, начинать, сочетаться, наклонился, скачки, изложу, полагаю, творение, косоворотка, прогорает</a:t>
            </a:r>
            <a:r>
              <a:rPr lang="ru-RU" sz="2600" dirty="0" smtClean="0">
                <a:solidFill>
                  <a:srgbClr val="000000"/>
                </a:solidFill>
              </a:rPr>
              <a:t>.</a:t>
            </a:r>
          </a:p>
          <a:p>
            <a:pPr eaLnBrk="1" hangingPunct="1">
              <a:lnSpc>
                <a:spcPct val="90000"/>
              </a:lnSpc>
            </a:pPr>
            <a:endParaRPr lang="ru-RU" sz="2600" dirty="0">
              <a:solidFill>
                <a:srgbClr val="00000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083064914"/>
              </p:ext>
            </p:extLst>
          </p:nvPr>
        </p:nvGraphicFramePr>
        <p:xfrm>
          <a:off x="2032000" y="4725908"/>
          <a:ext cx="8128000" cy="1239420"/>
        </p:xfrm>
        <a:graphic>
          <a:graphicData uri="http://schemas.openxmlformats.org/drawingml/2006/table">
            <a:tbl>
              <a:tblPr firstRow="1" bandRow="1">
                <a:tableStyleId>{5C22544A-7EE6-4342-B048-85BDC9FD1C3A}</a:tableStyleId>
              </a:tblPr>
              <a:tblGrid>
                <a:gridCol w="4064000"/>
                <a:gridCol w="4064000"/>
              </a:tblGrid>
              <a:tr h="353086">
                <a:tc>
                  <a:txBody>
                    <a:bodyPr/>
                    <a:lstStyle/>
                    <a:p>
                      <a:r>
                        <a:rPr lang="ru-RU" dirty="0" smtClean="0"/>
                        <a:t>Чередующиеся корни</a:t>
                      </a:r>
                      <a:endParaRPr lang="ru-RU" dirty="0"/>
                    </a:p>
                  </a:txBody>
                  <a:tcPr/>
                </a:tc>
                <a:tc>
                  <a:txBody>
                    <a:bodyPr/>
                    <a:lstStyle/>
                    <a:p>
                      <a:r>
                        <a:rPr lang="ru-RU" dirty="0" smtClean="0"/>
                        <a:t>Другая орфограмма</a:t>
                      </a:r>
                      <a:endParaRPr lang="ru-RU" dirty="0"/>
                    </a:p>
                  </a:txBody>
                  <a:tcPr/>
                </a:tc>
              </a:tr>
              <a:tr h="873660">
                <a:tc>
                  <a:txBody>
                    <a:bodyPr/>
                    <a:lstStyle/>
                    <a:p>
                      <a:endParaRPr lang="ru-RU" dirty="0"/>
                    </a:p>
                  </a:txBody>
                  <a:tcPr/>
                </a:tc>
                <a:tc>
                  <a:txBody>
                    <a:bodyPr/>
                    <a:lstStyle/>
                    <a:p>
                      <a:endParaRPr lang="ru-RU" dirty="0"/>
                    </a:p>
                  </a:txBody>
                  <a:tcPr/>
                </a:tc>
              </a:tr>
            </a:tbl>
          </a:graphicData>
        </a:graphic>
      </p:graphicFrame>
    </p:spTree>
    <p:extLst>
      <p:ext uri="{BB962C8B-B14F-4D97-AF65-F5344CB8AC3E}">
        <p14:creationId xmlns:p14="http://schemas.microsoft.com/office/powerpoint/2010/main" val="239341339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828563"/>
            <a:ext cx="10351752" cy="3707223"/>
          </a:xfrm>
        </p:spPr>
        <p:txBody>
          <a:bodyPr>
            <a:normAutofit/>
          </a:bodyPr>
          <a:lstStyle/>
          <a:p>
            <a:r>
              <a:rPr lang="ru-RU" sz="6600" dirty="0" smtClean="0"/>
              <a:t>Правописание приставок</a:t>
            </a:r>
            <a:endParaRPr lang="ru-RU" sz="6600"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3503061819"/>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endParaRPr lang="ru-RU" dirty="0" smtClean="0"/>
          </a:p>
        </p:txBody>
      </p:sp>
      <p:graphicFrame>
        <p:nvGraphicFramePr>
          <p:cNvPr id="10285" name="Group 45"/>
          <p:cNvGraphicFramePr>
            <a:graphicFrameLocks noGrp="1"/>
          </p:cNvGraphicFramePr>
          <p:nvPr>
            <p:ph type="body" idx="4294967295"/>
            <p:extLst>
              <p:ext uri="{D42A27DB-BD31-4B8C-83A1-F6EECF244321}">
                <p14:modId xmlns:p14="http://schemas.microsoft.com/office/powerpoint/2010/main" val="3117445490"/>
              </p:ext>
            </p:extLst>
          </p:nvPr>
        </p:nvGraphicFramePr>
        <p:xfrm>
          <a:off x="913776" y="706169"/>
          <a:ext cx="10364451" cy="6011501"/>
        </p:xfrm>
        <a:graphic>
          <a:graphicData uri="http://schemas.openxmlformats.org/drawingml/2006/table">
            <a:tbl>
              <a:tblPr/>
              <a:tblGrid>
                <a:gridCol w="3454817"/>
                <a:gridCol w="3454817"/>
                <a:gridCol w="3454817"/>
              </a:tblGrid>
              <a:tr h="82579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dirty="0" smtClean="0">
                          <a:ln>
                            <a:noFill/>
                          </a:ln>
                          <a:solidFill>
                            <a:srgbClr val="000000"/>
                          </a:solidFill>
                          <a:effectLst/>
                          <a:latin typeface="Verdana" pitchFamily="34" charset="0"/>
                        </a:rPr>
                        <a:t>Неизменяемые</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smtClean="0">
                          <a:ln>
                            <a:noFill/>
                          </a:ln>
                          <a:solidFill>
                            <a:srgbClr val="000000"/>
                          </a:solidFill>
                          <a:effectLst/>
                          <a:latin typeface="Verdana" pitchFamily="34" charset="0"/>
                        </a:rPr>
                        <a:t>Изменяемые</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dirty="0" smtClean="0">
                          <a:ln>
                            <a:noFill/>
                          </a:ln>
                          <a:solidFill>
                            <a:srgbClr val="000000"/>
                          </a:solidFill>
                          <a:effectLst/>
                          <a:latin typeface="Verdana" pitchFamily="34" charset="0"/>
                        </a:rPr>
                        <a:t>Зависящие от смысла</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r>
              <a:tr h="5185711">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В, Во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До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За</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На</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Над, Надо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По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Про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Под, Подо</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Пишу только так</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smtClean="0">
                          <a:ln>
                            <a:noFill/>
                          </a:ln>
                          <a:solidFill>
                            <a:srgbClr val="000000"/>
                          </a:solidFill>
                          <a:effectLst/>
                          <a:latin typeface="Verdana" pitchFamily="34" charset="0"/>
                        </a:rPr>
                        <a:t>Здесь,</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smtClean="0">
                          <a:ln>
                            <a:noFill/>
                          </a:ln>
                          <a:solidFill>
                            <a:srgbClr val="000000"/>
                          </a:solidFill>
                          <a:effectLst/>
                          <a:latin typeface="Verdana" pitchFamily="34" charset="0"/>
                        </a:rPr>
                        <a:t>Здание, здоровье.</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1" i="0" u="none" strike="noStrike" cap="none" normalizeH="0" baseline="0" smtClean="0">
                          <a:ln>
                            <a:noFill/>
                          </a:ln>
                          <a:solidFill>
                            <a:srgbClr val="000000"/>
                          </a:solidFill>
                          <a:effectLst/>
                          <a:latin typeface="Verdana" pitchFamily="34" charset="0"/>
                        </a:rPr>
                        <a:t>Ни зги</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Воз-вос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Без-бес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Из-ис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Вз-вс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Низ-нис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Раз-рас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Чрез-чрес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Через-черес</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endParaRPr kumimoji="0" lang="ru-RU" sz="1700" b="0" i="0"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smtClean="0">
                          <a:ln>
                            <a:noFill/>
                          </a:ln>
                          <a:solidFill>
                            <a:srgbClr val="000000"/>
                          </a:solidFill>
                          <a:effectLst/>
                          <a:latin typeface="Verdana" pitchFamily="34" charset="0"/>
                        </a:rPr>
                        <a:t>З пишется перед звонкими или гласными, С пишется перед глухими</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dirty="0" smtClean="0">
                          <a:ln>
                            <a:noFill/>
                          </a:ln>
                          <a:solidFill>
                            <a:srgbClr val="000000"/>
                          </a:solidFill>
                          <a:effectLst/>
                          <a:latin typeface="Verdana" pitchFamily="34" charset="0"/>
                        </a:rPr>
                        <a:t>Пре</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r>
                        <a:rPr kumimoji="0" lang="ru-RU" sz="1700" b="0" i="0" u="none" strike="noStrike" cap="none" normalizeH="0" baseline="0" dirty="0" smtClean="0">
                          <a:ln>
                            <a:noFill/>
                          </a:ln>
                          <a:solidFill>
                            <a:srgbClr val="000000"/>
                          </a:solidFill>
                          <a:effectLst/>
                          <a:latin typeface="Verdana" pitchFamily="34" charset="0"/>
                        </a:rPr>
                        <a:t>Пере</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r>
                        <a:rPr kumimoji="0" lang="ru-RU" sz="1700" b="0" i="0" u="none" strike="noStrike" cap="none" normalizeH="0" baseline="0" dirty="0" smtClean="0">
                          <a:ln>
                            <a:noFill/>
                          </a:ln>
                          <a:solidFill>
                            <a:srgbClr val="000000"/>
                          </a:solidFill>
                          <a:effectLst/>
                          <a:latin typeface="Verdana" pitchFamily="34" charset="0"/>
                        </a:rPr>
                        <a:t>2. «очень»</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endParaRPr kumimoji="0" lang="ru-RU" sz="1700" b="0" i="0" u="none" strike="noStrike" cap="none" normalizeH="0" baseline="0" dirty="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700" b="0" i="0" u="none" strike="noStrike" cap="none" normalizeH="0" baseline="0" dirty="0" smtClean="0">
                          <a:ln>
                            <a:noFill/>
                          </a:ln>
                          <a:solidFill>
                            <a:srgbClr val="000000"/>
                          </a:solidFill>
                          <a:effectLst/>
                          <a:latin typeface="Verdana" pitchFamily="34" charset="0"/>
                        </a:rPr>
                        <a:t>При</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r>
                        <a:rPr kumimoji="0" lang="ru-RU" sz="1700" b="0" i="0" u="none" strike="noStrike" cap="none" normalizeH="0" baseline="0" dirty="0" smtClean="0">
                          <a:ln>
                            <a:noFill/>
                          </a:ln>
                          <a:solidFill>
                            <a:srgbClr val="000000"/>
                          </a:solidFill>
                          <a:effectLst/>
                          <a:latin typeface="Verdana" pitchFamily="34" charset="0"/>
                        </a:rPr>
                        <a:t>приближение, присоединение</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r>
                        <a:rPr kumimoji="0" lang="ru-RU" sz="1700" b="0" i="0" u="none" strike="noStrike" cap="none" normalizeH="0" baseline="0" dirty="0" smtClean="0">
                          <a:ln>
                            <a:noFill/>
                          </a:ln>
                          <a:solidFill>
                            <a:srgbClr val="000000"/>
                          </a:solidFill>
                          <a:effectLst/>
                          <a:latin typeface="Verdana" pitchFamily="34" charset="0"/>
                        </a:rPr>
                        <a:t>2. «чуть-чуть»</a:t>
                      </a:r>
                    </a:p>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AutoNum type="arabicPeriod"/>
                        <a:tabLst/>
                      </a:pPr>
                      <a:r>
                        <a:rPr kumimoji="0" lang="ru-RU" sz="1700" b="0" i="0" u="none" strike="noStrike" cap="none" normalizeH="0" baseline="0" dirty="0" smtClean="0">
                          <a:ln>
                            <a:noFill/>
                          </a:ln>
                          <a:solidFill>
                            <a:srgbClr val="000000"/>
                          </a:solidFill>
                          <a:effectLst/>
                          <a:latin typeface="Verdana" pitchFamily="34" charset="0"/>
                        </a:rPr>
                        <a:t>«около»</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79E"/>
                    </a:solidFill>
                  </a:tcPr>
                </a:tc>
              </a:tr>
            </a:tbl>
          </a:graphicData>
        </a:graphic>
      </p:graphicFrame>
    </p:spTree>
    <p:extLst>
      <p:ext uri="{BB962C8B-B14F-4D97-AF65-F5344CB8AC3E}">
        <p14:creationId xmlns:p14="http://schemas.microsoft.com/office/powerpoint/2010/main" val="277557855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913774" y="1611518"/>
            <a:ext cx="10351752" cy="3920150"/>
          </a:xfrm>
        </p:spPr>
        <p:txBody>
          <a:bodyPr>
            <a:normAutofit fontScale="55000" lnSpcReduction="20000"/>
          </a:bodyPr>
          <a:lstStyle/>
          <a:p>
            <a:r>
              <a:rPr lang="ru-RU" sz="4400" dirty="0">
                <a:solidFill>
                  <a:schemeClr val="accent2">
                    <a:lumMod val="50000"/>
                  </a:schemeClr>
                </a:solidFill>
              </a:rPr>
              <a:t>К приставкам, чье правописание определяется неизменяемостью на письме относятся: </a:t>
            </a:r>
            <a:r>
              <a:rPr lang="ru-RU" sz="6000" dirty="0">
                <a:solidFill>
                  <a:schemeClr val="accent2">
                    <a:lumMod val="50000"/>
                  </a:schemeClr>
                </a:solidFill>
              </a:rPr>
              <a:t>с-, над-, под-, пред-, про-, за-, до-, пере-, об-, от-, о-, вы-, в- </a:t>
            </a:r>
            <a:r>
              <a:rPr lang="ru-RU" sz="6000" dirty="0" smtClean="0">
                <a:solidFill>
                  <a:schemeClr val="accent2">
                    <a:lumMod val="50000"/>
                  </a:schemeClr>
                </a:solidFill>
              </a:rPr>
              <a:t> </a:t>
            </a:r>
          </a:p>
          <a:p>
            <a:r>
              <a:rPr lang="ru-RU" sz="5100" dirty="0" smtClean="0">
                <a:solidFill>
                  <a:schemeClr val="accent2">
                    <a:lumMod val="50000"/>
                  </a:schemeClr>
                </a:solidFill>
              </a:rPr>
              <a:t>Например</a:t>
            </a:r>
            <a:r>
              <a:rPr lang="ru-RU" sz="5100" dirty="0">
                <a:solidFill>
                  <a:schemeClr val="accent2">
                    <a:lumMod val="50000"/>
                  </a:schemeClr>
                </a:solidFill>
              </a:rPr>
              <a:t>, в существительных подъезд, переход, предлог, надпись, съемка, добавка все приставки будут неизменяемыми.</a:t>
            </a:r>
            <a:r>
              <a:rPr lang="ru-RU" dirty="0"/>
              <a:t/>
            </a:r>
            <a:br>
              <a:rPr lang="ru-RU" dirty="0"/>
            </a:br>
            <a:endParaRPr lang="ru-RU" dirty="0"/>
          </a:p>
        </p:txBody>
      </p:sp>
    </p:spTree>
    <p:extLst>
      <p:ext uri="{BB962C8B-B14F-4D97-AF65-F5344CB8AC3E}">
        <p14:creationId xmlns:p14="http://schemas.microsoft.com/office/powerpoint/2010/main" val="3651508526"/>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353085"/>
            <a:ext cx="10351752" cy="6373640"/>
          </a:xfrm>
        </p:spPr>
        <p:txBody>
          <a:bodyPr>
            <a:normAutofit fontScale="90000"/>
          </a:bodyPr>
          <a:lstStyle/>
          <a:p>
            <a:r>
              <a:rPr lang="ru-RU" dirty="0" smtClean="0"/>
              <a:t/>
            </a:r>
            <a:br>
              <a:rPr lang="ru-RU" dirty="0" smtClean="0"/>
            </a:br>
            <a:r>
              <a:rPr lang="ru-RU" dirty="0" smtClean="0"/>
              <a:t>и</a:t>
            </a:r>
            <a:r>
              <a:rPr lang="ru-RU" sz="3100" dirty="0" smtClean="0"/>
              <a:t>зменяемые префиксы</a:t>
            </a:r>
            <a:br>
              <a:rPr lang="ru-RU" sz="3100" dirty="0" smtClean="0"/>
            </a:br>
            <a:r>
              <a:rPr lang="ru-RU" sz="3100" dirty="0" smtClean="0"/>
              <a:t> </a:t>
            </a:r>
            <a:r>
              <a:rPr lang="ru-RU" dirty="0" smtClean="0"/>
              <a:t/>
            </a:r>
            <a:br>
              <a:rPr lang="ru-RU" dirty="0" smtClean="0"/>
            </a:br>
            <a:r>
              <a:rPr lang="ru-RU" dirty="0" smtClean="0"/>
              <a:t>без-</a:t>
            </a:r>
            <a:r>
              <a:rPr lang="ru-RU" dirty="0"/>
              <a:t>/бес-</a:t>
            </a:r>
            <a:r>
              <a:rPr lang="ru-RU" dirty="0" smtClean="0"/>
              <a:t>,</a:t>
            </a:r>
            <a:br>
              <a:rPr lang="ru-RU" dirty="0" smtClean="0"/>
            </a:br>
            <a:r>
              <a:rPr lang="ru-RU" dirty="0" smtClean="0"/>
              <a:t> </a:t>
            </a:r>
            <a:r>
              <a:rPr lang="ru-RU" dirty="0"/>
              <a:t>из-/</a:t>
            </a:r>
            <a:r>
              <a:rPr lang="ru-RU" dirty="0" err="1"/>
              <a:t>ис</a:t>
            </a:r>
            <a:r>
              <a:rPr lang="ru-RU" dirty="0"/>
              <a:t>-, </a:t>
            </a:r>
            <a:r>
              <a:rPr lang="ru-RU" dirty="0" smtClean="0"/>
              <a:t/>
            </a:r>
            <a:br>
              <a:rPr lang="ru-RU" dirty="0" smtClean="0"/>
            </a:br>
            <a:r>
              <a:rPr lang="ru-RU" dirty="0" smtClean="0"/>
              <a:t>раз-</a:t>
            </a:r>
            <a:r>
              <a:rPr lang="ru-RU" dirty="0"/>
              <a:t>/рас-, </a:t>
            </a:r>
            <a:r>
              <a:rPr lang="ru-RU" dirty="0" smtClean="0"/>
              <a:t/>
            </a:r>
            <a:br>
              <a:rPr lang="ru-RU" dirty="0" smtClean="0"/>
            </a:br>
            <a:r>
              <a:rPr lang="ru-RU" dirty="0" smtClean="0"/>
              <a:t>низ-</a:t>
            </a:r>
            <a:r>
              <a:rPr lang="ru-RU" dirty="0"/>
              <a:t>/</a:t>
            </a:r>
            <a:r>
              <a:rPr lang="ru-RU" dirty="0" err="1"/>
              <a:t>нис</a:t>
            </a:r>
            <a:r>
              <a:rPr lang="ru-RU" dirty="0"/>
              <a:t>-, </a:t>
            </a:r>
            <a:r>
              <a:rPr lang="ru-RU" dirty="0" smtClean="0"/>
              <a:t/>
            </a:r>
            <a:br>
              <a:rPr lang="ru-RU" dirty="0" smtClean="0"/>
            </a:br>
            <a:r>
              <a:rPr lang="ru-RU" dirty="0" smtClean="0"/>
              <a:t>воз-</a:t>
            </a:r>
            <a:r>
              <a:rPr lang="ru-RU" dirty="0"/>
              <a:t>/</a:t>
            </a:r>
            <a:r>
              <a:rPr lang="ru-RU" dirty="0" err="1"/>
              <a:t>вос</a:t>
            </a:r>
            <a:r>
              <a:rPr lang="ru-RU" dirty="0"/>
              <a:t>-, </a:t>
            </a:r>
            <a:r>
              <a:rPr lang="ru-RU" dirty="0" smtClean="0"/>
              <a:t/>
            </a:r>
            <a:br>
              <a:rPr lang="ru-RU" dirty="0" smtClean="0"/>
            </a:br>
            <a:r>
              <a:rPr lang="ru-RU" dirty="0" smtClean="0"/>
              <a:t>роз-</a:t>
            </a:r>
            <a:r>
              <a:rPr lang="ru-RU" dirty="0"/>
              <a:t>/рос-, </a:t>
            </a:r>
            <a:r>
              <a:rPr lang="ru-RU" dirty="0" smtClean="0"/>
              <a:t/>
            </a:r>
            <a:br>
              <a:rPr lang="ru-RU" dirty="0" smtClean="0"/>
            </a:br>
            <a:r>
              <a:rPr lang="ru-RU" dirty="0" smtClean="0"/>
              <a:t>через-</a:t>
            </a:r>
            <a:r>
              <a:rPr lang="ru-RU" dirty="0"/>
              <a:t>\</a:t>
            </a:r>
            <a:r>
              <a:rPr lang="ru-RU" dirty="0" err="1" smtClean="0"/>
              <a:t>черес</a:t>
            </a:r>
            <a:r>
              <a:rPr lang="ru-RU" dirty="0" smtClean="0"/>
              <a:t>-</a:t>
            </a:r>
            <a:br>
              <a:rPr lang="ru-RU" dirty="0" smtClean="0"/>
            </a:br>
            <a:r>
              <a:rPr lang="ru-RU" dirty="0" smtClean="0"/>
              <a:t/>
            </a:r>
            <a:br>
              <a:rPr lang="ru-RU" dirty="0" smtClean="0"/>
            </a:br>
            <a:r>
              <a:rPr lang="ru-RU" sz="3100" dirty="0" smtClean="0"/>
              <a:t>зависят от глухости или звонкости последующего согласного</a:t>
            </a:r>
            <a:r>
              <a:rPr lang="ru-RU" dirty="0"/>
              <a:t/>
            </a:r>
            <a:br>
              <a:rPr lang="ru-RU" dirty="0"/>
            </a:b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1190760575"/>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618517"/>
            <a:ext cx="10364451" cy="694235"/>
          </a:xfrm>
        </p:spPr>
        <p:txBody>
          <a:bodyPr>
            <a:normAutofit fontScale="90000"/>
          </a:bodyPr>
          <a:lstStyle/>
          <a:p>
            <a:r>
              <a:rPr lang="ru-RU" sz="2700" dirty="0"/>
              <a:t>В русском языке существуют приставки, написание которых зависят от значения самого префикса: при-, пре-.</a:t>
            </a:r>
            <a:br>
              <a:rPr lang="ru-RU" sz="2700" dirty="0"/>
            </a:br>
            <a:endParaRPr lang="ru-RU" dirty="0"/>
          </a:p>
        </p:txBody>
      </p:sp>
      <p:pic>
        <p:nvPicPr>
          <p:cNvPr id="1026" name="Picture 2" descr="pre p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758" y="1140737"/>
            <a:ext cx="10472468" cy="5717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031954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4294967295"/>
          </p:nvPr>
        </p:nvSpPr>
        <p:spPr>
          <a:xfrm>
            <a:off x="561314" y="1761654"/>
            <a:ext cx="10864159" cy="4267200"/>
          </a:xfrm>
          <a:prstGeom prst="rect">
            <a:avLst/>
          </a:prstGeom>
        </p:spPr>
        <p:txBody>
          <a:bodyPr/>
          <a:lstStyle/>
          <a:p>
            <a:pPr eaLnBrk="1" hangingPunct="1">
              <a:lnSpc>
                <a:spcPct val="80000"/>
              </a:lnSpc>
              <a:spcBef>
                <a:spcPct val="0"/>
              </a:spcBef>
              <a:buFont typeface="Wingdings" panose="05000000000000000000" pitchFamily="2" charset="2"/>
              <a:buNone/>
            </a:pPr>
            <a:r>
              <a:rPr lang="ru-RU" sz="2400" b="1" dirty="0">
                <a:solidFill>
                  <a:srgbClr val="000000"/>
                </a:solidFill>
              </a:rPr>
              <a:t>Найдите в тексте слова, в которых есть приставки. Определите, к каким правилам о написании приставок они относятся</a:t>
            </a:r>
            <a:r>
              <a:rPr lang="ru-RU" sz="2400" b="1" dirty="0" smtClean="0">
                <a:solidFill>
                  <a:srgbClr val="000000"/>
                </a:solidFill>
              </a:rPr>
              <a:t>.</a:t>
            </a:r>
          </a:p>
          <a:p>
            <a:pPr eaLnBrk="1" hangingPunct="1">
              <a:lnSpc>
                <a:spcPct val="80000"/>
              </a:lnSpc>
              <a:spcBef>
                <a:spcPct val="0"/>
              </a:spcBef>
              <a:buFont typeface="Wingdings" panose="05000000000000000000" pitchFamily="2" charset="2"/>
              <a:buNone/>
            </a:pPr>
            <a:endParaRPr lang="ru-RU" sz="2600" b="1" dirty="0">
              <a:solidFill>
                <a:srgbClr val="000000"/>
              </a:solidFill>
            </a:endParaRPr>
          </a:p>
          <a:p>
            <a:pPr eaLnBrk="1" hangingPunct="1">
              <a:lnSpc>
                <a:spcPct val="80000"/>
              </a:lnSpc>
              <a:spcBef>
                <a:spcPct val="0"/>
              </a:spcBef>
              <a:buFont typeface="Wingdings" panose="05000000000000000000" pitchFamily="2" charset="2"/>
              <a:buNone/>
            </a:pPr>
            <a:endParaRPr lang="ru-RU" sz="2600" b="1" dirty="0">
              <a:solidFill>
                <a:srgbClr val="000000"/>
              </a:solidFill>
            </a:endParaRPr>
          </a:p>
          <a:p>
            <a:pPr eaLnBrk="1" hangingPunct="1">
              <a:lnSpc>
                <a:spcPct val="80000"/>
              </a:lnSpc>
              <a:spcBef>
                <a:spcPct val="0"/>
              </a:spcBef>
              <a:buFont typeface="Wingdings" panose="05000000000000000000" pitchFamily="2" charset="2"/>
              <a:buNone/>
            </a:pPr>
            <a:r>
              <a:rPr lang="ru-RU" sz="3200" b="1" i="1" dirty="0" smtClean="0">
                <a:solidFill>
                  <a:srgbClr val="000000"/>
                </a:solidFill>
              </a:rPr>
              <a:t>      Изучив </a:t>
            </a:r>
            <a:r>
              <a:rPr lang="ru-RU" sz="3200" b="1" i="1" dirty="0">
                <a:solidFill>
                  <a:srgbClr val="000000"/>
                </a:solidFill>
              </a:rPr>
              <a:t>в школьные годы «Горе от ума», «Евгения Онегина»», мы на всю жизнь утверждаемся во мнении, что эти произведения нам хорошо известны. Очень опасное заблуждение. Ведь оно порой мешает нам ещё раз вникнуть в эти величайшие глубины человеческого гения, приблизиться к постижению непостижимого.</a:t>
            </a:r>
            <a:endParaRPr lang="ru-RU" sz="3200" b="1" dirty="0">
              <a:solidFill>
                <a:srgbClr val="000000"/>
              </a:solidFill>
            </a:endParaRPr>
          </a:p>
          <a:p>
            <a:pPr eaLnBrk="1" hangingPunct="1">
              <a:lnSpc>
                <a:spcPct val="80000"/>
              </a:lnSpc>
              <a:spcBef>
                <a:spcPct val="0"/>
              </a:spcBef>
              <a:buFont typeface="Wingdings" panose="05000000000000000000" pitchFamily="2" charset="2"/>
              <a:buNone/>
            </a:pPr>
            <a:endParaRPr lang="ru-RU" sz="2600" b="1" dirty="0">
              <a:solidFill>
                <a:srgbClr val="000000"/>
              </a:solidFill>
            </a:endParaRPr>
          </a:p>
          <a:p>
            <a:pPr eaLnBrk="1" hangingPunct="1">
              <a:lnSpc>
                <a:spcPct val="80000"/>
              </a:lnSpc>
            </a:pPr>
            <a:endParaRPr lang="ru-RU" sz="2600" dirty="0">
              <a:solidFill>
                <a:srgbClr val="000000"/>
              </a:solidFill>
            </a:endParaRPr>
          </a:p>
        </p:txBody>
      </p:sp>
      <p:sp>
        <p:nvSpPr>
          <p:cNvPr id="2" name="Заголовок 1"/>
          <p:cNvSpPr>
            <a:spLocks noGrp="1"/>
          </p:cNvSpPr>
          <p:nvPr>
            <p:ph type="title"/>
          </p:nvPr>
        </p:nvSpPr>
        <p:spPr/>
        <p:txBody>
          <a:bodyPr/>
          <a:lstStyle/>
          <a:p>
            <a:r>
              <a:rPr lang="ru-RU" dirty="0" smtClean="0"/>
              <a:t>Задание 2</a:t>
            </a:r>
            <a:br>
              <a:rPr lang="ru-RU" dirty="0" smtClean="0"/>
            </a:br>
            <a:endParaRPr lang="ru-RU" dirty="0"/>
          </a:p>
        </p:txBody>
      </p:sp>
    </p:spTree>
    <p:extLst>
      <p:ext uri="{BB962C8B-B14F-4D97-AF65-F5344CB8AC3E}">
        <p14:creationId xmlns:p14="http://schemas.microsoft.com/office/powerpoint/2010/main" val="322086883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ru-RU" dirty="0" smtClean="0">
                <a:solidFill>
                  <a:srgbClr val="000000"/>
                </a:solidFill>
              </a:rPr>
              <a:t>Задание 3.</a:t>
            </a:r>
          </a:p>
        </p:txBody>
      </p:sp>
      <p:sp>
        <p:nvSpPr>
          <p:cNvPr id="23555" name="Rectangle 3"/>
          <p:cNvSpPr>
            <a:spLocks noGrp="1" noChangeArrowheads="1"/>
          </p:cNvSpPr>
          <p:nvPr>
            <p:ph type="body" idx="4294967295"/>
          </p:nvPr>
        </p:nvSpPr>
        <p:spPr>
          <a:xfrm>
            <a:off x="2090738" y="2027976"/>
            <a:ext cx="8001000" cy="3991824"/>
          </a:xfrm>
          <a:prstGeom prst="rect">
            <a:avLst/>
          </a:prstGeom>
        </p:spPr>
        <p:txBody>
          <a:bodyPr/>
          <a:lstStyle/>
          <a:p>
            <a:pPr marL="0" indent="0">
              <a:lnSpc>
                <a:spcPct val="90000"/>
              </a:lnSpc>
              <a:buNone/>
            </a:pPr>
            <a:r>
              <a:rPr lang="ru-RU" b="1" dirty="0" smtClean="0">
                <a:solidFill>
                  <a:srgbClr val="000000"/>
                </a:solidFill>
              </a:rPr>
              <a:t>В каком ряду во всех словах пропущена одна и та же буква?</a:t>
            </a:r>
          </a:p>
          <a:p>
            <a:pPr marL="0" indent="0">
              <a:lnSpc>
                <a:spcPct val="90000"/>
              </a:lnSpc>
              <a:buNone/>
            </a:pPr>
            <a:endParaRPr lang="ru-RU" b="1" dirty="0" smtClean="0">
              <a:solidFill>
                <a:srgbClr val="000000"/>
              </a:solidFill>
            </a:endParaRPr>
          </a:p>
          <a:p>
            <a:pPr marL="609600" indent="-609600">
              <a:lnSpc>
                <a:spcPct val="90000"/>
              </a:lnSpc>
            </a:pPr>
            <a:r>
              <a:rPr lang="ru-RU" b="1" dirty="0" err="1" smtClean="0">
                <a:solidFill>
                  <a:srgbClr val="000000"/>
                </a:solidFill>
              </a:rPr>
              <a:t>бе</a:t>
            </a:r>
            <a:r>
              <a:rPr lang="ru-RU" b="1" dirty="0" smtClean="0">
                <a:solidFill>
                  <a:srgbClr val="000000"/>
                </a:solidFill>
              </a:rPr>
              <a:t>..</a:t>
            </a:r>
            <a:r>
              <a:rPr lang="ru-RU" b="1" dirty="0" err="1" smtClean="0">
                <a:solidFill>
                  <a:srgbClr val="000000"/>
                </a:solidFill>
              </a:rPr>
              <a:t>брежный</a:t>
            </a:r>
            <a:r>
              <a:rPr lang="ru-RU" b="1" dirty="0" smtClean="0">
                <a:solidFill>
                  <a:srgbClr val="000000"/>
                </a:solidFill>
              </a:rPr>
              <a:t>, во..</a:t>
            </a:r>
            <a:r>
              <a:rPr lang="ru-RU" b="1" dirty="0" err="1" smtClean="0">
                <a:solidFill>
                  <a:srgbClr val="000000"/>
                </a:solidFill>
              </a:rPr>
              <a:t>раст</a:t>
            </a:r>
            <a:r>
              <a:rPr lang="ru-RU" b="1" dirty="0" smtClean="0">
                <a:solidFill>
                  <a:srgbClr val="000000"/>
                </a:solidFill>
              </a:rPr>
              <a:t>, </a:t>
            </a:r>
            <a:r>
              <a:rPr lang="ru-RU" b="1" dirty="0" err="1" smtClean="0">
                <a:solidFill>
                  <a:srgbClr val="000000"/>
                </a:solidFill>
              </a:rPr>
              <a:t>бе</a:t>
            </a:r>
            <a:r>
              <a:rPr lang="ru-RU" b="1" dirty="0" smtClean="0">
                <a:solidFill>
                  <a:srgbClr val="000000"/>
                </a:solidFill>
              </a:rPr>
              <a:t>..жалостный</a:t>
            </a:r>
          </a:p>
          <a:p>
            <a:pPr marL="609600" indent="-609600">
              <a:lnSpc>
                <a:spcPct val="90000"/>
              </a:lnSpc>
            </a:pPr>
            <a:r>
              <a:rPr lang="ru-RU" b="1" dirty="0" err="1" smtClean="0">
                <a:solidFill>
                  <a:srgbClr val="000000"/>
                </a:solidFill>
              </a:rPr>
              <a:t>пр..бывать</a:t>
            </a:r>
            <a:r>
              <a:rPr lang="ru-RU" b="1" dirty="0" smtClean="0">
                <a:solidFill>
                  <a:srgbClr val="000000"/>
                </a:solidFill>
              </a:rPr>
              <a:t> (в недоумении), </a:t>
            </a:r>
            <a:r>
              <a:rPr lang="ru-RU" b="1" dirty="0" err="1" smtClean="0">
                <a:solidFill>
                  <a:srgbClr val="000000"/>
                </a:solidFill>
              </a:rPr>
              <a:t>пр</a:t>
            </a:r>
            <a:r>
              <a:rPr lang="ru-RU" b="1" dirty="0" smtClean="0">
                <a:solidFill>
                  <a:srgbClr val="000000"/>
                </a:solidFill>
              </a:rPr>
              <a:t>..</a:t>
            </a:r>
            <a:r>
              <a:rPr lang="ru-RU" b="1" dirty="0" err="1" smtClean="0">
                <a:solidFill>
                  <a:srgbClr val="000000"/>
                </a:solidFill>
              </a:rPr>
              <a:t>вратность</a:t>
            </a:r>
            <a:r>
              <a:rPr lang="ru-RU" b="1" dirty="0" smtClean="0">
                <a:solidFill>
                  <a:srgbClr val="000000"/>
                </a:solidFill>
              </a:rPr>
              <a:t>, </a:t>
            </a:r>
            <a:r>
              <a:rPr lang="ru-RU" b="1" dirty="0" err="1" smtClean="0">
                <a:solidFill>
                  <a:srgbClr val="000000"/>
                </a:solidFill>
              </a:rPr>
              <a:t>пр..умолкнуть</a:t>
            </a:r>
            <a:endParaRPr lang="ru-RU" b="1" dirty="0" smtClean="0">
              <a:solidFill>
                <a:srgbClr val="000000"/>
              </a:solidFill>
            </a:endParaRPr>
          </a:p>
          <a:p>
            <a:pPr marL="609600" indent="-609600">
              <a:lnSpc>
                <a:spcPct val="90000"/>
              </a:lnSpc>
            </a:pPr>
            <a:r>
              <a:rPr lang="ru-RU" b="1" dirty="0" smtClean="0">
                <a:solidFill>
                  <a:srgbClr val="000000"/>
                </a:solidFill>
              </a:rPr>
              <a:t>без..</a:t>
            </a:r>
            <a:r>
              <a:rPr lang="ru-RU" b="1" dirty="0" err="1" smtClean="0">
                <a:solidFill>
                  <a:srgbClr val="000000"/>
                </a:solidFill>
              </a:rPr>
              <a:t>дейный</a:t>
            </a:r>
            <a:r>
              <a:rPr lang="ru-RU" b="1" dirty="0" smtClean="0">
                <a:solidFill>
                  <a:srgbClr val="000000"/>
                </a:solidFill>
              </a:rPr>
              <a:t>, без..</a:t>
            </a:r>
            <a:r>
              <a:rPr lang="ru-RU" b="1" dirty="0" err="1" smtClean="0">
                <a:solidFill>
                  <a:srgbClr val="000000"/>
                </a:solidFill>
              </a:rPr>
              <a:t>мянный</a:t>
            </a:r>
            <a:r>
              <a:rPr lang="ru-RU" b="1" dirty="0" smtClean="0">
                <a:solidFill>
                  <a:srgbClr val="000000"/>
                </a:solidFill>
              </a:rPr>
              <a:t>, мед..</a:t>
            </a:r>
            <a:r>
              <a:rPr lang="ru-RU" b="1" dirty="0" err="1" smtClean="0">
                <a:solidFill>
                  <a:srgbClr val="000000"/>
                </a:solidFill>
              </a:rPr>
              <a:t>нститут</a:t>
            </a:r>
            <a:endParaRPr lang="ru-RU" b="1" dirty="0" smtClean="0">
              <a:solidFill>
                <a:srgbClr val="000000"/>
              </a:solidFill>
            </a:endParaRPr>
          </a:p>
          <a:p>
            <a:pPr marL="609600" indent="-609600">
              <a:lnSpc>
                <a:spcPct val="90000"/>
              </a:lnSpc>
            </a:pPr>
            <a:r>
              <a:rPr lang="ru-RU" b="1" dirty="0" err="1" smtClean="0">
                <a:solidFill>
                  <a:srgbClr val="000000"/>
                </a:solidFill>
              </a:rPr>
              <a:t>суб</a:t>
            </a:r>
            <a:r>
              <a:rPr lang="ru-RU" b="1" dirty="0" smtClean="0">
                <a:solidFill>
                  <a:srgbClr val="000000"/>
                </a:solidFill>
              </a:rPr>
              <a:t>..</a:t>
            </a:r>
            <a:r>
              <a:rPr lang="ru-RU" b="1" dirty="0" err="1" smtClean="0">
                <a:solidFill>
                  <a:srgbClr val="000000"/>
                </a:solidFill>
              </a:rPr>
              <a:t>ективный</a:t>
            </a:r>
            <a:r>
              <a:rPr lang="ru-RU" b="1" dirty="0" smtClean="0">
                <a:solidFill>
                  <a:srgbClr val="000000"/>
                </a:solidFill>
              </a:rPr>
              <a:t>, </a:t>
            </a:r>
            <a:r>
              <a:rPr lang="ru-RU" b="1" dirty="0" err="1" smtClean="0">
                <a:solidFill>
                  <a:srgbClr val="000000"/>
                </a:solidFill>
              </a:rPr>
              <a:t>с..экономить</a:t>
            </a:r>
            <a:r>
              <a:rPr lang="ru-RU" b="1" dirty="0" smtClean="0">
                <a:solidFill>
                  <a:srgbClr val="000000"/>
                </a:solidFill>
              </a:rPr>
              <a:t>, без…аварийный</a:t>
            </a:r>
          </a:p>
          <a:p>
            <a:pPr marL="609600" indent="-609600">
              <a:lnSpc>
                <a:spcPct val="90000"/>
              </a:lnSpc>
            </a:pPr>
            <a:endParaRPr lang="ru-RU" dirty="0" smtClean="0">
              <a:solidFill>
                <a:srgbClr val="000000"/>
              </a:solidFill>
            </a:endParaRPr>
          </a:p>
        </p:txBody>
      </p:sp>
    </p:spTree>
    <p:extLst>
      <p:ext uri="{BB962C8B-B14F-4D97-AF65-F5344CB8AC3E}">
        <p14:creationId xmlns:p14="http://schemas.microsoft.com/office/powerpoint/2010/main" val="272473859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882" y="799587"/>
            <a:ext cx="10364451" cy="4786401"/>
          </a:xfrm>
        </p:spPr>
        <p:txBody>
          <a:bodyPr>
            <a:normAutofit/>
          </a:bodyPr>
          <a:lstStyle/>
          <a:p>
            <a:r>
              <a:rPr lang="ru-RU" sz="6600" dirty="0" smtClean="0"/>
              <a:t>Правописание суффиксов</a:t>
            </a:r>
            <a:endParaRPr lang="ru-RU" sz="6600" dirty="0"/>
          </a:p>
        </p:txBody>
      </p:sp>
    </p:spTree>
    <p:extLst>
      <p:ext uri="{BB962C8B-B14F-4D97-AF65-F5344CB8AC3E}">
        <p14:creationId xmlns:p14="http://schemas.microsoft.com/office/powerpoint/2010/main" val="194808027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4" y="609599"/>
            <a:ext cx="10364452" cy="983811"/>
          </a:xfrm>
        </p:spPr>
        <p:txBody>
          <a:bodyPr/>
          <a:lstStyle/>
          <a:p>
            <a:r>
              <a:rPr lang="ru-RU" dirty="0"/>
              <a:t>Морфемы, имеющие значение</a:t>
            </a:r>
            <a:br>
              <a:rPr lang="ru-RU" dirty="0"/>
            </a:br>
            <a:endParaRPr lang="ru-RU" dirty="0"/>
          </a:p>
        </p:txBody>
      </p:sp>
      <p:sp>
        <p:nvSpPr>
          <p:cNvPr id="3" name="Текст 2"/>
          <p:cNvSpPr>
            <a:spLocks noGrp="1"/>
          </p:cNvSpPr>
          <p:nvPr>
            <p:ph type="body" sz="half" idx="2"/>
          </p:nvPr>
        </p:nvSpPr>
        <p:spPr>
          <a:xfrm>
            <a:off x="913775" y="1303699"/>
            <a:ext cx="10364452" cy="4487502"/>
          </a:xfrm>
        </p:spPr>
        <p:style>
          <a:lnRef idx="2">
            <a:schemeClr val="accent5"/>
          </a:lnRef>
          <a:fillRef idx="1">
            <a:schemeClr val="lt1"/>
          </a:fillRef>
          <a:effectRef idx="0">
            <a:schemeClr val="accent5"/>
          </a:effectRef>
          <a:fontRef idx="minor">
            <a:schemeClr val="dk1"/>
          </a:fontRef>
        </p:style>
        <p:txBody>
          <a:bodyPr/>
          <a:lstStyle/>
          <a:p>
            <a:r>
              <a:rPr lang="ru-RU" sz="2400" dirty="0"/>
              <a:t>Части слова, обладающие лексическим смыслом, в русском языке изучаются в разделе «</a:t>
            </a:r>
            <a:r>
              <a:rPr lang="ru-RU" sz="2400" dirty="0" err="1"/>
              <a:t>Морфемика</a:t>
            </a:r>
            <a:r>
              <a:rPr lang="ru-RU" sz="2400" dirty="0"/>
              <a:t>». </a:t>
            </a:r>
            <a:endParaRPr lang="ru-RU" sz="2400" dirty="0" smtClean="0"/>
          </a:p>
          <a:p>
            <a:endParaRPr lang="ru-RU" sz="2400" dirty="0" smtClean="0"/>
          </a:p>
          <a:p>
            <a:r>
              <a:rPr lang="ru-RU" sz="2400" dirty="0" smtClean="0"/>
              <a:t>Значимые </a:t>
            </a:r>
            <a:r>
              <a:rPr lang="ru-RU" sz="2400" dirty="0"/>
              <a:t>части слова внутри основы – морфемы: </a:t>
            </a:r>
            <a:endParaRPr lang="ru-RU" sz="2400" dirty="0" smtClean="0"/>
          </a:p>
          <a:p>
            <a:pPr marL="342900" indent="-342900">
              <a:buFont typeface="+mj-lt"/>
              <a:buAutoNum type="arabicPeriod"/>
            </a:pPr>
            <a:r>
              <a:rPr lang="ru-RU" sz="2400" dirty="0" smtClean="0"/>
              <a:t>приставки</a:t>
            </a:r>
            <a:r>
              <a:rPr lang="ru-RU" sz="2400" dirty="0"/>
              <a:t>; </a:t>
            </a:r>
            <a:endParaRPr lang="ru-RU" sz="2400" dirty="0" smtClean="0"/>
          </a:p>
          <a:p>
            <a:pPr marL="342900" indent="-342900">
              <a:buFont typeface="+mj-lt"/>
              <a:buAutoNum type="arabicPeriod"/>
            </a:pPr>
            <a:r>
              <a:rPr lang="ru-RU" sz="2400" dirty="0" smtClean="0"/>
              <a:t>суффиксы;</a:t>
            </a:r>
          </a:p>
          <a:p>
            <a:pPr marL="342900" indent="-342900">
              <a:buFont typeface="+mj-lt"/>
              <a:buAutoNum type="arabicPeriod"/>
            </a:pPr>
            <a:r>
              <a:rPr lang="ru-RU" sz="2400" dirty="0" smtClean="0"/>
              <a:t> </a:t>
            </a:r>
            <a:r>
              <a:rPr lang="ru-RU" sz="2400" dirty="0"/>
              <a:t>корни.</a:t>
            </a:r>
            <a:r>
              <a:rPr lang="ru-RU" dirty="0"/>
              <a:t/>
            </a:r>
            <a:br>
              <a:rPr lang="ru-RU" dirty="0"/>
            </a:br>
            <a:endParaRPr lang="ru-RU" dirty="0"/>
          </a:p>
        </p:txBody>
      </p:sp>
    </p:spTree>
    <p:extLst>
      <p:ext uri="{BB962C8B-B14F-4D97-AF65-F5344CB8AC3E}">
        <p14:creationId xmlns:p14="http://schemas.microsoft.com/office/powerpoint/2010/main" val="356812854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956" y="0"/>
            <a:ext cx="10855105" cy="6858000"/>
          </a:xfrm>
        </p:spPr>
        <p:txBody>
          <a:bodyPr>
            <a:normAutofit/>
          </a:bodyPr>
          <a:lstStyle/>
          <a:p>
            <a:pPr algn="l"/>
            <a:r>
              <a:rPr lang="ru-RU" sz="2200" dirty="0" smtClean="0"/>
              <a:t>     Правописание </a:t>
            </a:r>
            <a:r>
              <a:rPr lang="ru-RU" sz="2200" dirty="0"/>
              <a:t>данной морфемы считается очень сложной, потому что в русском языке большое количество суффиксов и орфографических правил, касающихся данной части слова. </a:t>
            </a:r>
            <a:r>
              <a:rPr lang="ru-RU" dirty="0" smtClean="0"/>
              <a:t/>
            </a:r>
            <a:br>
              <a:rPr lang="ru-RU" dirty="0" smtClean="0"/>
            </a:br>
            <a:r>
              <a:rPr lang="ru-RU" dirty="0" smtClean="0"/>
              <a:t>    </a:t>
            </a:r>
            <a:r>
              <a:rPr lang="ru-RU" sz="2400" dirty="0" smtClean="0"/>
              <a:t>Чтобы </a:t>
            </a:r>
            <a:r>
              <a:rPr lang="ru-RU" sz="2400" dirty="0"/>
              <a:t>не ошибиться в написании, нужно для начала определить часть речи, в которой нужно верно записать суффикс. Есть следующие виды орфограмм: </a:t>
            </a:r>
            <a:r>
              <a:rPr lang="ru-RU" sz="2400" dirty="0" smtClean="0"/>
              <a:t/>
            </a:r>
            <a:br>
              <a:rPr lang="ru-RU" sz="2400" dirty="0" smtClean="0"/>
            </a:br>
            <a:r>
              <a:rPr lang="ru-RU" sz="2400" dirty="0"/>
              <a:t/>
            </a:r>
            <a:br>
              <a:rPr lang="ru-RU" sz="2400" dirty="0"/>
            </a:br>
            <a:r>
              <a:rPr lang="ru-RU" sz="2400" dirty="0" smtClean="0"/>
              <a:t>                                  1.</a:t>
            </a:r>
            <a:r>
              <a:rPr lang="ru-RU" sz="2000" dirty="0" smtClean="0"/>
              <a:t>правописание </a:t>
            </a:r>
            <a:r>
              <a:rPr lang="ru-RU" sz="2000" dirty="0"/>
              <a:t>суффиксов прилагательных</a:t>
            </a:r>
            <a:r>
              <a:rPr lang="ru-RU" sz="2000" dirty="0" smtClean="0"/>
              <a:t>;</a:t>
            </a:r>
            <a:br>
              <a:rPr lang="ru-RU" sz="2000" dirty="0" smtClean="0"/>
            </a:br>
            <a:r>
              <a:rPr lang="ru-RU" sz="2000" dirty="0" smtClean="0"/>
              <a:t>                                         2.правописание </a:t>
            </a:r>
            <a:r>
              <a:rPr lang="ru-RU" sz="2000" dirty="0"/>
              <a:t>суффиксов причастий; </a:t>
            </a:r>
            <a:r>
              <a:rPr lang="ru-RU" sz="2000" dirty="0" smtClean="0"/>
              <a:t/>
            </a:r>
            <a:br>
              <a:rPr lang="ru-RU" sz="2000" dirty="0" smtClean="0"/>
            </a:br>
            <a:r>
              <a:rPr lang="ru-RU" sz="2000" dirty="0" smtClean="0"/>
              <a:t>                                         3.правописание </a:t>
            </a:r>
            <a:r>
              <a:rPr lang="ru-RU" sz="2000" dirty="0"/>
              <a:t>суффиксов прошедшего времени; </a:t>
            </a:r>
            <a:r>
              <a:rPr lang="ru-RU" sz="2000" dirty="0" smtClean="0"/>
              <a:t/>
            </a:r>
            <a:br>
              <a:rPr lang="ru-RU" sz="2000" dirty="0" smtClean="0"/>
            </a:br>
            <a:r>
              <a:rPr lang="ru-RU" sz="2000" dirty="0" smtClean="0"/>
              <a:t>                                         4.правописание </a:t>
            </a:r>
            <a:r>
              <a:rPr lang="ru-RU" sz="2000" dirty="0"/>
              <a:t>суффиксов, зависящих от рода; </a:t>
            </a:r>
            <a:r>
              <a:rPr lang="ru-RU" sz="2000" dirty="0" smtClean="0"/>
              <a:t/>
            </a:r>
            <a:br>
              <a:rPr lang="ru-RU" sz="2000" dirty="0" smtClean="0"/>
            </a:br>
            <a:r>
              <a:rPr lang="ru-RU" sz="2000" dirty="0" smtClean="0"/>
              <a:t>                                         5.правописание </a:t>
            </a:r>
            <a:r>
              <a:rPr lang="ru-RU" sz="2000" dirty="0"/>
              <a:t>суффиксов имен существительных.</a:t>
            </a:r>
            <a:br>
              <a:rPr lang="ru-RU" sz="2000" dirty="0"/>
            </a:br>
            <a:endParaRPr lang="ru-RU" sz="2000" dirty="0"/>
          </a:p>
        </p:txBody>
      </p:sp>
    </p:spTree>
    <p:extLst>
      <p:ext uri="{BB962C8B-B14F-4D97-AF65-F5344CB8AC3E}">
        <p14:creationId xmlns:p14="http://schemas.microsoft.com/office/powerpoint/2010/main" val="4170688885"/>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cf.ppt-online.org/files1/slide/s/sNtIU5xTP2KkGzfQYgVXMnrSLbiH7v9REqD6hOuFop/slide-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810109"/>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s://fsd.multiurok.ru/html/2018/02/06/s_5a78e954ebbda/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630" y="0"/>
            <a:ext cx="998597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066263"/>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shareslide.ru/img/thumbs/e3332f689309d239e4d39abfcc5bf4d8-800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916"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0522095"/>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
            <a:ext cx="12191999" cy="6564428"/>
          </a:xfrm>
        </p:spPr>
        <p:txBody>
          <a:bodyPr>
            <a:noAutofit/>
          </a:bodyPr>
          <a:lstStyle/>
          <a:p>
            <a:pPr algn="l"/>
            <a:r>
              <a:rPr lang="ru-RU" sz="4400" b="1" dirty="0" smtClean="0"/>
              <a:t/>
            </a:r>
            <a:br>
              <a:rPr lang="ru-RU" sz="4400" b="1" dirty="0" smtClean="0"/>
            </a:br>
            <a:r>
              <a:rPr lang="ru-RU" sz="4400" b="1" dirty="0" smtClean="0"/>
              <a:t>                            Задание 4 </a:t>
            </a:r>
            <a:r>
              <a:rPr lang="ru-RU" sz="2400" b="1" dirty="0"/>
              <a:t/>
            </a:r>
            <a:br>
              <a:rPr lang="ru-RU" sz="2400" b="1" dirty="0"/>
            </a:br>
            <a:r>
              <a:rPr lang="ru-RU" sz="2400" b="1" dirty="0" smtClean="0"/>
              <a:t/>
            </a:r>
            <a:br>
              <a:rPr lang="ru-RU" sz="2400" b="1" dirty="0" smtClean="0"/>
            </a:br>
            <a:r>
              <a:rPr lang="ru-RU" sz="2400" b="1" dirty="0" smtClean="0"/>
              <a:t>Употребляя </a:t>
            </a:r>
            <a:r>
              <a:rPr lang="ru-RU" sz="2400" b="1" dirty="0"/>
              <a:t>необходимые суффиксы, выполните следующие задания</a:t>
            </a:r>
            <a:r>
              <a:rPr lang="ru-RU" sz="2400" b="1" dirty="0" smtClean="0"/>
              <a:t>:</a:t>
            </a:r>
            <a:br>
              <a:rPr lang="ru-RU" sz="2400" b="1" dirty="0" smtClean="0"/>
            </a:br>
            <a:r>
              <a:rPr lang="ru-RU" sz="2400" dirty="0"/>
              <a:t/>
            </a:r>
            <a:br>
              <a:rPr lang="ru-RU" sz="2400" dirty="0"/>
            </a:br>
            <a:r>
              <a:rPr lang="ru-RU" sz="2400" b="1" dirty="0"/>
              <a:t>а) скажите ласково о следующих предметах:</a:t>
            </a:r>
            <a:r>
              <a:rPr lang="ru-RU" sz="2400" dirty="0"/>
              <a:t/>
            </a:r>
            <a:br>
              <a:rPr lang="ru-RU" sz="2400" dirty="0"/>
            </a:br>
            <a:r>
              <a:rPr lang="ru-RU" sz="2400" dirty="0"/>
              <a:t>Рука -                                 береза -                         ночь -                         солнце –</a:t>
            </a:r>
            <a:br>
              <a:rPr lang="ru-RU" sz="2400" dirty="0"/>
            </a:br>
            <a:r>
              <a:rPr lang="ru-RU" sz="2400" dirty="0"/>
              <a:t>Скамья -                         сердце -                         шапка -                 голова –</a:t>
            </a:r>
            <a:br>
              <a:rPr lang="ru-RU" sz="2400" dirty="0"/>
            </a:br>
            <a:r>
              <a:rPr lang="ru-RU" sz="2400" dirty="0"/>
              <a:t/>
            </a:r>
            <a:br>
              <a:rPr lang="ru-RU" sz="2400" dirty="0"/>
            </a:br>
            <a:r>
              <a:rPr lang="ru-RU" sz="2400" dirty="0"/>
              <a:t/>
            </a:r>
            <a:br>
              <a:rPr lang="ru-RU" sz="2400" dirty="0"/>
            </a:br>
            <a:r>
              <a:rPr lang="ru-RU" sz="2400" b="1" dirty="0"/>
              <a:t>б) назовите предметы так, чтобы они стали маленького размера</a:t>
            </a:r>
            <a:r>
              <a:rPr lang="ru-RU" sz="2400" dirty="0"/>
              <a:t>:</a:t>
            </a:r>
            <a:br>
              <a:rPr lang="ru-RU" sz="2400" dirty="0"/>
            </a:br>
            <a:r>
              <a:rPr lang="ru-RU" sz="2400" dirty="0"/>
              <a:t>нос -                                 палец -                         хомяк -                 кот –</a:t>
            </a:r>
            <a:br>
              <a:rPr lang="ru-RU" sz="2400" dirty="0"/>
            </a:br>
            <a:r>
              <a:rPr lang="ru-RU" sz="2400" dirty="0"/>
              <a:t>звезда -                         зеркало -                         птица -                 зверь –</a:t>
            </a:r>
            <a:br>
              <a:rPr lang="ru-RU" sz="2400" dirty="0"/>
            </a:br>
            <a:r>
              <a:rPr lang="ru-RU" sz="2400" dirty="0"/>
              <a:t/>
            </a:r>
            <a:br>
              <a:rPr lang="ru-RU" sz="2400" dirty="0"/>
            </a:br>
            <a:r>
              <a:rPr lang="ru-RU" sz="2400" dirty="0"/>
              <a:t/>
            </a:r>
            <a:br>
              <a:rPr lang="ru-RU" sz="2400" dirty="0"/>
            </a:br>
            <a:r>
              <a:rPr lang="ru-RU" sz="2400" b="1" dirty="0"/>
              <a:t>в) назовите эти предметы так, чтобы они стали большими:</a:t>
            </a:r>
            <a:r>
              <a:rPr lang="ru-RU" sz="2400" dirty="0"/>
              <a:t/>
            </a:r>
            <a:br>
              <a:rPr lang="ru-RU" sz="2400" dirty="0"/>
            </a:br>
            <a:r>
              <a:rPr lang="ru-RU" sz="2400" dirty="0"/>
              <a:t>рука -                         глаза -                         букет -                         дом –</a:t>
            </a:r>
            <a:br>
              <a:rPr lang="ru-RU" sz="2400" dirty="0"/>
            </a:br>
            <a:endParaRPr lang="ru-RU" sz="2400" dirty="0"/>
          </a:p>
        </p:txBody>
      </p:sp>
    </p:spTree>
    <p:extLst>
      <p:ext uri="{BB962C8B-B14F-4D97-AF65-F5344CB8AC3E}">
        <p14:creationId xmlns:p14="http://schemas.microsoft.com/office/powerpoint/2010/main" val="3590113451"/>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8264" y="0"/>
            <a:ext cx="11633735" cy="6858001"/>
          </a:xfrm>
        </p:spPr>
        <p:txBody>
          <a:bodyPr>
            <a:normAutofit fontScale="90000"/>
          </a:bodyPr>
          <a:lstStyle/>
          <a:p>
            <a:pPr algn="l"/>
            <a:r>
              <a:rPr lang="ru-RU" sz="4800" b="1" dirty="0" smtClean="0"/>
              <a:t>                             Задание 5</a:t>
            </a:r>
            <a:r>
              <a:rPr lang="ru-RU" sz="2700" b="1" dirty="0" smtClean="0"/>
              <a:t/>
            </a:r>
            <a:br>
              <a:rPr lang="ru-RU" sz="2700" b="1" dirty="0" smtClean="0"/>
            </a:br>
            <a:r>
              <a:rPr lang="ru-RU" sz="2700" b="1" dirty="0" smtClean="0"/>
              <a:t>От </a:t>
            </a:r>
            <a:r>
              <a:rPr lang="ru-RU" sz="2700" b="1" dirty="0"/>
              <a:t>данных словосочетаний образуйте слова, обозначающие лицо, совершающее какое-то действие, называющее лицо по профессии или имеющее иное значение. Запишите слова, выделите суффиксы</a:t>
            </a:r>
            <a:r>
              <a:rPr lang="ru-RU" sz="2700" b="1" dirty="0" smtClean="0"/>
              <a:t>.</a:t>
            </a:r>
            <a:br>
              <a:rPr lang="ru-RU" sz="2700" b="1" dirty="0" smtClean="0"/>
            </a:br>
            <a:r>
              <a:rPr lang="ru-RU" sz="2700" dirty="0"/>
              <a:t/>
            </a:r>
            <a:br>
              <a:rPr lang="ru-RU" sz="2700" dirty="0"/>
            </a:br>
            <a:r>
              <a:rPr lang="ru-RU" sz="2700" dirty="0"/>
              <a:t>Музыкант, играющий на трубе –</a:t>
            </a:r>
            <a:br>
              <a:rPr lang="ru-RU" sz="2700" dirty="0"/>
            </a:br>
            <a:r>
              <a:rPr lang="ru-RU" sz="2700" dirty="0"/>
              <a:t>Смелый человек –</a:t>
            </a:r>
            <a:br>
              <a:rPr lang="ru-RU" sz="2700" dirty="0"/>
            </a:br>
            <a:r>
              <a:rPr lang="ru-RU" sz="2700" dirty="0"/>
              <a:t>Музыкант, играющий на скрипке –</a:t>
            </a:r>
            <a:br>
              <a:rPr lang="ru-RU" sz="2700" dirty="0"/>
            </a:br>
            <a:r>
              <a:rPr lang="ru-RU" sz="2700" dirty="0"/>
              <a:t>Хитрый человек –</a:t>
            </a:r>
            <a:br>
              <a:rPr lang="ru-RU" sz="2700" dirty="0"/>
            </a:br>
            <a:r>
              <a:rPr lang="ru-RU" sz="2700" dirty="0"/>
              <a:t>Тот, кто любит шутить –</a:t>
            </a:r>
            <a:br>
              <a:rPr lang="ru-RU" sz="2700" dirty="0"/>
            </a:br>
            <a:r>
              <a:rPr lang="ru-RU" sz="2700" dirty="0"/>
              <a:t>Тот, кто любит озорничать –</a:t>
            </a:r>
            <a:br>
              <a:rPr lang="ru-RU" sz="2700" dirty="0"/>
            </a:br>
            <a:r>
              <a:rPr lang="ru-RU" sz="2700" dirty="0"/>
              <a:t>Обучающийся в школе –</a:t>
            </a:r>
            <a:br>
              <a:rPr lang="ru-RU" sz="2700" dirty="0"/>
            </a:br>
            <a:r>
              <a:rPr lang="ru-RU" sz="2700" dirty="0"/>
              <a:t>Собирающий коллекцию –</a:t>
            </a:r>
            <a:br>
              <a:rPr lang="ru-RU" sz="2700" dirty="0"/>
            </a:br>
            <a:r>
              <a:rPr lang="ru-RU" sz="2700" dirty="0"/>
              <a:t>Играющий в футбол –</a:t>
            </a:r>
            <a:br>
              <a:rPr lang="ru-RU" sz="2700" dirty="0"/>
            </a:br>
            <a:r>
              <a:rPr lang="ru-RU" sz="2700" dirty="0"/>
              <a:t>Участник игры –</a:t>
            </a:r>
            <a:br>
              <a:rPr lang="ru-RU" sz="2700" dirty="0"/>
            </a:br>
            <a:r>
              <a:rPr lang="ru-RU" sz="2700" dirty="0"/>
              <a:t>Строящий дома –</a:t>
            </a:r>
            <a:r>
              <a:rPr lang="ru-RU" dirty="0"/>
              <a:t/>
            </a:r>
            <a:br>
              <a:rPr lang="ru-RU" dirty="0"/>
            </a:br>
            <a:endParaRPr lang="ru-RU" dirty="0"/>
          </a:p>
        </p:txBody>
      </p:sp>
    </p:spTree>
    <p:extLst>
      <p:ext uri="{BB962C8B-B14F-4D97-AF65-F5344CB8AC3E}">
        <p14:creationId xmlns:p14="http://schemas.microsoft.com/office/powerpoint/2010/main" val="10461766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913774" y="1231270"/>
            <a:ext cx="10351752" cy="4970353"/>
          </a:xfrm>
        </p:spPr>
        <p:txBody>
          <a:bodyPr>
            <a:normAutofit/>
          </a:bodyPr>
          <a:lstStyle/>
          <a:p>
            <a:pPr marL="457200" indent="-457200">
              <a:buFont typeface="+mj-lt"/>
              <a:buAutoNum type="arabicPeriod"/>
            </a:pPr>
            <a:r>
              <a:rPr lang="ru-RU" dirty="0">
                <a:solidFill>
                  <a:schemeClr val="tx1"/>
                </a:solidFill>
              </a:rPr>
              <a:t>Главной значимой частью слова является корень. В нем заключается основное смысловое значение слова</a:t>
            </a:r>
            <a:r>
              <a:rPr lang="ru-RU" dirty="0" smtClean="0">
                <a:solidFill>
                  <a:schemeClr val="tx1"/>
                </a:solidFill>
              </a:rPr>
              <a:t>.</a:t>
            </a:r>
          </a:p>
          <a:p>
            <a:pPr marL="457200" indent="-457200">
              <a:buFont typeface="+mj-lt"/>
              <a:buAutoNum type="arabicPeriod"/>
            </a:pPr>
            <a:endParaRPr lang="ru-RU" dirty="0" smtClean="0">
              <a:solidFill>
                <a:schemeClr val="tx1"/>
              </a:solidFill>
            </a:endParaRPr>
          </a:p>
          <a:p>
            <a:pPr marL="457200" indent="-457200">
              <a:buFont typeface="+mj-lt"/>
              <a:buAutoNum type="arabicPeriod"/>
            </a:pPr>
            <a:r>
              <a:rPr lang="ru-RU" dirty="0" smtClean="0">
                <a:solidFill>
                  <a:schemeClr val="tx1"/>
                </a:solidFill>
              </a:rPr>
              <a:t> </a:t>
            </a:r>
            <a:r>
              <a:rPr lang="ru-RU" dirty="0">
                <a:solidFill>
                  <a:schemeClr val="tx1"/>
                </a:solidFill>
              </a:rPr>
              <a:t>Значимой частью слова перед корнем является префикс (приставка</a:t>
            </a:r>
            <a:r>
              <a:rPr lang="ru-RU" dirty="0" smtClean="0">
                <a:solidFill>
                  <a:schemeClr val="tx1"/>
                </a:solidFill>
              </a:rPr>
              <a:t>).</a:t>
            </a:r>
          </a:p>
          <a:p>
            <a:pPr marL="457200" indent="-457200">
              <a:buFont typeface="+mj-lt"/>
              <a:buAutoNum type="arabicPeriod"/>
            </a:pPr>
            <a:endParaRPr lang="ru-RU" dirty="0" smtClean="0">
              <a:solidFill>
                <a:schemeClr val="tx1"/>
              </a:solidFill>
            </a:endParaRPr>
          </a:p>
          <a:p>
            <a:pPr marL="457200" indent="-457200">
              <a:buFont typeface="+mj-lt"/>
              <a:buAutoNum type="arabicPeriod"/>
            </a:pPr>
            <a:r>
              <a:rPr lang="ru-RU" dirty="0" smtClean="0">
                <a:solidFill>
                  <a:schemeClr val="tx1"/>
                </a:solidFill>
              </a:rPr>
              <a:t> </a:t>
            </a:r>
            <a:r>
              <a:rPr lang="ru-RU" dirty="0">
                <a:solidFill>
                  <a:schemeClr val="tx1"/>
                </a:solidFill>
              </a:rPr>
              <a:t>Вслед за корнем в слове находятся суффиксы: один или несколько. </a:t>
            </a:r>
            <a:endParaRPr lang="ru-RU" dirty="0" smtClean="0">
              <a:solidFill>
                <a:schemeClr val="tx1"/>
              </a:solidFill>
            </a:endParaRPr>
          </a:p>
          <a:p>
            <a:endParaRPr lang="ru-RU" dirty="0" smtClean="0">
              <a:solidFill>
                <a:schemeClr val="tx1"/>
              </a:solidFill>
            </a:endParaRPr>
          </a:p>
          <a:p>
            <a:pPr marL="457200" indent="-457200">
              <a:buFont typeface="+mj-lt"/>
              <a:buAutoNum type="arabicPeriod"/>
            </a:pPr>
            <a:r>
              <a:rPr lang="ru-RU" dirty="0" smtClean="0">
                <a:solidFill>
                  <a:schemeClr val="tx1"/>
                </a:solidFill>
              </a:rPr>
              <a:t>Окончание </a:t>
            </a:r>
            <a:r>
              <a:rPr lang="ru-RU" dirty="0">
                <a:solidFill>
                  <a:schemeClr val="tx1"/>
                </a:solidFill>
              </a:rPr>
              <a:t>не считается морфемой, обладающей значением.</a:t>
            </a:r>
            <a:r>
              <a:rPr lang="ru-RU" dirty="0"/>
              <a:t/>
            </a:r>
            <a:br>
              <a:rPr lang="ru-RU" dirty="0"/>
            </a:br>
            <a:endParaRPr lang="ru-RU" dirty="0"/>
          </a:p>
        </p:txBody>
      </p:sp>
      <p:sp>
        <p:nvSpPr>
          <p:cNvPr id="2" name="Заголовок 1"/>
          <p:cNvSpPr>
            <a:spLocks noGrp="1"/>
          </p:cNvSpPr>
          <p:nvPr>
            <p:ph type="title"/>
          </p:nvPr>
        </p:nvSpPr>
        <p:spPr>
          <a:xfrm>
            <a:off x="913774" y="828563"/>
            <a:ext cx="10351752" cy="737687"/>
          </a:xfrm>
        </p:spPr>
        <p:txBody>
          <a:bodyPr/>
          <a:lstStyle/>
          <a:p>
            <a:endParaRPr lang="ru-RU" dirty="0"/>
          </a:p>
        </p:txBody>
      </p:sp>
    </p:spTree>
    <p:extLst>
      <p:ext uri="{BB962C8B-B14F-4D97-AF65-F5344CB8AC3E}">
        <p14:creationId xmlns:p14="http://schemas.microsoft.com/office/powerpoint/2010/main" val="184963475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solidFill>
                  <a:schemeClr val="accent2">
                    <a:lumMod val="50000"/>
                  </a:schemeClr>
                </a:solidFill>
              </a:rPr>
              <a:t>Правописание корней</a:t>
            </a:r>
            <a:endParaRPr lang="ru-RU" sz="6600" dirty="0">
              <a:solidFill>
                <a:schemeClr val="accent2">
                  <a:lumMod val="50000"/>
                </a:schemeClr>
              </a:solidFill>
            </a:endParaRPr>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119649000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146" name="Organization Chart 7"/>
          <p:cNvGrpSpPr>
            <a:grpSpLocks noChangeAspect="1"/>
          </p:cNvGrpSpPr>
          <p:nvPr/>
        </p:nvGrpSpPr>
        <p:grpSpPr bwMode="auto">
          <a:xfrm>
            <a:off x="425513" y="228601"/>
            <a:ext cx="11298725" cy="6380429"/>
            <a:chOff x="288" y="1019"/>
            <a:chExt cx="5903" cy="836"/>
          </a:xfrm>
        </p:grpSpPr>
        <p:cxnSp>
          <p:nvCxnSpPr>
            <p:cNvPr id="6147" name="_s25628"/>
            <p:cNvCxnSpPr>
              <a:cxnSpLocks noChangeShapeType="1"/>
              <a:stCxn id="6167" idx="0"/>
              <a:endCxn id="6161" idx="2"/>
            </p:cNvCxnSpPr>
            <p:nvPr/>
          </p:nvCxnSpPr>
          <p:spPr bwMode="auto">
            <a:xfrm rot="16200000" flipV="1">
              <a:off x="5373" y="1320"/>
              <a:ext cx="110" cy="275"/>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48" name="_s25626"/>
            <p:cNvCxnSpPr>
              <a:cxnSpLocks noChangeShapeType="1"/>
              <a:stCxn id="6166" idx="0"/>
              <a:endCxn id="6161" idx="2"/>
            </p:cNvCxnSpPr>
            <p:nvPr/>
          </p:nvCxnSpPr>
          <p:spPr bwMode="auto">
            <a:xfrm rot="5400000" flipH="1" flipV="1">
              <a:off x="4643" y="1071"/>
              <a:ext cx="315" cy="979"/>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6149" name="_s25624"/>
            <p:cNvCxnSpPr>
              <a:cxnSpLocks noChangeShapeType="1"/>
              <a:stCxn id="6165" idx="0"/>
              <a:endCxn id="6161" idx="2"/>
            </p:cNvCxnSpPr>
            <p:nvPr/>
          </p:nvCxnSpPr>
          <p:spPr bwMode="auto">
            <a:xfrm rot="5400000" flipH="1" flipV="1">
              <a:off x="4603" y="825"/>
              <a:ext cx="110" cy="1265"/>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0" name="_s25622"/>
            <p:cNvCxnSpPr>
              <a:cxnSpLocks noChangeShapeType="1"/>
              <a:stCxn id="6164" idx="0"/>
              <a:endCxn id="6158" idx="2"/>
            </p:cNvCxnSpPr>
            <p:nvPr/>
          </p:nvCxnSpPr>
          <p:spPr bwMode="auto">
            <a:xfrm rot="16200000" flipV="1">
              <a:off x="1889" y="899"/>
              <a:ext cx="124" cy="1104"/>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1" name="_s25620"/>
            <p:cNvCxnSpPr>
              <a:cxnSpLocks noChangeShapeType="1"/>
              <a:stCxn id="6163" idx="0"/>
              <a:endCxn id="6158" idx="2"/>
            </p:cNvCxnSpPr>
            <p:nvPr/>
          </p:nvCxnSpPr>
          <p:spPr bwMode="auto">
            <a:xfrm rot="16200000" flipV="1">
              <a:off x="1323" y="1465"/>
              <a:ext cx="302" cy="150"/>
            </a:xfrm>
            <a:prstGeom prst="bentConnector3">
              <a:avLst>
                <a:gd name="adj1" fmla="val 8146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2" name="_s25618"/>
            <p:cNvCxnSpPr>
              <a:cxnSpLocks noChangeShapeType="1"/>
              <a:stCxn id="6162" idx="0"/>
              <a:endCxn id="6158" idx="2"/>
            </p:cNvCxnSpPr>
            <p:nvPr/>
          </p:nvCxnSpPr>
          <p:spPr bwMode="auto">
            <a:xfrm rot="5400000" flipH="1" flipV="1">
              <a:off x="1089" y="1189"/>
              <a:ext cx="110" cy="510"/>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3" name="_s25616"/>
            <p:cNvCxnSpPr>
              <a:cxnSpLocks noChangeShapeType="1"/>
              <a:stCxn id="6161" idx="0"/>
              <a:endCxn id="6157" idx="2"/>
            </p:cNvCxnSpPr>
            <p:nvPr/>
          </p:nvCxnSpPr>
          <p:spPr bwMode="auto">
            <a:xfrm rot="16200000" flipV="1">
              <a:off x="4180" y="155"/>
              <a:ext cx="96" cy="2126"/>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4" name="_s25614"/>
            <p:cNvCxnSpPr>
              <a:cxnSpLocks noChangeShapeType="1"/>
              <a:stCxn id="6160" idx="0"/>
              <a:endCxn id="6157" idx="2"/>
            </p:cNvCxnSpPr>
            <p:nvPr/>
          </p:nvCxnSpPr>
          <p:spPr bwMode="auto">
            <a:xfrm rot="16200000" flipV="1">
              <a:off x="3472" y="862"/>
              <a:ext cx="96" cy="711"/>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5" name="_s25613"/>
            <p:cNvCxnSpPr>
              <a:cxnSpLocks noChangeShapeType="1"/>
              <a:stCxn id="6159" idx="0"/>
              <a:endCxn id="6157" idx="2"/>
            </p:cNvCxnSpPr>
            <p:nvPr/>
          </p:nvCxnSpPr>
          <p:spPr bwMode="auto">
            <a:xfrm rot="5400000" flipH="1" flipV="1">
              <a:off x="2902" y="1003"/>
              <a:ext cx="96" cy="429"/>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6156" name="_s25612"/>
            <p:cNvCxnSpPr>
              <a:cxnSpLocks noChangeShapeType="1"/>
              <a:stCxn id="6158" idx="0"/>
              <a:endCxn id="6157" idx="2"/>
            </p:cNvCxnSpPr>
            <p:nvPr/>
          </p:nvCxnSpPr>
          <p:spPr bwMode="auto">
            <a:xfrm rot="5400000" flipH="1" flipV="1">
              <a:off x="2234" y="335"/>
              <a:ext cx="96" cy="1766"/>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6157" name="_s25608"/>
            <p:cNvSpPr>
              <a:spLocks noChangeArrowheads="1"/>
            </p:cNvSpPr>
            <p:nvPr/>
          </p:nvSpPr>
          <p:spPr bwMode="auto">
            <a:xfrm>
              <a:off x="2489" y="1019"/>
              <a:ext cx="1351" cy="151"/>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Виды орфограмм </a:t>
              </a:r>
            </a:p>
            <a:p>
              <a:pPr algn="ctr" eaLnBrk="1" hangingPunct="1"/>
              <a:r>
                <a:rPr lang="ru-RU" b="1">
                  <a:solidFill>
                    <a:srgbClr val="000000"/>
                  </a:solidFill>
                  <a:latin typeface="Times New Roman" panose="02020603050405020304" pitchFamily="18" charset="0"/>
                </a:rPr>
                <a:t>в корне</a:t>
              </a:r>
            </a:p>
          </p:txBody>
        </p:sp>
        <p:sp>
          <p:nvSpPr>
            <p:cNvPr id="6158" name="_s25609"/>
            <p:cNvSpPr>
              <a:spLocks noChangeArrowheads="1"/>
            </p:cNvSpPr>
            <p:nvPr/>
          </p:nvSpPr>
          <p:spPr bwMode="auto">
            <a:xfrm>
              <a:off x="638" y="1266"/>
              <a:ext cx="1521" cy="123"/>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Безударные </a:t>
              </a:r>
            </a:p>
            <a:p>
              <a:pPr algn="ctr" eaLnBrk="1" hangingPunct="1"/>
              <a:r>
                <a:rPr lang="ru-RU" b="1">
                  <a:solidFill>
                    <a:srgbClr val="000000"/>
                  </a:solidFill>
                  <a:latin typeface="Times New Roman" panose="02020603050405020304" pitchFamily="18" charset="0"/>
                </a:rPr>
                <a:t>гласные</a:t>
              </a:r>
            </a:p>
          </p:txBody>
        </p:sp>
        <p:sp>
          <p:nvSpPr>
            <p:cNvPr id="6159" name="_s25610"/>
            <p:cNvSpPr>
              <a:spLocks noChangeArrowheads="1"/>
            </p:cNvSpPr>
            <p:nvPr/>
          </p:nvSpPr>
          <p:spPr bwMode="auto">
            <a:xfrm>
              <a:off x="2303" y="1266"/>
              <a:ext cx="864" cy="123"/>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dirty="0">
                  <a:solidFill>
                    <a:srgbClr val="000000"/>
                  </a:solidFill>
                  <a:latin typeface="Times New Roman" panose="02020603050405020304" pitchFamily="18" charset="0"/>
                </a:rPr>
                <a:t>Ы-И после ц</a:t>
              </a:r>
            </a:p>
          </p:txBody>
        </p:sp>
        <p:sp>
          <p:nvSpPr>
            <p:cNvPr id="6160" name="_s25611"/>
            <p:cNvSpPr>
              <a:spLocks noChangeArrowheads="1"/>
            </p:cNvSpPr>
            <p:nvPr/>
          </p:nvSpPr>
          <p:spPr bwMode="auto">
            <a:xfrm>
              <a:off x="3311" y="1266"/>
              <a:ext cx="1129" cy="123"/>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Гласные после </a:t>
              </a:r>
            </a:p>
            <a:p>
              <a:pPr algn="ctr" eaLnBrk="1" hangingPunct="1"/>
              <a:r>
                <a:rPr lang="ru-RU" b="1">
                  <a:solidFill>
                    <a:srgbClr val="000000"/>
                  </a:solidFill>
                  <a:latin typeface="Times New Roman" panose="02020603050405020304" pitchFamily="18" charset="0"/>
                </a:rPr>
                <a:t>шипящих</a:t>
              </a:r>
            </a:p>
          </p:txBody>
        </p:sp>
        <p:sp>
          <p:nvSpPr>
            <p:cNvPr id="6161" name="_s25615"/>
            <p:cNvSpPr>
              <a:spLocks noChangeArrowheads="1"/>
            </p:cNvSpPr>
            <p:nvPr/>
          </p:nvSpPr>
          <p:spPr bwMode="auto">
            <a:xfrm>
              <a:off x="4640" y="1266"/>
              <a:ext cx="1301" cy="137"/>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Согласные</a:t>
              </a:r>
            </a:p>
          </p:txBody>
        </p:sp>
        <p:sp>
          <p:nvSpPr>
            <p:cNvPr id="6162" name="_s25617"/>
            <p:cNvSpPr>
              <a:spLocks noChangeArrowheads="1"/>
            </p:cNvSpPr>
            <p:nvPr/>
          </p:nvSpPr>
          <p:spPr bwMode="auto">
            <a:xfrm>
              <a:off x="288" y="1499"/>
              <a:ext cx="1201" cy="17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Проверяемые</a:t>
              </a:r>
            </a:p>
          </p:txBody>
        </p:sp>
        <p:sp>
          <p:nvSpPr>
            <p:cNvPr id="6163" name="_s25619"/>
            <p:cNvSpPr>
              <a:spLocks noChangeArrowheads="1"/>
            </p:cNvSpPr>
            <p:nvPr/>
          </p:nvSpPr>
          <p:spPr bwMode="auto">
            <a:xfrm>
              <a:off x="938" y="1691"/>
              <a:ext cx="1220" cy="151"/>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Непроверяемые</a:t>
              </a:r>
            </a:p>
          </p:txBody>
        </p:sp>
        <p:sp>
          <p:nvSpPr>
            <p:cNvPr id="6164" name="_s25621"/>
            <p:cNvSpPr>
              <a:spLocks noChangeArrowheads="1"/>
            </p:cNvSpPr>
            <p:nvPr/>
          </p:nvSpPr>
          <p:spPr bwMode="auto">
            <a:xfrm>
              <a:off x="1839" y="1513"/>
              <a:ext cx="1327" cy="165"/>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Чередующиеся</a:t>
              </a:r>
            </a:p>
          </p:txBody>
        </p:sp>
        <p:sp>
          <p:nvSpPr>
            <p:cNvPr id="6165" name="_s25623"/>
            <p:cNvSpPr>
              <a:spLocks noChangeArrowheads="1"/>
            </p:cNvSpPr>
            <p:nvPr/>
          </p:nvSpPr>
          <p:spPr bwMode="auto">
            <a:xfrm>
              <a:off x="3311" y="1513"/>
              <a:ext cx="1429" cy="137"/>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Непроизносимые</a:t>
              </a:r>
            </a:p>
          </p:txBody>
        </p:sp>
        <p:sp>
          <p:nvSpPr>
            <p:cNvPr id="6166" name="_s25625"/>
            <p:cNvSpPr>
              <a:spLocks noChangeArrowheads="1"/>
            </p:cNvSpPr>
            <p:nvPr/>
          </p:nvSpPr>
          <p:spPr bwMode="auto">
            <a:xfrm>
              <a:off x="3440" y="1718"/>
              <a:ext cx="1743" cy="137"/>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Сомнительные</a:t>
              </a:r>
            </a:p>
          </p:txBody>
        </p:sp>
        <p:sp>
          <p:nvSpPr>
            <p:cNvPr id="6167" name="_s25627"/>
            <p:cNvSpPr>
              <a:spLocks noChangeArrowheads="1"/>
            </p:cNvSpPr>
            <p:nvPr/>
          </p:nvSpPr>
          <p:spPr bwMode="auto">
            <a:xfrm>
              <a:off x="4940" y="1513"/>
              <a:ext cx="1251" cy="137"/>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r>
                <a:rPr lang="ru-RU" b="1">
                  <a:solidFill>
                    <a:srgbClr val="000000"/>
                  </a:solidFill>
                  <a:latin typeface="Times New Roman" panose="02020603050405020304" pitchFamily="18" charset="0"/>
                </a:rPr>
                <a:t>Удвоенные</a:t>
              </a:r>
            </a:p>
          </p:txBody>
        </p:sp>
      </p:grpSp>
    </p:spTree>
    <p:extLst>
      <p:ext uri="{BB962C8B-B14F-4D97-AF65-F5344CB8AC3E}">
        <p14:creationId xmlns:p14="http://schemas.microsoft.com/office/powerpoint/2010/main" val="29056906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ru-RU" sz="5400" b="1" i="1">
                <a:solidFill>
                  <a:srgbClr val="000000"/>
                </a:solidFill>
                <a:latin typeface="Times New Roman" panose="02020603050405020304" pitchFamily="18" charset="0"/>
              </a:rPr>
              <a:t>Чередующиеся гласные</a:t>
            </a:r>
          </a:p>
        </p:txBody>
      </p:sp>
      <p:pic>
        <p:nvPicPr>
          <p:cNvPr id="9219" name="Рисунок 7" descr="книги 3.wmf"/>
          <p:cNvPicPr>
            <a:picLocks noGrp="1" noChangeAspect="1"/>
          </p:cNvPicPr>
          <p:nvPr>
            <p:ph type="body" idx="4294967295"/>
          </p:nvPr>
        </p:nvPicPr>
        <p:blipFill>
          <a:blip r:embed="rId2" cstate="print">
            <a:extLst>
              <a:ext uri="{28A0092B-C50C-407E-A947-70E740481C1C}">
                <a14:useLocalDpi xmlns:a14="http://schemas.microsoft.com/office/drawing/2010/main" val="0"/>
              </a:ext>
            </a:extLst>
          </a:blip>
          <a:srcRect/>
          <a:stretch>
            <a:fillRect/>
          </a:stretch>
        </p:blipFill>
        <p:spPr>
          <a:xfrm>
            <a:off x="3886200" y="1905000"/>
            <a:ext cx="44958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7723920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eaLnBrk="1" hangingPunct="1"/>
            <a:r>
              <a:rPr lang="ru-RU" sz="4000" b="1" i="1" dirty="0">
                <a:solidFill>
                  <a:srgbClr val="000000"/>
                </a:solidFill>
                <a:latin typeface="Times New Roman" panose="02020603050405020304" pitchFamily="18" charset="0"/>
              </a:rPr>
              <a:t/>
            </a:r>
            <a:br>
              <a:rPr lang="ru-RU" sz="4000" b="1" i="1" dirty="0">
                <a:solidFill>
                  <a:srgbClr val="000000"/>
                </a:solidFill>
                <a:latin typeface="Times New Roman" panose="02020603050405020304" pitchFamily="18" charset="0"/>
              </a:rPr>
            </a:br>
            <a:r>
              <a:rPr lang="ru-RU" b="1" i="1" dirty="0">
                <a:solidFill>
                  <a:srgbClr val="000000"/>
                </a:solidFill>
                <a:latin typeface="Times New Roman" panose="02020603050405020304" pitchFamily="18" charset="0"/>
              </a:rPr>
              <a:t> </a:t>
            </a:r>
            <a:r>
              <a:rPr lang="ru-RU" dirty="0"/>
              <a:t/>
            </a:r>
            <a:br>
              <a:rPr lang="ru-RU" dirty="0"/>
            </a:br>
            <a:r>
              <a:rPr lang="ru-RU" sz="3200" dirty="0"/>
              <a:t>1.</a:t>
            </a:r>
            <a:r>
              <a:rPr lang="ru-RU" sz="3200" b="1" dirty="0">
                <a:latin typeface="Times New Roman" panose="02020603050405020304" pitchFamily="18" charset="0"/>
              </a:rPr>
              <a:t>Зависит</a:t>
            </a:r>
            <a:r>
              <a:rPr lang="ru-RU" b="1" dirty="0">
                <a:latin typeface="Times New Roman" panose="02020603050405020304" pitchFamily="18" charset="0"/>
              </a:rPr>
              <a:t>  от  суффикса –А- за корнем</a:t>
            </a:r>
            <a:r>
              <a:rPr lang="ru-RU" sz="2000" dirty="0"/>
              <a:t> </a:t>
            </a:r>
            <a:br>
              <a:rPr lang="ru-RU" sz="2000" dirty="0"/>
            </a:br>
            <a:endParaRPr lang="ru-RU" sz="2000" dirty="0"/>
          </a:p>
        </p:txBody>
      </p:sp>
      <p:graphicFrame>
        <p:nvGraphicFramePr>
          <p:cNvPr id="37979" name="Group 91"/>
          <p:cNvGraphicFramePr>
            <a:graphicFrameLocks noGrp="1"/>
          </p:cNvGraphicFramePr>
          <p:nvPr>
            <p:ph idx="1"/>
          </p:nvPr>
        </p:nvGraphicFramePr>
        <p:xfrm>
          <a:off x="2090738" y="1752601"/>
          <a:ext cx="7512050" cy="4422775"/>
        </p:xfrm>
        <a:graphic>
          <a:graphicData uri="http://schemas.openxmlformats.org/drawingml/2006/table">
            <a:tbl>
              <a:tblPr/>
              <a:tblGrid>
                <a:gridCol w="2000250"/>
                <a:gridCol w="3452812"/>
                <a:gridCol w="2058988"/>
              </a:tblGrid>
              <a:tr h="53341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Корни</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Примеры</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Исключения</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Е / И</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1.</a:t>
                      </a: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бир(а)-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-бер-блист(а)</a:t>
                      </a: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 - блест- /-блесн-</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дир(а)</a:t>
                      </a:r>
                      <a:r>
                        <a:rPr kumimoji="0" lang="ru-RU" sz="1400" b="0" i="0" u="none" strike="noStrike" cap="none" normalizeH="0" baseline="0" smtClean="0">
                          <a:ln>
                            <a:noFill/>
                          </a:ln>
                          <a:solidFill>
                            <a:schemeClr val="tx1"/>
                          </a:solidFill>
                          <a:effectLst/>
                          <a:latin typeface="Times New Roman" pitchFamily="18" charset="0"/>
                        </a:rPr>
                        <a:t>- / </a:t>
                      </a:r>
                      <a:r>
                        <a:rPr kumimoji="0" lang="ru-RU" sz="1400" b="1" i="0" u="none" strike="noStrike" cap="none" normalizeH="0" baseline="0" smtClean="0">
                          <a:ln>
                            <a:noFill/>
                          </a:ln>
                          <a:solidFill>
                            <a:schemeClr val="tx1"/>
                          </a:solidFill>
                          <a:effectLst/>
                          <a:latin typeface="Times New Roman" pitchFamily="18" charset="0"/>
                        </a:rPr>
                        <a:t>-дер-</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жиг(а)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-жег-</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мир(а)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-мер-</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пир(а)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-пер-</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стил(а)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-стел-</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тир(а)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-тер-</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чит(а)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-чест- / -чет-</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2.</a:t>
                      </a:r>
                      <a:r>
                        <a:rPr kumimoji="0" lang="ru-RU" sz="1400" b="0" i="0" u="none" strike="noStrike" cap="none" normalizeH="0" baseline="0" smtClean="0">
                          <a:ln>
                            <a:noFill/>
                          </a:ln>
                          <a:solidFill>
                            <a:schemeClr val="tx1"/>
                          </a:solidFill>
                          <a:effectLst/>
                          <a:latin typeface="Times New Roman" pitchFamily="18" charset="0"/>
                        </a:rPr>
                        <a:t>–</a:t>
                      </a:r>
                      <a:r>
                        <a:rPr kumimoji="0" lang="ru-RU" sz="1400" b="1" i="0" u="none" strike="noStrike" cap="none" normalizeH="0" baseline="0" smtClean="0">
                          <a:ln>
                            <a:noFill/>
                          </a:ln>
                          <a:solidFill>
                            <a:schemeClr val="tx1"/>
                          </a:solidFill>
                          <a:effectLst/>
                          <a:latin typeface="Times New Roman" pitchFamily="18" charset="0"/>
                        </a:rPr>
                        <a:t>им(а)- / -мя-</a:t>
                      </a:r>
                      <a:endParaRPr kumimoji="0" lang="ru-RU"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0" i="0" u="none" strike="noStrike" cap="none" normalizeH="0" baseline="0" smtClean="0">
                          <a:ln>
                            <a:noFill/>
                          </a:ln>
                          <a:solidFill>
                            <a:schemeClr val="tx1"/>
                          </a:solidFill>
                          <a:effectLst/>
                          <a:latin typeface="Times New Roman" pitchFamily="18" charset="0"/>
                        </a:rPr>
                        <a:t>   - </a:t>
                      </a:r>
                      <a:r>
                        <a:rPr kumimoji="0" lang="ru-RU" sz="1400" b="1" i="0" u="none" strike="noStrike" cap="none" normalizeH="0" baseline="0" smtClean="0">
                          <a:ln>
                            <a:noFill/>
                          </a:ln>
                          <a:solidFill>
                            <a:schemeClr val="tx1"/>
                          </a:solidFill>
                          <a:effectLst/>
                          <a:latin typeface="Times New Roman" pitchFamily="18" charset="0"/>
                        </a:rPr>
                        <a:t>ин(а)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-ня</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А / О</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0" u="none" strike="noStrike" cap="none" normalizeH="0" baseline="0" smtClean="0">
                          <a:ln>
                            <a:noFill/>
                          </a:ln>
                          <a:solidFill>
                            <a:schemeClr val="tx1"/>
                          </a:solidFill>
                          <a:effectLst/>
                          <a:latin typeface="Times New Roman" pitchFamily="18" charset="0"/>
                        </a:rPr>
                        <a:t>3.</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кас(а)</a:t>
                      </a:r>
                      <a:r>
                        <a:rPr kumimoji="0" lang="ru-RU" sz="1400" b="0" i="0" u="none" strike="noStrike" cap="none" normalizeH="0" baseline="0" smtClean="0">
                          <a:ln>
                            <a:noFill/>
                          </a:ln>
                          <a:solidFill>
                            <a:schemeClr val="tx1"/>
                          </a:solidFill>
                          <a:effectLst/>
                          <a:latin typeface="Times New Roman" pitchFamily="18" charset="0"/>
                        </a:rPr>
                        <a:t>- </a:t>
                      </a:r>
                      <a:r>
                        <a:rPr kumimoji="0" lang="ru-RU" sz="1400" b="1" i="0" u="none" strike="noStrike" cap="none" normalizeH="0" baseline="0" smtClean="0">
                          <a:ln>
                            <a:noFill/>
                          </a:ln>
                          <a:solidFill>
                            <a:schemeClr val="tx1"/>
                          </a:solidFill>
                          <a:effectLst/>
                          <a:latin typeface="Times New Roman" pitchFamily="18" charset="0"/>
                        </a:rPr>
                        <a:t>/ -кос-</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приб</a:t>
                      </a:r>
                      <a:r>
                        <a:rPr kumimoji="0" lang="ru-RU" sz="1400" b="1" i="1" u="none" strike="noStrike" cap="none" normalizeH="0" baseline="0" smtClean="0">
                          <a:ln>
                            <a:noFill/>
                          </a:ln>
                          <a:solidFill>
                            <a:schemeClr val="accent2"/>
                          </a:solidFill>
                          <a:effectLst/>
                          <a:latin typeface="Times New Roman" pitchFamily="18" charset="0"/>
                        </a:rPr>
                        <a:t>ирА</a:t>
                      </a:r>
                      <a:r>
                        <a:rPr kumimoji="0" lang="ru-RU" sz="1400" b="1" i="1" u="none" strike="noStrike" cap="none" normalizeH="0" baseline="0" smtClean="0">
                          <a:ln>
                            <a:noFill/>
                          </a:ln>
                          <a:solidFill>
                            <a:schemeClr val="tx1"/>
                          </a:solidFill>
                          <a:effectLst/>
                          <a:latin typeface="Times New Roman" pitchFamily="18" charset="0"/>
                        </a:rPr>
                        <a:t>ть / приберу</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бл</a:t>
                      </a:r>
                      <a:r>
                        <a:rPr kumimoji="0" lang="ru-RU" sz="1400" b="1" i="1" u="none" strike="noStrike" cap="none" normalizeH="0" baseline="0" smtClean="0">
                          <a:ln>
                            <a:noFill/>
                          </a:ln>
                          <a:solidFill>
                            <a:schemeClr val="accent2"/>
                          </a:solidFill>
                          <a:effectLst/>
                          <a:latin typeface="Times New Roman" pitchFamily="18" charset="0"/>
                        </a:rPr>
                        <a:t>истА</a:t>
                      </a:r>
                      <a:r>
                        <a:rPr kumimoji="0" lang="ru-RU" sz="1400" b="1" i="1" u="none" strike="noStrike" cap="none" normalizeH="0" baseline="0" smtClean="0">
                          <a:ln>
                            <a:noFill/>
                          </a:ln>
                          <a:solidFill>
                            <a:schemeClr val="tx1"/>
                          </a:solidFill>
                          <a:effectLst/>
                          <a:latin typeface="Times New Roman" pitchFamily="18" charset="0"/>
                        </a:rPr>
                        <a:t>ть / блеснул</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зад</a:t>
                      </a:r>
                      <a:r>
                        <a:rPr kumimoji="0" lang="ru-RU" sz="1400" b="1" i="1" u="none" strike="noStrike" cap="none" normalizeH="0" baseline="0" smtClean="0">
                          <a:ln>
                            <a:noFill/>
                          </a:ln>
                          <a:solidFill>
                            <a:schemeClr val="accent2"/>
                          </a:solidFill>
                          <a:effectLst/>
                          <a:latin typeface="Times New Roman" pitchFamily="18" charset="0"/>
                        </a:rPr>
                        <a:t>ирА</a:t>
                      </a:r>
                      <a:r>
                        <a:rPr kumimoji="0" lang="ru-RU" sz="1400" b="1" i="1" u="none" strike="noStrike" cap="none" normalizeH="0" baseline="0" smtClean="0">
                          <a:ln>
                            <a:noFill/>
                          </a:ln>
                          <a:solidFill>
                            <a:schemeClr val="tx1"/>
                          </a:solidFill>
                          <a:effectLst/>
                          <a:latin typeface="Times New Roman" pitchFamily="18" charset="0"/>
                        </a:rPr>
                        <a:t>ть / задеру</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выж</a:t>
                      </a:r>
                      <a:r>
                        <a:rPr kumimoji="0" lang="ru-RU" sz="1400" b="1" i="1" u="none" strike="noStrike" cap="none" normalizeH="0" baseline="0" smtClean="0">
                          <a:ln>
                            <a:noFill/>
                          </a:ln>
                          <a:solidFill>
                            <a:schemeClr val="accent2"/>
                          </a:solidFill>
                          <a:effectLst/>
                          <a:latin typeface="Times New Roman" pitchFamily="18" charset="0"/>
                        </a:rPr>
                        <a:t>игА</a:t>
                      </a:r>
                      <a:r>
                        <a:rPr kumimoji="0" lang="ru-RU" sz="1400" b="1" i="1" u="none" strike="noStrike" cap="none" normalizeH="0" baseline="0" smtClean="0">
                          <a:ln>
                            <a:noFill/>
                          </a:ln>
                          <a:solidFill>
                            <a:schemeClr val="tx1"/>
                          </a:solidFill>
                          <a:effectLst/>
                          <a:latin typeface="Times New Roman" pitchFamily="18" charset="0"/>
                        </a:rPr>
                        <a:t>ть / выжег</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зам</a:t>
                      </a:r>
                      <a:r>
                        <a:rPr kumimoji="0" lang="ru-RU" sz="1400" b="1" i="1" u="none" strike="noStrike" cap="none" normalizeH="0" baseline="0" smtClean="0">
                          <a:ln>
                            <a:noFill/>
                          </a:ln>
                          <a:solidFill>
                            <a:schemeClr val="accent2"/>
                          </a:solidFill>
                          <a:effectLst/>
                          <a:latin typeface="Times New Roman" pitchFamily="18" charset="0"/>
                        </a:rPr>
                        <a:t>ирА</a:t>
                      </a:r>
                      <a:r>
                        <a:rPr kumimoji="0" lang="ru-RU" sz="1400" b="1" i="1" u="none" strike="noStrike" cap="none" normalizeH="0" baseline="0" smtClean="0">
                          <a:ln>
                            <a:noFill/>
                          </a:ln>
                          <a:solidFill>
                            <a:schemeClr val="tx1"/>
                          </a:solidFill>
                          <a:effectLst/>
                          <a:latin typeface="Times New Roman" pitchFamily="18" charset="0"/>
                        </a:rPr>
                        <a:t>ть / замер</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зап</a:t>
                      </a:r>
                      <a:r>
                        <a:rPr kumimoji="0" lang="ru-RU" sz="1400" b="1" i="1" u="none" strike="noStrike" cap="none" normalizeH="0" baseline="0" smtClean="0">
                          <a:ln>
                            <a:noFill/>
                          </a:ln>
                          <a:solidFill>
                            <a:schemeClr val="accent2"/>
                          </a:solidFill>
                          <a:effectLst/>
                          <a:latin typeface="Times New Roman" pitchFamily="18" charset="0"/>
                        </a:rPr>
                        <a:t>ирА</a:t>
                      </a:r>
                      <a:r>
                        <a:rPr kumimoji="0" lang="ru-RU" sz="1400" b="1" i="1" u="none" strike="noStrike" cap="none" normalizeH="0" baseline="0" smtClean="0">
                          <a:ln>
                            <a:noFill/>
                          </a:ln>
                          <a:solidFill>
                            <a:schemeClr val="tx1"/>
                          </a:solidFill>
                          <a:effectLst/>
                          <a:latin typeface="Times New Roman" pitchFamily="18" charset="0"/>
                        </a:rPr>
                        <a:t>ть / запер</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расст</a:t>
                      </a:r>
                      <a:r>
                        <a:rPr kumimoji="0" lang="ru-RU" sz="1400" b="1" i="1" u="none" strike="noStrike" cap="none" normalizeH="0" baseline="0" smtClean="0">
                          <a:ln>
                            <a:noFill/>
                          </a:ln>
                          <a:solidFill>
                            <a:schemeClr val="accent2"/>
                          </a:solidFill>
                          <a:effectLst/>
                          <a:latin typeface="Times New Roman" pitchFamily="18" charset="0"/>
                        </a:rPr>
                        <a:t>илА</a:t>
                      </a:r>
                      <a:r>
                        <a:rPr kumimoji="0" lang="ru-RU" sz="1400" b="1" i="1" u="none" strike="noStrike" cap="none" normalizeH="0" baseline="0" smtClean="0">
                          <a:ln>
                            <a:noFill/>
                          </a:ln>
                          <a:solidFill>
                            <a:schemeClr val="tx1"/>
                          </a:solidFill>
                          <a:effectLst/>
                          <a:latin typeface="Times New Roman" pitchFamily="18" charset="0"/>
                        </a:rPr>
                        <a:t>ть / стелить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выт</a:t>
                      </a:r>
                      <a:r>
                        <a:rPr kumimoji="0" lang="ru-RU" sz="1400" b="1" i="1" u="none" strike="noStrike" cap="none" normalizeH="0" baseline="0" smtClean="0">
                          <a:ln>
                            <a:noFill/>
                          </a:ln>
                          <a:solidFill>
                            <a:schemeClr val="accent2"/>
                          </a:solidFill>
                          <a:effectLst/>
                          <a:latin typeface="Times New Roman" pitchFamily="18" charset="0"/>
                        </a:rPr>
                        <a:t>ирА</a:t>
                      </a:r>
                      <a:r>
                        <a:rPr kumimoji="0" lang="ru-RU" sz="1400" b="1" i="1" u="none" strike="noStrike" cap="none" normalizeH="0" baseline="0" smtClean="0">
                          <a:ln>
                            <a:noFill/>
                          </a:ln>
                          <a:solidFill>
                            <a:schemeClr val="tx1"/>
                          </a:solidFill>
                          <a:effectLst/>
                          <a:latin typeface="Times New Roman" pitchFamily="18" charset="0"/>
                        </a:rPr>
                        <a:t>ть / вытереть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выч</a:t>
                      </a:r>
                      <a:r>
                        <a:rPr kumimoji="0" lang="ru-RU" sz="1400" b="1" i="1" u="none" strike="noStrike" cap="none" normalizeH="0" baseline="0" smtClean="0">
                          <a:ln>
                            <a:noFill/>
                          </a:ln>
                          <a:solidFill>
                            <a:schemeClr val="accent2"/>
                          </a:solidFill>
                          <a:effectLst/>
                          <a:latin typeface="Times New Roman" pitchFamily="18" charset="0"/>
                        </a:rPr>
                        <a:t>итА</a:t>
                      </a:r>
                      <a:r>
                        <a:rPr kumimoji="0" lang="ru-RU" sz="1400" b="1" i="1" u="none" strike="noStrike" cap="none" normalizeH="0" baseline="0" smtClean="0">
                          <a:ln>
                            <a:noFill/>
                          </a:ln>
                          <a:solidFill>
                            <a:schemeClr val="tx1"/>
                          </a:solidFill>
                          <a:effectLst/>
                          <a:latin typeface="Times New Roman" pitchFamily="18" charset="0"/>
                        </a:rPr>
                        <a:t>ть / вычесть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1"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1"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вн</a:t>
                      </a:r>
                      <a:r>
                        <a:rPr kumimoji="0" lang="ru-RU" sz="1400" b="1" i="1" u="none" strike="noStrike" cap="none" normalizeH="0" baseline="0" smtClean="0">
                          <a:ln>
                            <a:noFill/>
                          </a:ln>
                          <a:solidFill>
                            <a:schemeClr val="accent2"/>
                          </a:solidFill>
                          <a:effectLst/>
                          <a:latin typeface="Times New Roman" pitchFamily="18" charset="0"/>
                        </a:rPr>
                        <a:t>имА</a:t>
                      </a:r>
                      <a:r>
                        <a:rPr kumimoji="0" lang="ru-RU" sz="1400" b="1" i="1" u="none" strike="noStrike" cap="none" normalizeH="0" baseline="0" smtClean="0">
                          <a:ln>
                            <a:noFill/>
                          </a:ln>
                          <a:solidFill>
                            <a:schemeClr val="tx1"/>
                          </a:solidFill>
                          <a:effectLst/>
                          <a:latin typeface="Times New Roman" pitchFamily="18" charset="0"/>
                        </a:rPr>
                        <a:t>ние / внять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зам</a:t>
                      </a:r>
                      <a:r>
                        <a:rPr kumimoji="0" lang="ru-RU" sz="1400" b="1" i="1" u="none" strike="noStrike" cap="none" normalizeH="0" baseline="0" smtClean="0">
                          <a:ln>
                            <a:noFill/>
                          </a:ln>
                          <a:solidFill>
                            <a:schemeClr val="accent2"/>
                          </a:solidFill>
                          <a:effectLst/>
                          <a:latin typeface="Times New Roman" pitchFamily="18" charset="0"/>
                        </a:rPr>
                        <a:t>инА</a:t>
                      </a:r>
                      <a:r>
                        <a:rPr kumimoji="0" lang="ru-RU" sz="1400" b="1" i="1" u="none" strike="noStrike" cap="none" normalizeH="0" baseline="0" smtClean="0">
                          <a:ln>
                            <a:noFill/>
                          </a:ln>
                          <a:solidFill>
                            <a:schemeClr val="tx1"/>
                          </a:solidFill>
                          <a:effectLst/>
                          <a:latin typeface="Times New Roman" pitchFamily="18" charset="0"/>
                        </a:rPr>
                        <a:t>ть / замять</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1"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к</a:t>
                      </a:r>
                      <a:r>
                        <a:rPr kumimoji="0" lang="ru-RU" sz="1400" b="1" i="1" u="none" strike="noStrike" cap="none" normalizeH="0" baseline="0" smtClean="0">
                          <a:ln>
                            <a:noFill/>
                          </a:ln>
                          <a:solidFill>
                            <a:schemeClr val="accent2"/>
                          </a:solidFill>
                          <a:effectLst/>
                          <a:latin typeface="Times New Roman" pitchFamily="18" charset="0"/>
                        </a:rPr>
                        <a:t>асА</a:t>
                      </a:r>
                      <a:r>
                        <a:rPr kumimoji="0" lang="ru-RU" sz="1400" b="1" i="1" u="none" strike="noStrike" cap="none" normalizeH="0" baseline="0" smtClean="0">
                          <a:ln>
                            <a:noFill/>
                          </a:ln>
                          <a:solidFill>
                            <a:schemeClr val="tx1"/>
                          </a:solidFill>
                          <a:effectLst/>
                          <a:latin typeface="Times New Roman" pitchFamily="18" charset="0"/>
                        </a:rPr>
                        <a:t>ться / коснуться</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бл</a:t>
                      </a:r>
                      <a:r>
                        <a:rPr kumimoji="0" lang="ru-RU" sz="1400" b="1" i="1" u="none" strike="noStrike" cap="none" normalizeH="0" baseline="0" smtClean="0">
                          <a:ln>
                            <a:noFill/>
                          </a:ln>
                          <a:solidFill>
                            <a:schemeClr val="accent2"/>
                          </a:solidFill>
                          <a:effectLst/>
                          <a:latin typeface="Times New Roman" pitchFamily="18" charset="0"/>
                        </a:rPr>
                        <a:t>е</a:t>
                      </a:r>
                      <a:r>
                        <a:rPr kumimoji="0" lang="ru-RU" sz="1400" b="1" i="1" u="none" strike="noStrike" cap="none" normalizeH="0" baseline="0" smtClean="0">
                          <a:ln>
                            <a:noFill/>
                          </a:ln>
                          <a:solidFill>
                            <a:schemeClr val="tx1"/>
                          </a:solidFill>
                          <a:effectLst/>
                          <a:latin typeface="Times New Roman" pitchFamily="18" charset="0"/>
                        </a:rPr>
                        <a:t>ск </a:t>
                      </a:r>
                      <a:r>
                        <a:rPr kumimoji="0" lang="ru-RU" sz="1400" b="0" i="0" u="none" strike="noStrike" cap="none" normalizeH="0" baseline="0" smtClean="0">
                          <a:ln>
                            <a:noFill/>
                          </a:ln>
                          <a:solidFill>
                            <a:schemeClr val="tx1"/>
                          </a:solidFill>
                          <a:effectLst/>
                          <a:latin typeface="Times New Roman" pitchFamily="18" charset="0"/>
                        </a:rPr>
                        <a:t>– под  уд.</a:t>
                      </a: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400" b="0" i="1"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400" b="1" i="1" u="none" strike="noStrike" cap="none" normalizeH="0" baseline="0" smtClean="0">
                          <a:ln>
                            <a:noFill/>
                          </a:ln>
                          <a:solidFill>
                            <a:schemeClr val="tx1"/>
                          </a:solidFill>
                          <a:effectLst/>
                          <a:latin typeface="Times New Roman" pitchFamily="18" charset="0"/>
                        </a:rPr>
                        <a:t>ч</a:t>
                      </a:r>
                      <a:r>
                        <a:rPr kumimoji="0" lang="ru-RU" sz="1400" b="1" i="1" u="none" strike="noStrike" cap="none" normalizeH="0" baseline="0" smtClean="0">
                          <a:ln>
                            <a:noFill/>
                          </a:ln>
                          <a:solidFill>
                            <a:schemeClr val="accent2"/>
                          </a:solidFill>
                          <a:effectLst/>
                          <a:latin typeface="Times New Roman" pitchFamily="18" charset="0"/>
                        </a:rPr>
                        <a:t>е</a:t>
                      </a:r>
                      <a:r>
                        <a:rPr kumimoji="0" lang="ru-RU" sz="1400" b="1" i="1" u="none" strike="noStrike" cap="none" normalizeH="0" baseline="0" smtClean="0">
                          <a:ln>
                            <a:noFill/>
                          </a:ln>
                          <a:solidFill>
                            <a:schemeClr val="tx1"/>
                          </a:solidFill>
                          <a:effectLst/>
                          <a:latin typeface="Times New Roman" pitchFamily="18" charset="0"/>
                        </a:rPr>
                        <a:t>та, соч</a:t>
                      </a:r>
                      <a:r>
                        <a:rPr kumimoji="0" lang="ru-RU" sz="1400" b="1" i="1" u="none" strike="noStrike" cap="none" normalizeH="0" baseline="0" smtClean="0">
                          <a:ln>
                            <a:noFill/>
                          </a:ln>
                          <a:solidFill>
                            <a:schemeClr val="accent2"/>
                          </a:solidFill>
                          <a:effectLst/>
                          <a:latin typeface="Times New Roman" pitchFamily="18" charset="0"/>
                        </a:rPr>
                        <a:t>е</a:t>
                      </a:r>
                      <a:r>
                        <a:rPr kumimoji="0" lang="ru-RU" sz="1400" b="1" i="1" u="none" strike="noStrike" cap="none" normalizeH="0" baseline="0" smtClean="0">
                          <a:ln>
                            <a:noFill/>
                          </a:ln>
                          <a:solidFill>
                            <a:schemeClr val="tx1"/>
                          </a:solidFill>
                          <a:effectLst/>
                          <a:latin typeface="Times New Roman" pitchFamily="18" charset="0"/>
                        </a:rPr>
                        <a:t>тание, соч</a:t>
                      </a:r>
                      <a:r>
                        <a:rPr kumimoji="0" lang="ru-RU" sz="1400" b="1" i="1" u="none" strike="noStrike" cap="none" normalizeH="0" baseline="0" smtClean="0">
                          <a:ln>
                            <a:noFill/>
                          </a:ln>
                          <a:solidFill>
                            <a:schemeClr val="accent2"/>
                          </a:solidFill>
                          <a:effectLst/>
                          <a:latin typeface="Times New Roman" pitchFamily="18" charset="0"/>
                        </a:rPr>
                        <a:t>е</a:t>
                      </a:r>
                      <a:r>
                        <a:rPr kumimoji="0" lang="ru-RU" sz="1400" b="1" i="1" u="none" strike="noStrike" cap="none" normalizeH="0" baseline="0" smtClean="0">
                          <a:ln>
                            <a:noFill/>
                          </a:ln>
                          <a:solidFill>
                            <a:schemeClr val="tx1"/>
                          </a:solidFill>
                          <a:effectLst/>
                          <a:latin typeface="Times New Roman" pitchFamily="18" charset="0"/>
                        </a:rPr>
                        <a:t>тать</a:t>
                      </a:r>
                      <a:r>
                        <a:rPr kumimoji="0" lang="ru-RU" sz="2600" b="0" i="0" u="none" strike="noStrike" cap="none" normalizeH="0" baseline="0" smtClean="0">
                          <a:ln>
                            <a:noFill/>
                          </a:ln>
                          <a:solidFill>
                            <a:schemeClr val="tx1"/>
                          </a:solidFill>
                          <a:effectLst/>
                          <a:latin typeface="Verdana" pitchFamily="34" charset="0"/>
                        </a:rPr>
                        <a:t>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89386059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133600" y="228601"/>
            <a:ext cx="8001000" cy="1216025"/>
          </a:xfrm>
        </p:spPr>
        <p:txBody>
          <a:bodyPr/>
          <a:lstStyle/>
          <a:p>
            <a:pPr algn="ctr" eaLnBrk="1" hangingPunct="1"/>
            <a:r>
              <a:rPr lang="ru-RU" sz="2400" b="1">
                <a:latin typeface="Times New Roman" panose="02020603050405020304" pitchFamily="18" charset="0"/>
              </a:rPr>
              <a:t>2. Зависит  от ударения.</a:t>
            </a:r>
            <a:br>
              <a:rPr lang="ru-RU" sz="2400" b="1">
                <a:latin typeface="Times New Roman" panose="02020603050405020304" pitchFamily="18" charset="0"/>
              </a:rPr>
            </a:br>
            <a:r>
              <a:rPr lang="ru-RU" sz="2400" b="1">
                <a:latin typeface="Times New Roman" panose="02020603050405020304" pitchFamily="18" charset="0"/>
              </a:rPr>
              <a:t>Под ударением сильная позиция:</a:t>
            </a:r>
            <a:br>
              <a:rPr lang="ru-RU" sz="2400" b="1">
                <a:latin typeface="Times New Roman" panose="02020603050405020304" pitchFamily="18" charset="0"/>
              </a:rPr>
            </a:br>
            <a:r>
              <a:rPr lang="ru-RU" sz="2400" b="1">
                <a:latin typeface="Times New Roman" panose="02020603050405020304" pitchFamily="18" charset="0"/>
              </a:rPr>
              <a:t>пиши, как слышишь</a:t>
            </a:r>
          </a:p>
        </p:txBody>
      </p:sp>
      <p:graphicFrame>
        <p:nvGraphicFramePr>
          <p:cNvPr id="40182" name="Group 246"/>
          <p:cNvGraphicFramePr>
            <a:graphicFrameLocks noGrp="1"/>
          </p:cNvGraphicFramePr>
          <p:nvPr>
            <p:ph idx="1"/>
          </p:nvPr>
        </p:nvGraphicFramePr>
        <p:xfrm>
          <a:off x="2057400" y="1600200"/>
          <a:ext cx="8077200" cy="5168900"/>
        </p:xfrm>
        <a:graphic>
          <a:graphicData uri="http://schemas.openxmlformats.org/drawingml/2006/table">
            <a:tbl>
              <a:tblPr/>
              <a:tblGrid>
                <a:gridCol w="2692400"/>
                <a:gridCol w="2692400"/>
                <a:gridCol w="2692400"/>
              </a:tblGrid>
              <a:tr h="48739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Корни</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Примеры</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Исключения</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22524">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Verdana" pitchFamily="34" charset="0"/>
                          <a:cs typeface="Times New Roman" pitchFamily="18" charset="0"/>
                        </a:rPr>
                        <a:t>А / О</a:t>
                      </a:r>
                      <a:endParaRPr kumimoji="0" lang="ru-RU" sz="1600" b="1"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Verdana" pitchFamily="34" charset="0"/>
                          <a:cs typeface="Times New Roman" pitchFamily="18" charset="0"/>
                        </a:rPr>
                        <a:t>1.–гар- / -гор-</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(не под ударением </a:t>
                      </a:r>
                      <a:r>
                        <a:rPr kumimoji="0" lang="ru-RU" sz="1600" b="1" i="0" u="none" strike="noStrike" cap="none" normalizeH="0" baseline="0" smtClean="0">
                          <a:ln>
                            <a:noFill/>
                          </a:ln>
                          <a:solidFill>
                            <a:srgbClr val="000000"/>
                          </a:solidFill>
                          <a:effectLst/>
                          <a:latin typeface="Verdana" pitchFamily="34" charset="0"/>
                          <a:cs typeface="Times New Roman" pitchFamily="18" charset="0"/>
                        </a:rPr>
                        <a:t>ГОР</a:t>
                      </a:r>
                      <a:r>
                        <a:rPr kumimoji="0" lang="ru-RU" sz="1600" b="0" i="0" u="none" strike="noStrike" cap="none" normalizeH="0" baseline="0" smtClean="0">
                          <a:ln>
                            <a:noFill/>
                          </a:ln>
                          <a:solidFill>
                            <a:srgbClr val="000000"/>
                          </a:solidFill>
                          <a:effectLst/>
                          <a:latin typeface="Verdana" pitchFamily="34" charset="0"/>
                          <a:cs typeface="Times New Roman" pitchFamily="18" charset="0"/>
                        </a:rPr>
                        <a:t>)</a:t>
                      </a:r>
                      <a:endParaRPr kumimoji="0" lang="ru-RU" sz="1600" b="0"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 2.</a:t>
                      </a:r>
                      <a:r>
                        <a:rPr kumimoji="0" lang="ru-RU" sz="1600" b="1" i="0" u="none" strike="noStrike" cap="none" normalizeH="0" baseline="0" smtClean="0">
                          <a:ln>
                            <a:noFill/>
                          </a:ln>
                          <a:solidFill>
                            <a:srgbClr val="000000"/>
                          </a:solidFill>
                          <a:effectLst/>
                          <a:latin typeface="Verdana" pitchFamily="34" charset="0"/>
                          <a:cs typeface="Times New Roman" pitchFamily="18" charset="0"/>
                        </a:rPr>
                        <a:t>–клан- / -клон-</a:t>
                      </a:r>
                      <a:endParaRPr kumimoji="0" lang="ru-RU" sz="1600" b="1"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0" u="none" strike="noStrike" cap="none" normalizeH="0" baseline="0" smtClean="0">
                          <a:ln>
                            <a:noFill/>
                          </a:ln>
                          <a:solidFill>
                            <a:srgbClr val="000000"/>
                          </a:solidFill>
                          <a:effectLst/>
                          <a:latin typeface="Verdana" pitchFamily="34" charset="0"/>
                          <a:cs typeface="Times New Roman" pitchFamily="18" charset="0"/>
                        </a:rPr>
                        <a:t> </a:t>
                      </a:r>
                      <a:r>
                        <a:rPr kumimoji="0" lang="ru-RU" sz="1600" b="0" i="0" u="none" strike="noStrike" cap="none" normalizeH="0" baseline="0" smtClean="0">
                          <a:ln>
                            <a:noFill/>
                          </a:ln>
                          <a:solidFill>
                            <a:srgbClr val="000000"/>
                          </a:solidFill>
                          <a:effectLst/>
                          <a:latin typeface="Verdana" pitchFamily="34" charset="0"/>
                          <a:cs typeface="Times New Roman" pitchFamily="18" charset="0"/>
                        </a:rPr>
                        <a:t>(не под ударением </a:t>
                      </a:r>
                      <a:r>
                        <a:rPr kumimoji="0" lang="ru-RU" sz="1600" b="1" i="0" u="none" strike="noStrike" cap="none" normalizeH="0" baseline="0" smtClean="0">
                          <a:ln>
                            <a:noFill/>
                          </a:ln>
                          <a:solidFill>
                            <a:srgbClr val="000000"/>
                          </a:solidFill>
                          <a:effectLst/>
                          <a:latin typeface="Verdana" pitchFamily="34" charset="0"/>
                          <a:cs typeface="Times New Roman" pitchFamily="18" charset="0"/>
                        </a:rPr>
                        <a:t>КЛОН</a:t>
                      </a:r>
                      <a:r>
                        <a:rPr kumimoji="0" lang="ru-RU" sz="1600" b="0" i="0" u="none" strike="noStrike" cap="none" normalizeH="0" baseline="0" smtClean="0">
                          <a:ln>
                            <a:noFill/>
                          </a:ln>
                          <a:solidFill>
                            <a:srgbClr val="000000"/>
                          </a:solidFill>
                          <a:effectLst/>
                          <a:latin typeface="Verdana" pitchFamily="34" charset="0"/>
                          <a:cs typeface="Times New Roman" pitchFamily="18" charset="0"/>
                        </a:rPr>
                        <a:t>)</a:t>
                      </a:r>
                      <a:endParaRPr kumimoji="0" lang="ru-RU" sz="1600" b="0"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 3.</a:t>
                      </a:r>
                      <a:r>
                        <a:rPr kumimoji="0" lang="ru-RU" sz="1600" b="1" i="0" u="none" strike="noStrike" cap="none" normalizeH="0" baseline="0" smtClean="0">
                          <a:ln>
                            <a:noFill/>
                          </a:ln>
                          <a:solidFill>
                            <a:srgbClr val="000000"/>
                          </a:solidFill>
                          <a:effectLst/>
                          <a:latin typeface="Verdana" pitchFamily="34" charset="0"/>
                          <a:cs typeface="Times New Roman" pitchFamily="18" charset="0"/>
                        </a:rPr>
                        <a:t>–твар- / -твор-</a:t>
                      </a:r>
                      <a:endParaRPr kumimoji="0" lang="ru-RU" sz="1600" b="1"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(не под ударением </a:t>
                      </a:r>
                      <a:r>
                        <a:rPr kumimoji="0" lang="ru-RU" sz="1600" b="1" i="0" u="none" strike="noStrike" cap="none" normalizeH="0" baseline="0" smtClean="0">
                          <a:ln>
                            <a:noFill/>
                          </a:ln>
                          <a:solidFill>
                            <a:srgbClr val="000000"/>
                          </a:solidFill>
                          <a:effectLst/>
                          <a:latin typeface="Verdana" pitchFamily="34" charset="0"/>
                          <a:cs typeface="Times New Roman" pitchFamily="18" charset="0"/>
                        </a:rPr>
                        <a:t>ТВОР</a:t>
                      </a:r>
                      <a:r>
                        <a:rPr kumimoji="0" lang="ru-RU" sz="1600" b="0" i="0" u="none" strike="noStrike" cap="none" normalizeH="0" baseline="0" smtClean="0">
                          <a:ln>
                            <a:noFill/>
                          </a:ln>
                          <a:solidFill>
                            <a:srgbClr val="000000"/>
                          </a:solidFill>
                          <a:effectLst/>
                          <a:latin typeface="Verdana" pitchFamily="34" charset="0"/>
                          <a:cs typeface="Times New Roman" pitchFamily="18" charset="0"/>
                        </a:rPr>
                        <a:t>)</a:t>
                      </a:r>
                    </a:p>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4.–зар- /-зор- </a:t>
                      </a:r>
                      <a:endParaRPr kumimoji="0" lang="ru-RU" sz="1600" b="0" i="0" u="none" strike="noStrike" cap="none" normalizeH="0" baseline="0" smtClean="0">
                        <a:ln>
                          <a:noFill/>
                        </a:ln>
                        <a:solidFill>
                          <a:srgbClr val="000000"/>
                        </a:solidFill>
                        <a:effectLst/>
                        <a:latin typeface="Verdana" pitchFamily="34" charset="0"/>
                      </a:endParaRPr>
                    </a:p>
                    <a:p>
                      <a:pPr marL="0" marR="0" lvl="0" indent="0" algn="ctr" defTabSz="914400" rtl="0" eaLnBrk="1" fontAlgn="base" latinLnBrk="0" hangingPunct="1">
                        <a:lnSpc>
                          <a:spcPts val="1200"/>
                        </a:lnSpc>
                        <a:spcBef>
                          <a:spcPct val="0"/>
                        </a:spcBef>
                        <a:spcAft>
                          <a:spcPct val="0"/>
                        </a:spcAft>
                        <a:buClr>
                          <a:schemeClr val="accent2"/>
                        </a:buClr>
                        <a:buSzTx/>
                        <a:buFont typeface="Wingdings" pitchFamily="2" charset="2"/>
                        <a:buNone/>
                        <a:tabLst/>
                      </a:pPr>
                      <a:r>
                        <a:rPr kumimoji="0" lang="ru-RU" sz="1600" b="0" i="0" u="none" strike="noStrike" cap="none" normalizeH="0" baseline="0" smtClean="0">
                          <a:ln>
                            <a:noFill/>
                          </a:ln>
                          <a:solidFill>
                            <a:srgbClr val="000000"/>
                          </a:solidFill>
                          <a:effectLst/>
                          <a:latin typeface="Verdana" pitchFamily="34" charset="0"/>
                          <a:cs typeface="Times New Roman" pitchFamily="18" charset="0"/>
                        </a:rPr>
                        <a:t>(не под ударением ЗАР</a:t>
                      </a: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a:t>
                      </a:r>
                      <a:r>
                        <a:rPr kumimoji="0" lang="ru-RU" sz="1600" b="0" i="0" u="none" strike="noStrike" cap="none" normalizeH="0" baseline="0" smtClean="0">
                          <a:ln>
                            <a:noFill/>
                          </a:ln>
                          <a:solidFill>
                            <a:srgbClr val="000000"/>
                          </a:solidFill>
                          <a:effectLst/>
                          <a:latin typeface="Times New Roman" pitchFamily="18" charset="0"/>
                        </a:rPr>
                        <a:t> </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заг</a:t>
                      </a:r>
                      <a:r>
                        <a:rPr kumimoji="0" lang="ru-RU" sz="1600" b="1" i="1" u="none" strike="noStrike" cap="none" normalizeH="0" baseline="0" smtClean="0">
                          <a:ln>
                            <a:noFill/>
                          </a:ln>
                          <a:solidFill>
                            <a:schemeClr val="accent2"/>
                          </a:solidFill>
                          <a:effectLst/>
                          <a:latin typeface="Verdana" pitchFamily="34" charset="0"/>
                          <a:cs typeface="Times New Roman" pitchFamily="18" charset="0"/>
                        </a:rPr>
                        <a:t>а</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 / заг</a:t>
                      </a:r>
                      <a:r>
                        <a:rPr kumimoji="0" lang="ru-RU" sz="1600" b="1" i="1" u="none" strike="noStrike" cap="none" normalizeH="0" baseline="0" smtClean="0">
                          <a:ln>
                            <a:noFill/>
                          </a:ln>
                          <a:solidFill>
                            <a:srgbClr val="3333FF"/>
                          </a:solidFill>
                          <a:effectLst/>
                          <a:latin typeface="Verdana" pitchFamily="34" charset="0"/>
                          <a:cs typeface="Times New Roman" pitchFamily="18" charset="0"/>
                        </a:rPr>
                        <a:t>о</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ра'ть </a:t>
                      </a: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кл</a:t>
                      </a:r>
                      <a:r>
                        <a:rPr kumimoji="0" lang="ru-RU" sz="1600" b="1" i="1" u="none" strike="noStrike" cap="none" normalizeH="0" baseline="0" smtClean="0">
                          <a:ln>
                            <a:noFill/>
                          </a:ln>
                          <a:solidFill>
                            <a:schemeClr val="accent2"/>
                          </a:solidFill>
                          <a:effectLst/>
                          <a:latin typeface="Verdana" pitchFamily="34" charset="0"/>
                          <a:cs typeface="Times New Roman" pitchFamily="18" charset="0"/>
                        </a:rPr>
                        <a:t>а</a:t>
                      </a:r>
                      <a:r>
                        <a:rPr kumimoji="0" lang="ru-RU" sz="1600" b="1" i="1" u="none" strike="noStrike" cap="none" normalizeH="0" baseline="0" smtClean="0">
                          <a:ln>
                            <a:noFill/>
                          </a:ln>
                          <a:solidFill>
                            <a:srgbClr val="000000"/>
                          </a:solidFill>
                          <a:effectLst/>
                          <a:latin typeface="Verdana" pitchFamily="34" charset="0"/>
                          <a:cs typeface="Times New Roman" pitchFamily="18" charset="0"/>
                        </a:rPr>
                        <a:t>'няться, покло'н, но:</a:t>
                      </a: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покл</a:t>
                      </a:r>
                      <a:r>
                        <a:rPr kumimoji="0" lang="ru-RU" sz="1600" b="1" i="1" u="none" strike="noStrike" cap="none" normalizeH="0" baseline="0" smtClean="0">
                          <a:ln>
                            <a:noFill/>
                          </a:ln>
                          <a:solidFill>
                            <a:srgbClr val="3333FF"/>
                          </a:solidFill>
                          <a:effectLst/>
                          <a:latin typeface="Verdana" pitchFamily="34" charset="0"/>
                          <a:cs typeface="Times New Roman" pitchFamily="18" charset="0"/>
                        </a:rPr>
                        <a:t>о</a:t>
                      </a:r>
                      <a:r>
                        <a:rPr kumimoji="0" lang="ru-RU" sz="1600" b="1" i="1" u="none" strike="noStrike" cap="none" normalizeH="0" baseline="0" smtClean="0">
                          <a:ln>
                            <a:noFill/>
                          </a:ln>
                          <a:solidFill>
                            <a:srgbClr val="000000"/>
                          </a:solidFill>
                          <a:effectLst/>
                          <a:latin typeface="Verdana" pitchFamily="34" charset="0"/>
                          <a:cs typeface="Times New Roman" pitchFamily="18" charset="0"/>
                        </a:rPr>
                        <a:t>ни'ться тво'рчество, тва'рь, </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но: тв</a:t>
                      </a:r>
                      <a:r>
                        <a:rPr kumimoji="0" lang="ru-RU" sz="1600" b="1" i="1" u="none" strike="noStrike" cap="none" normalizeH="0" baseline="0" smtClean="0">
                          <a:ln>
                            <a:noFill/>
                          </a:ln>
                          <a:solidFill>
                            <a:srgbClr val="3333FF"/>
                          </a:solidFill>
                          <a:effectLst/>
                          <a:latin typeface="Verdana" pitchFamily="34" charset="0"/>
                          <a:cs typeface="Times New Roman" pitchFamily="18" charset="0"/>
                        </a:rPr>
                        <a:t>о</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ри'ть</a:t>
                      </a: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 З</a:t>
                      </a:r>
                      <a:r>
                        <a:rPr kumimoji="0" lang="ru-RU" sz="1600" b="1" i="1" u="none" strike="noStrike" cap="none" normalizeH="0" baseline="0" smtClean="0">
                          <a:ln>
                            <a:noFill/>
                          </a:ln>
                          <a:solidFill>
                            <a:schemeClr val="tx1"/>
                          </a:solidFill>
                          <a:effectLst/>
                          <a:latin typeface="Verdana" pitchFamily="34" charset="0"/>
                          <a:cs typeface="Times New Roman" pitchFamily="18" charset="0"/>
                        </a:rPr>
                        <a:t>а</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'рево, з</a:t>
                      </a:r>
                      <a:r>
                        <a:rPr kumimoji="0" lang="ru-RU" sz="1600" b="1" i="1" u="none" strike="noStrike" cap="none" normalizeH="0" baseline="0" smtClean="0">
                          <a:ln>
                            <a:noFill/>
                          </a:ln>
                          <a:solidFill>
                            <a:schemeClr val="accent2"/>
                          </a:solidFill>
                          <a:effectLst/>
                          <a:latin typeface="Verdana" pitchFamily="34" charset="0"/>
                          <a:cs typeface="Times New Roman" pitchFamily="18" charset="0"/>
                        </a:rPr>
                        <a:t>о</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'ри, но:  з</a:t>
                      </a:r>
                      <a:r>
                        <a:rPr kumimoji="0" lang="ru-RU" sz="1600" b="1" i="1" u="none" strike="noStrike" cap="none" normalizeH="0" baseline="0" smtClean="0">
                          <a:ln>
                            <a:noFill/>
                          </a:ln>
                          <a:solidFill>
                            <a:srgbClr val="3333FF"/>
                          </a:solidFill>
                          <a:effectLst/>
                          <a:latin typeface="Verdana" pitchFamily="34" charset="0"/>
                          <a:cs typeface="Times New Roman" pitchFamily="18" charset="0"/>
                        </a:rPr>
                        <a:t>а</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рни'ца</a:t>
                      </a:r>
                      <a:r>
                        <a:rPr kumimoji="0" lang="ru-RU" sz="1600" b="1" i="0" u="none" strike="noStrike" cap="none" normalizeH="0" baseline="0" smtClean="0">
                          <a:ln>
                            <a:noFill/>
                          </a:ln>
                          <a:solidFill>
                            <a:srgbClr val="000000"/>
                          </a:solidFill>
                          <a:effectLst/>
                          <a:latin typeface="Verdana" pitchFamily="34" charset="0"/>
                        </a:rPr>
                        <a:t>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0"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Утв</a:t>
                      </a:r>
                      <a:r>
                        <a:rPr kumimoji="0" lang="ru-RU" sz="1600" b="1" i="1" u="none" strike="noStrike" cap="none" normalizeH="0" baseline="0" smtClean="0">
                          <a:ln>
                            <a:noFill/>
                          </a:ln>
                          <a:solidFill>
                            <a:schemeClr val="accent2"/>
                          </a:solidFill>
                          <a:effectLst/>
                          <a:latin typeface="Verdana" pitchFamily="34" charset="0"/>
                          <a:cs typeface="Times New Roman" pitchFamily="18" charset="0"/>
                        </a:rPr>
                        <a:t>а</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рь</a:t>
                      </a: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ru-RU" sz="1600" b="1" i="1" u="none" strike="noStrike" cap="none" normalizeH="0" baseline="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600" b="1" i="1" u="none" strike="noStrike" cap="none" normalizeH="0" baseline="0" smtClean="0">
                          <a:ln>
                            <a:noFill/>
                          </a:ln>
                          <a:solidFill>
                            <a:srgbClr val="000000"/>
                          </a:solidFill>
                          <a:effectLst/>
                          <a:latin typeface="Verdana" pitchFamily="34" charset="0"/>
                          <a:cs typeface="Times New Roman" pitchFamily="18" charset="0"/>
                        </a:rPr>
                        <a:t> з</a:t>
                      </a:r>
                      <a:r>
                        <a:rPr kumimoji="0" lang="ru-RU" sz="1600" b="1" i="1" u="none" strike="noStrike" cap="none" normalizeH="0" baseline="0" smtClean="0">
                          <a:ln>
                            <a:noFill/>
                          </a:ln>
                          <a:solidFill>
                            <a:schemeClr val="accent2"/>
                          </a:solidFill>
                          <a:effectLst/>
                          <a:latin typeface="Verdana" pitchFamily="34" charset="0"/>
                          <a:cs typeface="Times New Roman" pitchFamily="18" charset="0"/>
                        </a:rPr>
                        <a:t>о</a:t>
                      </a:r>
                      <a:r>
                        <a:rPr kumimoji="0" lang="ru-RU" sz="1600" b="1" i="1" u="none" strike="noStrike" cap="none" normalizeH="0" baseline="0" smtClean="0">
                          <a:ln>
                            <a:noFill/>
                          </a:ln>
                          <a:solidFill>
                            <a:srgbClr val="000000"/>
                          </a:solidFill>
                          <a:effectLst/>
                          <a:latin typeface="Verdana" pitchFamily="34" charset="0"/>
                          <a:cs typeface="Times New Roman" pitchFamily="18" charset="0"/>
                        </a:rPr>
                        <a:t>ревать</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35898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Запомни </a:t>
                      </a:r>
                      <a:r>
                        <a:rPr kumimoji="0" lang="ru-RU" sz="1200" b="1" i="0" u="none" strike="noStrike" cap="none" normalizeH="0" baseline="0" smtClean="0">
                          <a:ln>
                            <a:noFill/>
                          </a:ln>
                          <a:solidFill>
                            <a:srgbClr val="000000"/>
                          </a:solidFill>
                          <a:effectLst/>
                          <a:latin typeface="Verdana" pitchFamily="34" charset="0"/>
                          <a:cs typeface="Times New Roman" pitchFamily="18" charset="0"/>
                        </a:rPr>
                        <a:t>–плав- / -плов-</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200" b="1" i="1" u="none" strike="noStrike" cap="none" normalizeH="0" baseline="0" smtClean="0">
                          <a:ln>
                            <a:noFill/>
                          </a:ln>
                          <a:solidFill>
                            <a:srgbClr val="000000"/>
                          </a:solidFill>
                          <a:effectLst/>
                          <a:latin typeface="Verdana" pitchFamily="34" charset="0"/>
                          <a:cs typeface="Times New Roman" pitchFamily="18" charset="0"/>
                        </a:rPr>
                        <a:t>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а</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a:t>
                      </a:r>
                      <a:r>
                        <a:rPr kumimoji="0" lang="ru-RU" sz="1200" b="1" i="1" u="none" strike="noStrike" cap="none" normalizeH="0" baseline="0" smtClean="0">
                          <a:ln>
                            <a:noFill/>
                          </a:ln>
                          <a:solidFill>
                            <a:srgbClr val="000000"/>
                          </a:solidFill>
                          <a:effectLst/>
                          <a:latin typeface="Verdana" pitchFamily="34" charset="0"/>
                        </a:rPr>
                        <a:t>а</a:t>
                      </a:r>
                      <a:r>
                        <a:rPr kumimoji="0" lang="ru-RU" sz="1200" b="1" i="1" u="none" strike="noStrike" cap="none" normalizeH="0" baseline="0" smtClean="0">
                          <a:ln>
                            <a:noFill/>
                          </a:ln>
                          <a:solidFill>
                            <a:srgbClr val="000000"/>
                          </a:solidFill>
                          <a:effectLst/>
                          <a:latin typeface="Verdana" pitchFamily="34" charset="0"/>
                          <a:cs typeface="Times New Roman" pitchFamily="18" charset="0"/>
                        </a:rPr>
                        <a:t>ть, попл</a:t>
                      </a:r>
                      <a:r>
                        <a:rPr kumimoji="0" lang="ru-RU" sz="1200" b="1" i="1" u="none" strike="noStrike" cap="none" normalizeH="0" baseline="0" smtClean="0">
                          <a:ln>
                            <a:noFill/>
                          </a:ln>
                          <a:solidFill>
                            <a:srgbClr val="3333FF"/>
                          </a:solidFill>
                          <a:effectLst/>
                          <a:latin typeface="Verdana" pitchFamily="34" charset="0"/>
                          <a:cs typeface="Times New Roman" pitchFamily="18" charset="0"/>
                        </a:rPr>
                        <a:t>а</a:t>
                      </a:r>
                      <a:r>
                        <a:rPr kumimoji="0" lang="ru-RU" sz="1200" b="1" i="1" u="none" strike="noStrike" cap="none" normalizeH="0" baseline="0" smtClean="0">
                          <a:ln>
                            <a:noFill/>
                          </a:ln>
                          <a:solidFill>
                            <a:schemeClr val="tx1"/>
                          </a:solidFill>
                          <a:effectLst/>
                          <a:latin typeface="Verdana" pitchFamily="34" charset="0"/>
                          <a:cs typeface="Times New Roman" pitchFamily="18" charset="0"/>
                        </a:rPr>
                        <a:t>в</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о'к, жук- пл</a:t>
                      </a:r>
                      <a:r>
                        <a:rPr kumimoji="0" lang="ru-RU" sz="1200" b="1" i="1" u="none" strike="noStrike" cap="none" normalizeH="0" baseline="0" smtClean="0">
                          <a:ln>
                            <a:noFill/>
                          </a:ln>
                          <a:solidFill>
                            <a:srgbClr val="3333FF"/>
                          </a:solidFill>
                          <a:effectLst/>
                          <a:latin typeface="Verdana" pitchFamily="34" charset="0"/>
                          <a:cs typeface="Times New Roman" pitchFamily="18" charset="0"/>
                        </a:rPr>
                        <a:t>а</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вуне'ц</a:t>
                      </a:r>
                      <a:r>
                        <a:rPr kumimoji="0" lang="ru-RU" sz="2600" b="1" i="1" u="none" strike="noStrike" cap="none" normalizeH="0" baseline="0" smtClean="0">
                          <a:ln>
                            <a:noFill/>
                          </a:ln>
                          <a:solidFill>
                            <a:srgbClr val="000000"/>
                          </a:solidFill>
                          <a:effectLst/>
                          <a:latin typeface="Verdana" pitchFamily="34" charset="0"/>
                        </a:rPr>
                        <a:t> </a:t>
                      </a:r>
                      <a:r>
                        <a:rPr kumimoji="0" lang="ru-RU" sz="1200" b="0" i="0" u="none" strike="noStrike" cap="none" normalizeH="0" baseline="0" smtClean="0">
                          <a:ln>
                            <a:noFill/>
                          </a:ln>
                          <a:solidFill>
                            <a:srgbClr val="000000"/>
                          </a:solidFill>
                          <a:effectLst/>
                          <a:latin typeface="Verdana" pitchFamily="34" charset="0"/>
                          <a:cs typeface="Times New Roman" pitchFamily="18" charset="0"/>
                        </a:rPr>
                        <a:t>(не под ударением </a:t>
                      </a:r>
                      <a:r>
                        <a:rPr kumimoji="0" lang="ru-RU" sz="1200" b="1" i="0" u="none" strike="noStrike" cap="none" normalizeH="0" baseline="0" smtClean="0">
                          <a:ln>
                            <a:noFill/>
                          </a:ln>
                          <a:solidFill>
                            <a:srgbClr val="000000"/>
                          </a:solidFill>
                          <a:effectLst/>
                          <a:latin typeface="Verdana" pitchFamily="34" charset="0"/>
                          <a:cs typeface="Times New Roman" pitchFamily="18" charset="0"/>
                        </a:rPr>
                        <a:t>ПЛАВ</a:t>
                      </a:r>
                      <a:r>
                        <a:rPr kumimoji="0" lang="ru-RU" sz="1200" b="0" i="0" u="none" strike="noStrike" cap="none" normalizeH="0" baseline="0" smtClean="0">
                          <a:ln>
                            <a:noFill/>
                          </a:ln>
                          <a:solidFill>
                            <a:srgbClr val="000000"/>
                          </a:solidFill>
                          <a:effectLst/>
                          <a:latin typeface="Verdana" pitchFamily="34" charset="0"/>
                          <a:cs typeface="Times New Roman" pitchFamily="18" charset="0"/>
                        </a:rPr>
                        <a:t>)</a:t>
                      </a:r>
                      <a:r>
                        <a:rPr kumimoji="0" lang="ru-RU" sz="2600" b="0" i="0" u="none" strike="noStrike" cap="none" normalizeH="0" baseline="0" smtClean="0">
                          <a:ln>
                            <a:noFill/>
                          </a:ln>
                          <a:solidFill>
                            <a:srgbClr val="000000"/>
                          </a:solidFill>
                          <a:effectLst/>
                          <a:latin typeface="Verdana" pitchFamily="34" charset="0"/>
                        </a:rPr>
                        <a:t>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200" b="1" i="1" u="none" strike="noStrike" cap="none" normalizeH="0" baseline="0" smtClean="0">
                          <a:ln>
                            <a:noFill/>
                          </a:ln>
                          <a:solidFill>
                            <a:srgbClr val="000000"/>
                          </a:solidFill>
                          <a:effectLst/>
                          <a:latin typeface="Verdana" pitchFamily="34" charset="0"/>
                          <a:cs typeface="Times New Roman" pitchFamily="18" charset="0"/>
                        </a:rPr>
                        <a:t>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о</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вец, 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о</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вчиха, 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о</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вцы, 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ы</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вуны, запл</a:t>
                      </a:r>
                      <a:r>
                        <a:rPr kumimoji="0" lang="ru-RU" sz="1200" b="1" i="1" u="none" strike="noStrike" cap="none" normalizeH="0" baseline="0" smtClean="0">
                          <a:ln>
                            <a:noFill/>
                          </a:ln>
                          <a:solidFill>
                            <a:schemeClr val="accent2"/>
                          </a:solidFill>
                          <a:effectLst/>
                          <a:latin typeface="Verdana" pitchFamily="34" charset="0"/>
                          <a:cs typeface="Times New Roman" pitchFamily="18" charset="0"/>
                        </a:rPr>
                        <a:t>ы</a:t>
                      </a:r>
                      <a:r>
                        <a:rPr kumimoji="0" lang="ru-RU" sz="1200" b="1" i="1" u="none" strike="noStrike" cap="none" normalizeH="0" baseline="0" smtClean="0">
                          <a:ln>
                            <a:noFill/>
                          </a:ln>
                          <a:solidFill>
                            <a:srgbClr val="000000"/>
                          </a:solidFill>
                          <a:effectLst/>
                          <a:latin typeface="Verdana" pitchFamily="34" charset="0"/>
                          <a:cs typeface="Times New Roman" pitchFamily="18" charset="0"/>
                        </a:rPr>
                        <a:t>в</a:t>
                      </a:r>
                      <a:r>
                        <a:rPr kumimoji="0" lang="ru-RU" sz="2600" b="0" i="0" u="none" strike="noStrike" cap="none" normalizeH="0" baseline="0" smtClean="0">
                          <a:ln>
                            <a:noFill/>
                          </a:ln>
                          <a:solidFill>
                            <a:srgbClr val="000000"/>
                          </a:solidFill>
                          <a:effectLst/>
                          <a:latin typeface="Verdana" pitchFamily="34" charset="0"/>
                        </a:rPr>
                        <a:t>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57776541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algn="ctr" eaLnBrk="1" hangingPunct="1"/>
            <a:r>
              <a:rPr lang="ru-RU" sz="2800" b="1">
                <a:latin typeface="Times New Roman" panose="02020603050405020304" pitchFamily="18" charset="0"/>
              </a:rPr>
              <a:t/>
            </a:r>
            <a:br>
              <a:rPr lang="ru-RU" sz="2800" b="1">
                <a:latin typeface="Times New Roman" panose="02020603050405020304" pitchFamily="18" charset="0"/>
              </a:rPr>
            </a:br>
            <a:r>
              <a:rPr lang="ru-RU" sz="2800" b="1">
                <a:latin typeface="Times New Roman" panose="02020603050405020304" pitchFamily="18" charset="0"/>
              </a:rPr>
              <a:t> 3. Зависит  от согласной, следующей за гласной в корне</a:t>
            </a:r>
            <a:r>
              <a:rPr lang="ru-RU" sz="3400"/>
              <a:t> </a:t>
            </a:r>
          </a:p>
        </p:txBody>
      </p:sp>
      <p:graphicFrame>
        <p:nvGraphicFramePr>
          <p:cNvPr id="43044" name="Group 36"/>
          <p:cNvGraphicFramePr>
            <a:graphicFrameLocks noGrp="1"/>
          </p:cNvGraphicFramePr>
          <p:nvPr>
            <p:ph idx="1"/>
          </p:nvPr>
        </p:nvGraphicFramePr>
        <p:xfrm>
          <a:off x="2057400" y="1600200"/>
          <a:ext cx="8077200" cy="3276600"/>
        </p:xfrm>
        <a:graphic>
          <a:graphicData uri="http://schemas.openxmlformats.org/drawingml/2006/table">
            <a:tbl>
              <a:tblPr/>
              <a:tblGrid>
                <a:gridCol w="2692400"/>
                <a:gridCol w="2692400"/>
                <a:gridCol w="2692400"/>
              </a:tblGrid>
              <a:tr h="48736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Корни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Примеры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2000" b="0" i="1" u="none" strike="noStrike" cap="none" normalizeH="0" baseline="0" smtClean="0">
                          <a:ln>
                            <a:noFill/>
                          </a:ln>
                          <a:solidFill>
                            <a:schemeClr val="tx1"/>
                          </a:solidFill>
                          <a:effectLst/>
                          <a:latin typeface="Verdana" pitchFamily="34" charset="0"/>
                        </a:rPr>
                        <a:t>Исключения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9237">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0" u="none" strike="noStrike" cap="none" normalizeH="0" baseline="0" smtClean="0">
                          <a:ln>
                            <a:noFill/>
                          </a:ln>
                          <a:solidFill>
                            <a:schemeClr val="tx1"/>
                          </a:solidFill>
                          <a:effectLst/>
                          <a:latin typeface="Times New Roman" pitchFamily="18" charset="0"/>
                        </a:rPr>
                        <a:t>А / О</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0" u="none" strike="noStrike" cap="none" normalizeH="0" baseline="0" smtClean="0">
                          <a:ln>
                            <a:noFill/>
                          </a:ln>
                          <a:solidFill>
                            <a:schemeClr val="tx1"/>
                          </a:solidFill>
                          <a:effectLst/>
                          <a:latin typeface="Times New Roman" pitchFamily="18" charset="0"/>
                        </a:rPr>
                        <a:t>1.–раст- / -ращ-/ -рос-</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0" u="none" strike="noStrike" cap="none" normalizeH="0" baseline="0" smtClean="0">
                          <a:ln>
                            <a:noFill/>
                          </a:ln>
                          <a:solidFill>
                            <a:schemeClr val="tx1"/>
                          </a:solidFill>
                          <a:effectLst/>
                          <a:latin typeface="Times New Roman" pitchFamily="18" charset="0"/>
                        </a:rPr>
                        <a:t>2.–скак- / -скоч-</a:t>
                      </a:r>
                      <a:endParaRPr kumimoji="0" lang="ru-RU" sz="18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rPr>
                        <a:t>3. -</a:t>
                      </a:r>
                      <a:r>
                        <a:rPr kumimoji="0" lang="ru-RU" sz="1800" b="1" i="0" u="none" strike="noStrike" cap="none" normalizeH="0" baseline="0" smtClean="0">
                          <a:ln>
                            <a:noFill/>
                          </a:ln>
                          <a:solidFill>
                            <a:schemeClr val="tx1"/>
                          </a:solidFill>
                          <a:effectLst/>
                          <a:latin typeface="Times New Roman" pitchFamily="18" charset="0"/>
                        </a:rPr>
                        <a:t>лаг)</a:t>
                      </a:r>
                      <a:r>
                        <a:rPr kumimoji="0" lang="ru-RU" sz="1800" b="0" i="0" u="none" strike="noStrike" cap="none" normalizeH="0" baseline="0" smtClean="0">
                          <a:ln>
                            <a:noFill/>
                          </a:ln>
                          <a:solidFill>
                            <a:schemeClr val="tx1"/>
                          </a:solidFill>
                          <a:effectLst/>
                          <a:latin typeface="Times New Roman" pitchFamily="18" charset="0"/>
                        </a:rPr>
                        <a:t>- </a:t>
                      </a:r>
                      <a:r>
                        <a:rPr kumimoji="0" lang="ru-RU" sz="1800" b="1" i="0" u="none" strike="noStrike" cap="none" normalizeH="0" baseline="0" smtClean="0">
                          <a:ln>
                            <a:noFill/>
                          </a:ln>
                          <a:solidFill>
                            <a:schemeClr val="tx1"/>
                          </a:solidFill>
                          <a:effectLst/>
                          <a:latin typeface="Times New Roman" pitchFamily="18" charset="0"/>
                        </a:rPr>
                        <a:t>/ -лож</a:t>
                      </a:r>
                      <a:r>
                        <a:rPr kumimoji="0" lang="ru-RU" sz="1800" b="0" i="0" u="none" strike="noStrike" cap="none" normalizeH="0" baseline="0" smtClean="0">
                          <a:ln>
                            <a:noFill/>
                          </a:ln>
                          <a:solidFill>
                            <a:schemeClr val="tx1"/>
                          </a:solidFill>
                          <a:effectLst/>
                          <a:latin typeface="Verdana"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1" u="none" strike="noStrike" cap="none" normalizeH="0" baseline="0" smtClean="0">
                          <a:ln>
                            <a:noFill/>
                          </a:ln>
                          <a:solidFill>
                            <a:schemeClr val="tx1"/>
                          </a:solidFill>
                          <a:effectLst/>
                          <a:latin typeface="Times New Roman" pitchFamily="18" charset="0"/>
                        </a:rPr>
                        <a:t>р</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rgbClr val="3333FF"/>
                          </a:solidFill>
                          <a:effectLst/>
                          <a:latin typeface="Times New Roman" pitchFamily="18" charset="0"/>
                        </a:rPr>
                        <a:t>ст</a:t>
                      </a:r>
                      <a:r>
                        <a:rPr kumimoji="0" lang="ru-RU" sz="1800" b="1" i="1" u="none" strike="noStrike" cap="none" normalizeH="0" baseline="0" smtClean="0">
                          <a:ln>
                            <a:noFill/>
                          </a:ln>
                          <a:solidFill>
                            <a:schemeClr val="tx1"/>
                          </a:solidFill>
                          <a:effectLst/>
                          <a:latin typeface="Times New Roman" pitchFamily="18" charset="0"/>
                        </a:rPr>
                        <a:t>ение, выр</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rgbClr val="3333FF"/>
                          </a:solidFill>
                          <a:effectLst/>
                          <a:latin typeface="Times New Roman" pitchFamily="18" charset="0"/>
                        </a:rPr>
                        <a:t>щ</a:t>
                      </a:r>
                      <a:r>
                        <a:rPr kumimoji="0" lang="ru-RU" sz="1800" b="1" i="1" u="none" strike="noStrike" cap="none" normalizeH="0" baseline="0" smtClean="0">
                          <a:ln>
                            <a:noFill/>
                          </a:ln>
                          <a:solidFill>
                            <a:schemeClr val="tx1"/>
                          </a:solidFill>
                          <a:effectLst/>
                          <a:latin typeface="Times New Roman" pitchFamily="18" charset="0"/>
                        </a:rPr>
                        <a:t>енный, подр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rgbClr val="3333FF"/>
                          </a:solidFill>
                          <a:effectLst/>
                          <a:latin typeface="Times New Roman" pitchFamily="18" charset="0"/>
                        </a:rPr>
                        <a:t>с</a:t>
                      </a:r>
                      <a:r>
                        <a:rPr kumimoji="0" lang="ru-RU" sz="1800" b="1" i="1" u="none" strike="noStrike" cap="none" normalizeH="0" baseline="0" smtClean="0">
                          <a:ln>
                            <a:noFill/>
                          </a:ln>
                          <a:solidFill>
                            <a:schemeClr val="tx1"/>
                          </a:solidFill>
                          <a:effectLst/>
                          <a:latin typeface="Times New Roman" pitchFamily="18" charset="0"/>
                        </a:rPr>
                        <a:t>ли</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1" u="none" strike="noStrike" cap="none" normalizeH="0" baseline="0" smtClean="0">
                          <a:ln>
                            <a:noFill/>
                          </a:ln>
                          <a:solidFill>
                            <a:schemeClr val="tx1"/>
                          </a:solidFill>
                          <a:effectLst/>
                          <a:latin typeface="Times New Roman" pitchFamily="18" charset="0"/>
                        </a:rPr>
                        <a:t>заск</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к (под  уд.), </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1" u="none" strike="noStrike" cap="none" normalizeH="0" baseline="0" smtClean="0">
                          <a:ln>
                            <a:noFill/>
                          </a:ln>
                          <a:solidFill>
                            <a:schemeClr val="tx1"/>
                          </a:solidFill>
                          <a:effectLst/>
                          <a:latin typeface="Times New Roman" pitchFamily="18" charset="0"/>
                        </a:rPr>
                        <a:t>ск</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rgbClr val="3333FF"/>
                          </a:solidFill>
                          <a:effectLst/>
                          <a:latin typeface="Times New Roman" pitchFamily="18" charset="0"/>
                        </a:rPr>
                        <a:t>к</a:t>
                      </a:r>
                      <a:r>
                        <a:rPr kumimoji="0" lang="ru-RU" sz="1800" b="1" i="1" u="none" strike="noStrike" cap="none" normalizeH="0" baseline="0" smtClean="0">
                          <a:ln>
                            <a:noFill/>
                          </a:ln>
                          <a:solidFill>
                            <a:schemeClr val="tx1"/>
                          </a:solidFill>
                          <a:effectLst/>
                          <a:latin typeface="Times New Roman" pitchFamily="18" charset="0"/>
                        </a:rPr>
                        <a:t>ать / выск</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rgbClr val="3333FF"/>
                          </a:solidFill>
                          <a:effectLst/>
                          <a:latin typeface="Times New Roman" pitchFamily="18" charset="0"/>
                        </a:rPr>
                        <a:t>ч</a:t>
                      </a:r>
                      <a:r>
                        <a:rPr kumimoji="0" lang="ru-RU" sz="1800" b="1" i="1" u="none" strike="noStrike" cap="none" normalizeH="0" baseline="0" smtClean="0">
                          <a:ln>
                            <a:noFill/>
                          </a:ln>
                          <a:solidFill>
                            <a:schemeClr val="tx1"/>
                          </a:solidFill>
                          <a:effectLst/>
                          <a:latin typeface="Times New Roman" pitchFamily="18" charset="0"/>
                        </a:rPr>
                        <a:t>ить предл</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rgbClr val="3333FF"/>
                          </a:solidFill>
                          <a:effectLst/>
                          <a:latin typeface="Times New Roman" pitchFamily="18" charset="0"/>
                        </a:rPr>
                        <a:t>г</a:t>
                      </a:r>
                      <a:r>
                        <a:rPr kumimoji="0" lang="ru-RU" sz="1800" b="1" i="1" u="none" strike="noStrike" cap="none" normalizeH="0" baseline="0" smtClean="0">
                          <a:ln>
                            <a:noFill/>
                          </a:ln>
                          <a:solidFill>
                            <a:schemeClr val="tx1"/>
                          </a:solidFill>
                          <a:effectLst/>
                          <a:latin typeface="Times New Roman" pitchFamily="18" charset="0"/>
                        </a:rPr>
                        <a:t>ать / предл</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rgbClr val="3333FF"/>
                          </a:solidFill>
                          <a:effectLst/>
                          <a:latin typeface="Times New Roman" pitchFamily="18" charset="0"/>
                        </a:rPr>
                        <a:t>ж</a:t>
                      </a:r>
                      <a:r>
                        <a:rPr kumimoji="0" lang="ru-RU" sz="1800" b="1" i="1" u="none" strike="noStrike" cap="none" normalizeH="0" baseline="0" smtClean="0">
                          <a:ln>
                            <a:noFill/>
                          </a:ln>
                          <a:solidFill>
                            <a:schemeClr val="tx1"/>
                          </a:solidFill>
                          <a:effectLst/>
                          <a:latin typeface="Times New Roman" pitchFamily="18" charset="0"/>
                        </a:rPr>
                        <a:t>ить</a:t>
                      </a:r>
                      <a:r>
                        <a:rPr kumimoji="0" lang="ru-RU" sz="2600" b="0" i="0" u="none" strike="noStrike" cap="none" normalizeH="0" baseline="0" smtClean="0">
                          <a:ln>
                            <a:noFill/>
                          </a:ln>
                          <a:solidFill>
                            <a:schemeClr val="tx1"/>
                          </a:solidFill>
                          <a:effectLst/>
                          <a:latin typeface="Verdana"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1" u="none" strike="noStrike" cap="none" normalizeH="0" baseline="0" smtClean="0">
                          <a:ln>
                            <a:noFill/>
                          </a:ln>
                          <a:solidFill>
                            <a:schemeClr val="tx1"/>
                          </a:solidFill>
                          <a:effectLst/>
                          <a:latin typeface="Times New Roman" pitchFamily="18" charset="0"/>
                        </a:rPr>
                        <a:t>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сток,  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ст 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стовщик 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стов Р</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стислав;  отр</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chemeClr val="tx1"/>
                          </a:solidFill>
                          <a:effectLst/>
                          <a:latin typeface="Times New Roman" pitchFamily="18" charset="0"/>
                        </a:rPr>
                        <a:t>сль</a:t>
                      </a:r>
                      <a:endParaRPr kumimoji="0" lang="ru-RU" sz="1800" b="1" i="1" u="sng"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ru-RU" sz="1800" b="1" i="1" u="sng" strike="noStrike" cap="none" normalizeH="0" baseline="0" smtClean="0">
                          <a:ln>
                            <a:noFill/>
                          </a:ln>
                          <a:solidFill>
                            <a:schemeClr val="tx1"/>
                          </a:solidFill>
                          <a:effectLst/>
                          <a:latin typeface="Times New Roman" pitchFamily="18" charset="0"/>
                        </a:rPr>
                        <a:t>1л. ед.ч.:</a:t>
                      </a:r>
                      <a:r>
                        <a:rPr kumimoji="0" lang="ru-RU" sz="1800" b="1" i="1" u="none" strike="noStrike" cap="none" normalizeH="0" baseline="0" smtClean="0">
                          <a:ln>
                            <a:noFill/>
                          </a:ln>
                          <a:solidFill>
                            <a:schemeClr val="tx1"/>
                          </a:solidFill>
                          <a:effectLst/>
                          <a:latin typeface="Times New Roman" pitchFamily="18" charset="0"/>
                        </a:rPr>
                        <a:t> заск</a:t>
                      </a:r>
                      <a:r>
                        <a:rPr kumimoji="0" lang="ru-RU" sz="1800" b="1" i="1" u="none" strike="noStrike" cap="none" normalizeH="0" baseline="0" smtClean="0">
                          <a:ln>
                            <a:noFill/>
                          </a:ln>
                          <a:solidFill>
                            <a:schemeClr val="accent2"/>
                          </a:solidFill>
                          <a:effectLst/>
                          <a:latin typeface="Times New Roman" pitchFamily="18" charset="0"/>
                        </a:rPr>
                        <a:t>а</a:t>
                      </a:r>
                      <a:r>
                        <a:rPr kumimoji="0" lang="ru-RU" sz="1800" b="1" i="1" u="none" strike="noStrike" cap="none" normalizeH="0" baseline="0" smtClean="0">
                          <a:ln>
                            <a:noFill/>
                          </a:ln>
                          <a:solidFill>
                            <a:schemeClr val="tx1"/>
                          </a:solidFill>
                          <a:effectLst/>
                          <a:latin typeface="Times New Roman" pitchFamily="18" charset="0"/>
                        </a:rPr>
                        <a:t>чу (на ком-то), заск</a:t>
                      </a:r>
                      <a:r>
                        <a:rPr kumimoji="0" lang="ru-RU" sz="1800" b="1" i="1" u="none" strike="noStrike" cap="none" normalizeH="0" baseline="0" smtClean="0">
                          <a:ln>
                            <a:noFill/>
                          </a:ln>
                          <a:solidFill>
                            <a:schemeClr val="accent2"/>
                          </a:solidFill>
                          <a:effectLst/>
                          <a:latin typeface="Times New Roman" pitchFamily="18" charset="0"/>
                        </a:rPr>
                        <a:t>о</a:t>
                      </a:r>
                      <a:r>
                        <a:rPr kumimoji="0" lang="ru-RU" sz="1800" b="1" i="1" u="none" strike="noStrike" cap="none" normalizeH="0" baseline="0" smtClean="0">
                          <a:ln>
                            <a:noFill/>
                          </a:ln>
                          <a:solidFill>
                            <a:schemeClr val="tx1"/>
                          </a:solidFill>
                          <a:effectLst/>
                          <a:latin typeface="Times New Roman" pitchFamily="18" charset="0"/>
                        </a:rPr>
                        <a:t>чу (к кому-то)</a:t>
                      </a:r>
                      <a:r>
                        <a:rPr kumimoji="0" lang="ru-RU" sz="2600" b="0" i="0" u="none" strike="noStrike" cap="none" normalizeH="0" baseline="0" smtClean="0">
                          <a:ln>
                            <a:noFill/>
                          </a:ln>
                          <a:solidFill>
                            <a:schemeClr val="tx1"/>
                          </a:solidFill>
                          <a:effectLst/>
                          <a:latin typeface="Verdana"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75752658"/>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апля">
  <a:themeElements>
    <a:clrScheme name="Капля">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кстура гранж">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TM04033925[[fn=Капля]]</Template>
  <TotalTime>89</TotalTime>
  <Words>861</Words>
  <Application>Microsoft Office PowerPoint</Application>
  <PresentationFormat>Широкоэкранный</PresentationFormat>
  <Paragraphs>191</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Times New Roman</vt:lpstr>
      <vt:lpstr>Tw Cen MT</vt:lpstr>
      <vt:lpstr>Verdana</vt:lpstr>
      <vt:lpstr>Wingdings</vt:lpstr>
      <vt:lpstr>Капля</vt:lpstr>
      <vt:lpstr>Правописание морфем</vt:lpstr>
      <vt:lpstr>Морфемы, имеющие значение </vt:lpstr>
      <vt:lpstr>Презентация PowerPoint</vt:lpstr>
      <vt:lpstr>Правописание корней</vt:lpstr>
      <vt:lpstr>Презентация PowerPoint</vt:lpstr>
      <vt:lpstr>Чередующиеся гласные</vt:lpstr>
      <vt:lpstr>   1.Зависит  от  суффикса –А- за корнем  </vt:lpstr>
      <vt:lpstr>2. Зависит  от ударения. Под ударением сильная позиция: пиши, как слышишь</vt:lpstr>
      <vt:lpstr>  3. Зависит  от согласной, следующей за гласной в корне </vt:lpstr>
      <vt:lpstr>4.Зависит  от значения корня </vt:lpstr>
      <vt:lpstr>Задание 1.</vt:lpstr>
      <vt:lpstr>Правописание приставок</vt:lpstr>
      <vt:lpstr>Презентация PowerPoint</vt:lpstr>
      <vt:lpstr>Презентация PowerPoint</vt:lpstr>
      <vt:lpstr> изменяемые префиксы   без-/бес-,  из-/ис-,  раз-/рас-,  низ-/нис-,  воз-/вос-,  роз-/рос-,  через-\черес-  зависят от глухости или звонкости последующего согласного </vt:lpstr>
      <vt:lpstr>В русском языке существуют приставки, написание которых зависят от значения самого префикса: при-, пре-. </vt:lpstr>
      <vt:lpstr>Задание 2 </vt:lpstr>
      <vt:lpstr>Задание 3.</vt:lpstr>
      <vt:lpstr>Правописание суффиксов</vt:lpstr>
      <vt:lpstr>     Правописание данной морфемы считается очень сложной, потому что в русском языке большое количество суффиксов и орфографических правил, касающихся данной части слова.      Чтобы не ошибиться в написании, нужно для начала определить часть речи, в которой нужно верно записать суффикс. Есть следующие виды орфограмм:                                     1.правописание суффиксов прилагательных;                                          2.правописание суффиксов причастий;                                           3.правописание суффиксов прошедшего времени;                                           4.правописание суффиксов, зависящих от рода;                                           5.правописание суффиксов имен существительных. </vt:lpstr>
      <vt:lpstr>Презентация PowerPoint</vt:lpstr>
      <vt:lpstr>Презентация PowerPoint</vt:lpstr>
      <vt:lpstr>Презентация PowerPoint</vt:lpstr>
      <vt:lpstr>                             Задание 4   Употребляя необходимые суффиксы, выполните следующие задания:  а) скажите ласково о следующих предметах: Рука -                                 береза -                         ночь -                         солнце – Скамья -                         сердце -                         шапка -                 голова –   б) назовите предметы так, чтобы они стали маленького размера: нос -                                 палец -                         хомяк -                 кот – звезда -                         зеркало -                         птица -                 зверь –   в) назовите эти предметы так, чтобы они стали большими: рука -                         глаза -                         букет -                         дом – </vt:lpstr>
      <vt:lpstr>                             Задание 5 От данных словосочетаний образуйте слова, обозначающие лицо, совершающее какое-то действие, называющее лицо по профессии или имеющее иное значение. Запишите слова, выделите суффиксы.  Музыкант, играющий на трубе – Смелый человек – Музыкант, играющий на скрипке – Хитрый человек – Тот, кто любит шутить – Тот, кто любит озорничать – Обучающийся в школе – Собирающий коллекцию – Играющий в футбол – Участник игры – Строящий дома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Правописание морфем</dc:title>
  <dc:creator>Пользователь</dc:creator>
  <cp:lastModifiedBy>Пользователь</cp:lastModifiedBy>
  <cp:revision>10</cp:revision>
  <dcterms:created xsi:type="dcterms:W3CDTF">2022-09-19T15:29:42Z</dcterms:created>
  <dcterms:modified xsi:type="dcterms:W3CDTF">2023-12-13T14:28:03Z</dcterms:modified>
</cp:coreProperties>
</file>