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57" d="100"/>
          <a:sy n="57" d="100"/>
        </p:scale>
        <p:origin x="68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9D2384B6-E708-4F1C-98F7-DFCE4778FD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6036" y="-644236"/>
            <a:ext cx="12208036" cy="813578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6ACE0B3-F7F4-4C2A-99E8-6FEF92F410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70DAF8A8-A678-4B2F-B7D2-916BC438A7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CAB6E4A-5B20-4D79-88ED-1D181B119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83A43-64E5-4616-89E6-626296516E9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DC03B15-50D7-40DB-8D91-E286F7496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DD3EF20-4278-44A1-BE61-E34BA1A21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B69BD-07F3-416C-B560-DF49FE6E3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382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59CB03C-C644-4840-BE3C-186B76012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2130830-8A06-4CF0-B8FE-A8B71A235D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BD19388D-E22D-41CC-8D7B-D82EA59676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ACE693C-5DB5-4FF2-86DD-B9C011C58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83A43-64E5-4616-89E6-626296516E9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20C1E48-EB02-48FE-A950-F2193E380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8DC61AF-4CA4-469D-8EC9-A0BB7E15B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B69BD-07F3-416C-B560-DF49FE6E3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411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FFD8498-A4DC-4BEC-9AF9-0C362135A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A7AD9DB-3A47-41F3-AB41-8016A69F61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1D465D85-191D-4AF6-9FD0-5B637E0FE6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F100BFFD-A440-4CD7-9C9A-9006661224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FC97DBDA-858E-4D4B-A0A3-145DDDD4F0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582C54BC-A431-416F-B359-E1B43C49C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83A43-64E5-4616-89E6-626296516E9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0DF8E3D2-80AC-4987-901C-8489328EA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03A3DC6C-5D72-47A6-8C5F-D4378A13F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B69BD-07F3-416C-B560-DF49FE6E3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284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86AE747-6358-44CA-97CB-B10756F00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A6567A6B-3E14-4A89-8618-6AB63A63F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83A43-64E5-4616-89E6-626296516E9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4233F60F-7A78-424F-86F6-476C8793A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F2FA8542-71A7-4B00-B7C0-0BF19D3C7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B69BD-07F3-416C-B560-DF49FE6E3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349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DD4626B8-FB16-42E2-9695-64F8C907C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83A43-64E5-4616-89E6-626296516E9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AB87B820-A9B3-42BF-9790-4867C960A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3F3A45BF-2600-4A02-90D8-BC6A1DFA1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B69BD-07F3-416C-B560-DF49FE6E3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390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4A30C23-9B12-4E78-BB92-650FA5B52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0150A89-C31C-4AFE-A49F-A8BE7237FC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A666F135-E5B5-4535-8679-6DFE3A0984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094F41C-6E8B-4485-8209-75DC47778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83A43-64E5-4616-89E6-626296516E9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B8D1927-B3C6-4462-B6C1-69D8A2554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C3C180C-6B0B-48BE-9A22-0DD10C5A3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B69BD-07F3-416C-B560-DF49FE6E3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073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B24A09F-BB84-4FB2-8870-73D454C951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873BFC7F-7A06-4735-9EDA-EBFA4212CE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0129216-08E6-41A7-BAF4-B1B9613D7B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39975854-BDD9-482A-B4D4-11A98BE04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83A43-64E5-4616-89E6-626296516E9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B4BB7A2-516F-4D48-ADFC-1BD1EB78D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5F20ABA-68B0-49C8-A56C-218CB79DB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B69BD-07F3-416C-B560-DF49FE6E3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083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2766A6C-40A8-46E8-ACA9-8C552C766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AA72774D-D8E6-4A54-B131-E6682ABA3B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D84A35E-3BA5-4F82-836E-5DB51252F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83A43-64E5-4616-89E6-626296516E9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50F5E75-F47A-4E53-8485-1697610E0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8AC3F28-9A94-43E6-9E3B-298D6E5D3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B69BD-07F3-416C-B560-DF49FE6E3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439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32880930-A9B9-4696-BAD6-2103A15393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1ACC9905-CA0B-43FD-8123-3120885678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6CC1A3F-D5F0-492A-A822-B56D69400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83A43-64E5-4616-89E6-626296516E9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E7CF7E1-8B29-411A-A877-B25B2B10B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8157195-DC59-42AC-A84B-801BEEF99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B69BD-07F3-416C-B560-DF49FE6E3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533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BB5F2ED5-BE4C-417D-A9C1-987421DBDD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32316" y="-1121585"/>
            <a:ext cx="13640596" cy="9090482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81134973-9603-4EB5-B737-91F29D4CD883}"/>
              </a:ext>
            </a:extLst>
          </p:cNvPr>
          <p:cNvSpPr/>
          <p:nvPr/>
        </p:nvSpPr>
        <p:spPr>
          <a:xfrm>
            <a:off x="563880" y="428043"/>
            <a:ext cx="11155680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8AAAB7C-7C1B-4105-BE24-F811EBB40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0AEA2C5-E058-48D4-9E80-BE661BC6E6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AECA37A-4894-4A33-9EBE-8B2E35025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83A43-64E5-4616-89E6-626296516E9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230E9E2-71FB-4D16-B449-EA5254AC7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FF10A82-3FA8-48BC-A562-4BDCC940C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B69BD-07F3-416C-B560-DF49FE6E3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753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BB5F2ED5-BE4C-417D-A9C1-987421DBDD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32316" y="-1121585"/>
            <a:ext cx="13640596" cy="9090482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81134973-9603-4EB5-B737-91F29D4CD883}"/>
              </a:ext>
            </a:extLst>
          </p:cNvPr>
          <p:cNvSpPr/>
          <p:nvPr/>
        </p:nvSpPr>
        <p:spPr>
          <a:xfrm>
            <a:off x="563880" y="428043"/>
            <a:ext cx="11155680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AECA37A-4894-4A33-9EBE-8B2E35025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fld id="{A3A83A43-64E5-4616-89E6-626296516E98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230E9E2-71FB-4D16-B449-EA5254AC7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FF10A82-3FA8-48BC-A562-4BDCC940C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fld id="{1EEB69BD-07F3-416C-B560-DF49FE6E32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xmlns="" id="{FFBB774A-E5FA-4ED6-8E56-DB70E36B80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365125"/>
            <a:ext cx="5257800" cy="1325563"/>
          </a:xfr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" name="Рисунок 7">
            <a:extLst>
              <a:ext uri="{FF2B5EF4-FFF2-40B4-BE49-F238E27FC236}">
                <a16:creationId xmlns:a16="http://schemas.microsoft.com/office/drawing/2014/main" xmlns="" id="{4D3F0206-E107-4BA9-B1B5-97C37FF69AA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5114" y="365124"/>
            <a:ext cx="4849511" cy="6174571"/>
          </a:xfr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11" name="Текст 9">
            <a:extLst>
              <a:ext uri="{FF2B5EF4-FFF2-40B4-BE49-F238E27FC236}">
                <a16:creationId xmlns:a16="http://schemas.microsoft.com/office/drawing/2014/main" xmlns="" id="{8C53815E-1CA9-463D-A67E-64D06AA272C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3183037"/>
            <a:ext cx="5257800" cy="3355875"/>
          </a:xfr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0754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BB5F2ED5-BE4C-417D-A9C1-987421DBDD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32316" y="-1121585"/>
            <a:ext cx="13640596" cy="9090482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81134973-9603-4EB5-B737-91F29D4CD883}"/>
              </a:ext>
            </a:extLst>
          </p:cNvPr>
          <p:cNvSpPr/>
          <p:nvPr/>
        </p:nvSpPr>
        <p:spPr>
          <a:xfrm>
            <a:off x="563880" y="428043"/>
            <a:ext cx="11155680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8AAAB7C-7C1B-4105-BE24-F811EBB40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AECA37A-4894-4A33-9EBE-8B2E35025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83A43-64E5-4616-89E6-626296516E9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230E9E2-71FB-4D16-B449-EA5254AC7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FF10A82-3FA8-48BC-A562-4BDCC940C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B69BD-07F3-416C-B560-DF49FE6E323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>
            <a:extLst>
              <a:ext uri="{FF2B5EF4-FFF2-40B4-BE49-F238E27FC236}">
                <a16:creationId xmlns:a16="http://schemas.microsoft.com/office/drawing/2014/main" xmlns="" id="{F0D9FAC9-46ED-4B2F-8516-B63FF235431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8200" y="2301875"/>
            <a:ext cx="2286000" cy="1568450"/>
          </a:xfrm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11" name="Рисунок 9">
            <a:extLst>
              <a:ext uri="{FF2B5EF4-FFF2-40B4-BE49-F238E27FC236}">
                <a16:creationId xmlns:a16="http://schemas.microsoft.com/office/drawing/2014/main" xmlns="" id="{22C89361-5176-4A23-9AA4-15AF71AF046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81400" y="2301875"/>
            <a:ext cx="2286000" cy="1568450"/>
          </a:xfrm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12" name="Рисунок 9">
            <a:extLst>
              <a:ext uri="{FF2B5EF4-FFF2-40B4-BE49-F238E27FC236}">
                <a16:creationId xmlns:a16="http://schemas.microsoft.com/office/drawing/2014/main" xmlns="" id="{FA008731-936C-4DD0-9033-60E7C67B90A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324600" y="2301875"/>
            <a:ext cx="2286000" cy="1568450"/>
          </a:xfrm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13" name="Рисунок 9">
            <a:extLst>
              <a:ext uri="{FF2B5EF4-FFF2-40B4-BE49-F238E27FC236}">
                <a16:creationId xmlns:a16="http://schemas.microsoft.com/office/drawing/2014/main" xmlns="" id="{DFDD9F44-AED5-4BE5-A453-231A855DED6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067800" y="2301875"/>
            <a:ext cx="2286000" cy="1568450"/>
          </a:xfrm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15" name="Текст 14">
            <a:extLst>
              <a:ext uri="{FF2B5EF4-FFF2-40B4-BE49-F238E27FC236}">
                <a16:creationId xmlns:a16="http://schemas.microsoft.com/office/drawing/2014/main" xmlns="" id="{239008F1-E714-4B9A-967E-EC775A84F18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8200" y="4313238"/>
            <a:ext cx="2286000" cy="1355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6" name="Текст 14">
            <a:extLst>
              <a:ext uri="{FF2B5EF4-FFF2-40B4-BE49-F238E27FC236}">
                <a16:creationId xmlns:a16="http://schemas.microsoft.com/office/drawing/2014/main" xmlns="" id="{1BED9EF8-962D-483C-A843-AF70EAFD3E8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81400" y="4313238"/>
            <a:ext cx="2286000" cy="1355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7" name="Текст 14">
            <a:extLst>
              <a:ext uri="{FF2B5EF4-FFF2-40B4-BE49-F238E27FC236}">
                <a16:creationId xmlns:a16="http://schemas.microsoft.com/office/drawing/2014/main" xmlns="" id="{97645339-B894-4635-9E1F-3E6BD270BAC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24600" y="4338231"/>
            <a:ext cx="2286000" cy="1355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4">
            <a:extLst>
              <a:ext uri="{FF2B5EF4-FFF2-40B4-BE49-F238E27FC236}">
                <a16:creationId xmlns:a16="http://schemas.microsoft.com/office/drawing/2014/main" xmlns="" id="{721257D3-45FA-4D44-9AA4-5AF8E125303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067800" y="4313238"/>
            <a:ext cx="2286000" cy="1355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6128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BB5F2ED5-BE4C-417D-A9C1-987421DBDD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32316" y="-1121585"/>
            <a:ext cx="13640596" cy="9090482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81134973-9603-4EB5-B737-91F29D4CD883}"/>
              </a:ext>
            </a:extLst>
          </p:cNvPr>
          <p:cNvSpPr/>
          <p:nvPr/>
        </p:nvSpPr>
        <p:spPr>
          <a:xfrm>
            <a:off x="563880" y="428043"/>
            <a:ext cx="11155680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8AAAB7C-7C1B-4105-BE24-F811EBB40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AECA37A-4894-4A33-9EBE-8B2E35025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83A43-64E5-4616-89E6-626296516E9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230E9E2-71FB-4D16-B449-EA5254AC7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FF10A82-3FA8-48BC-A562-4BDCC940C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B69BD-07F3-416C-B560-DF49FE6E323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>
            <a:extLst>
              <a:ext uri="{FF2B5EF4-FFF2-40B4-BE49-F238E27FC236}">
                <a16:creationId xmlns:a16="http://schemas.microsoft.com/office/drawing/2014/main" xmlns="" id="{F0D9FAC9-46ED-4B2F-8516-B63FF235431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8200" y="2301875"/>
            <a:ext cx="10515600" cy="1568450"/>
          </a:xfrm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20" name="Текст 14">
            <a:extLst>
              <a:ext uri="{FF2B5EF4-FFF2-40B4-BE49-F238E27FC236}">
                <a16:creationId xmlns:a16="http://schemas.microsoft.com/office/drawing/2014/main" xmlns="" id="{5E23A572-DE13-47B2-A83A-78106E2168A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419600" y="4466934"/>
            <a:ext cx="2811382" cy="1355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1" name="Текст 14">
            <a:extLst>
              <a:ext uri="{FF2B5EF4-FFF2-40B4-BE49-F238E27FC236}">
                <a16:creationId xmlns:a16="http://schemas.microsoft.com/office/drawing/2014/main" xmlns="" id="{4413139B-1729-455B-B830-4DAB12D9B25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527178" y="4428023"/>
            <a:ext cx="2811382" cy="1355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2" name="Текст 14">
            <a:extLst>
              <a:ext uri="{FF2B5EF4-FFF2-40B4-BE49-F238E27FC236}">
                <a16:creationId xmlns:a16="http://schemas.microsoft.com/office/drawing/2014/main" xmlns="" id="{222B09F7-7246-4274-A513-9BEACBF61E1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3441" y="4428022"/>
            <a:ext cx="2811382" cy="1355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3452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BB5F2ED5-BE4C-417D-A9C1-987421DBDD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32316" y="-1121585"/>
            <a:ext cx="13640596" cy="9090482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81134973-9603-4EB5-B737-91F29D4CD883}"/>
              </a:ext>
            </a:extLst>
          </p:cNvPr>
          <p:cNvSpPr/>
          <p:nvPr/>
        </p:nvSpPr>
        <p:spPr>
          <a:xfrm>
            <a:off x="563880" y="428043"/>
            <a:ext cx="11155680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8AAAB7C-7C1B-4105-BE24-F811EBB40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AECA37A-4894-4A33-9EBE-8B2E35025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83A43-64E5-4616-89E6-626296516E9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230E9E2-71FB-4D16-B449-EA5254AC7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FF10A82-3FA8-48BC-A562-4BDCC940C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B69BD-07F3-416C-B560-DF49FE6E3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495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BB5F2ED5-BE4C-417D-A9C1-987421DBDD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32316" y="-1121585"/>
            <a:ext cx="13640596" cy="9090482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81134973-9603-4EB5-B737-91F29D4CD883}"/>
              </a:ext>
            </a:extLst>
          </p:cNvPr>
          <p:cNvSpPr/>
          <p:nvPr/>
        </p:nvSpPr>
        <p:spPr>
          <a:xfrm>
            <a:off x="563880" y="428043"/>
            <a:ext cx="11155680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8AAAB7C-7C1B-4105-BE24-F811EBB40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0085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8AAAB7C-7C1B-4105-BE24-F811EBB40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0AEA2C5-E058-48D4-9E80-BE661BC6E6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AECA37A-4894-4A33-9EBE-8B2E35025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fld id="{A3A83A43-64E5-4616-89E6-626296516E98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230E9E2-71FB-4D16-B449-EA5254AC7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FF10A82-3FA8-48BC-A562-4BDCC940C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fld id="{1EEB69BD-07F3-416C-B560-DF49FE6E32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617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FF1F88E-2086-4611-85D9-4CB23A6F2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FD7B7E60-49B3-4691-AEB3-7F227B766D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DDFE33F-331B-46DE-8A38-616B75DFA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83A43-64E5-4616-89E6-626296516E9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FAB354D-4846-42AB-8F0F-B8ECFA8B9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8B68BAD-A1B9-44F7-B591-B00408585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B69BD-07F3-416C-B560-DF49FE6E3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75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hyperlink" Target="https://presentation-creation.ru/" TargetMode="Externa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D9566E0-0033-46F9-BC5E-5C4F85B25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84A50A2-8DC8-4C31-9D64-2829F39B4C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08832DB-D0B2-42FF-9BCC-FE621DFF2A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83A43-64E5-4616-89E6-626296516E9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1124540-9C7A-4B1E-A37A-7BD8140245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3BBA4B7-063B-4382-A442-6F2753E7C5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EB69BD-07F3-416C-B560-DF49FE6E3236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19"/>
            <a:extLst>
              <a:ext uri="{FF2B5EF4-FFF2-40B4-BE49-F238E27FC236}">
                <a16:creationId xmlns:a16="http://schemas.microsoft.com/office/drawing/2014/main" xmlns="" id="{81B3EF4A-9246-4691-B53A-237073FC624B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431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6" r:id="rId3"/>
    <p:sldLayoutId id="2147483662" r:id="rId4"/>
    <p:sldLayoutId id="2147483663" r:id="rId5"/>
    <p:sldLayoutId id="2147483664" r:id="rId6"/>
    <p:sldLayoutId id="2147483661" r:id="rId7"/>
    <p:sldLayoutId id="2147483660" r:id="rId8"/>
    <p:sldLayoutId id="2147483651" r:id="rId9"/>
    <p:sldLayoutId id="2147483652" r:id="rId10"/>
    <p:sldLayoutId id="2147483653" r:id="rId11"/>
    <p:sldLayoutId id="2147483654" r:id="rId12"/>
    <p:sldLayoutId id="2147483655" r:id="rId13"/>
    <p:sldLayoutId id="2147483656" r:id="rId14"/>
    <p:sldLayoutId id="2147483657" r:id="rId15"/>
    <p:sldLayoutId id="2147483658" r:id="rId16"/>
    <p:sldLayoutId id="2147483659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8924" y="592523"/>
            <a:ext cx="11630826" cy="4287125"/>
          </a:xfrm>
        </p:spPr>
        <p:txBody>
          <a:bodyPr>
            <a:noAutofit/>
          </a:bodyPr>
          <a:lstStyle/>
          <a:p>
            <a:r>
              <a:rPr lang="ru-RU" sz="660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Segoe Print" panose="02000600000000000000" pitchFamily="2" charset="0"/>
              </a:rPr>
              <a:t>Знаки препинания при обособленных определениях</a:t>
            </a:r>
            <a:endParaRPr lang="ru-RU" sz="660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943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195882" y="219972"/>
            <a:ext cx="5734228" cy="211935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Segoe Print" panose="02000600000000000000" pitchFamily="2" charset="0"/>
              </a:rPr>
              <a:t>Обособленные определения </a:t>
            </a:r>
            <a:r>
              <a:rPr lang="ru-RU" sz="2400" dirty="0">
                <a:solidFill>
                  <a:schemeClr val="tx1"/>
                </a:solidFill>
                <a:latin typeface="Segoe Print" panose="02000600000000000000" pitchFamily="2" charset="0"/>
              </a:rPr>
              <a:t>— это выделенные по смыслу при помощи интонации и запятых определения.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529909" y="3308532"/>
            <a:ext cx="7391400" cy="29500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Segoe Print" panose="02000600000000000000" pitchFamily="2" charset="0"/>
              </a:rPr>
              <a:t>Обособленные определения, равно как и другие обособленные обороты, придают тексту особую выразительность, яркость, поэтому чаще их можно встретить в текстах художественного и публицистического стилей.</a:t>
            </a:r>
          </a:p>
        </p:txBody>
      </p:sp>
      <p:pic>
        <p:nvPicPr>
          <p:cNvPr id="1026" name="Picture 2" descr="http://vvinternat.ru/wp-content/uploads/2022/02/1610871842_18774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295" y="3015864"/>
            <a:ext cx="3350117" cy="353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0287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3920" y="312330"/>
            <a:ext cx="1173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Segoe Print" panose="02000600000000000000" pitchFamily="2" charset="0"/>
              </a:rPr>
              <a:t>Основные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Segoe Print" panose="02000600000000000000" pitchFamily="2" charset="0"/>
              </a:rPr>
              <a:t>правила обособления определений:</a:t>
            </a:r>
            <a:endParaRPr lang="ru-RU" sz="3600" dirty="0">
              <a:solidFill>
                <a:schemeClr val="accent6">
                  <a:lumMod val="50000"/>
                </a:schemeClr>
              </a:solidFill>
              <a:latin typeface="Segoe Print" panose="02000600000000000000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3920" y="965200"/>
            <a:ext cx="10210800" cy="267765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>
                <a:latin typeface="Segoe Print" panose="02000600000000000000" pitchFamily="2" charset="0"/>
              </a:rPr>
              <a:t>1.</a:t>
            </a:r>
            <a:r>
              <a:rPr lang="ru-RU" sz="2400" b="1" dirty="0">
                <a:latin typeface="Segoe Print" panose="02000600000000000000" pitchFamily="2" charset="0"/>
              </a:rPr>
              <a:t> Согласованные определения, выраженные прилагательными или причастиями</a:t>
            </a:r>
            <a:r>
              <a:rPr lang="ru-RU" sz="2400" dirty="0">
                <a:latin typeface="Segoe Print" panose="02000600000000000000" pitchFamily="2" charset="0"/>
              </a:rPr>
              <a:t>, обособляются, если имеют при себе зависимые слова и стоят после определяемого слова: </a:t>
            </a:r>
            <a:endParaRPr lang="ru-RU" sz="2400" dirty="0" smtClean="0">
              <a:latin typeface="Segoe Print" panose="02000600000000000000" pitchFamily="2" charset="0"/>
            </a:endParaRPr>
          </a:p>
          <a:p>
            <a:endParaRPr lang="ru-RU" sz="2400" dirty="0" smtClean="0">
              <a:latin typeface="Segoe Print" panose="02000600000000000000" pitchFamily="2" charset="0"/>
            </a:endParaRPr>
          </a:p>
          <a:p>
            <a:r>
              <a:rPr lang="ru-RU" sz="2400" dirty="0" smtClean="0">
                <a:latin typeface="Segoe Print" panose="02000600000000000000" pitchFamily="2" charset="0"/>
              </a:rPr>
              <a:t>Нас </a:t>
            </a:r>
            <a:r>
              <a:rPr lang="ru-RU" sz="2400" dirty="0">
                <a:latin typeface="Segoe Print" panose="02000600000000000000" pitchFamily="2" charset="0"/>
              </a:rPr>
              <a:t>окружал со всех сторон сплошной вековой бор, </a:t>
            </a:r>
            <a:r>
              <a:rPr lang="ru-RU" sz="2400" b="1" dirty="0">
                <a:latin typeface="Segoe Print" panose="02000600000000000000" pitchFamily="2" charset="0"/>
              </a:rPr>
              <a:t>равный по величине доброму княжеству</a:t>
            </a:r>
            <a:r>
              <a:rPr lang="ru-RU" sz="2400" dirty="0">
                <a:latin typeface="Segoe Print" panose="02000600000000000000" pitchFamily="2" charset="0"/>
              </a:rPr>
              <a:t>. Струйки дыма вились в ночном воздухе,</a:t>
            </a:r>
            <a:r>
              <a:rPr lang="ru-RU" sz="2400" b="1" dirty="0">
                <a:latin typeface="Segoe Print" panose="02000600000000000000" pitchFamily="2" charset="0"/>
              </a:rPr>
              <a:t> полном влаги</a:t>
            </a:r>
            <a:r>
              <a:rPr lang="ru-RU" sz="2400" dirty="0">
                <a:latin typeface="Segoe Print" panose="02000600000000000000" pitchFamily="2" charset="0"/>
              </a:rPr>
              <a:t> и </a:t>
            </a:r>
            <a:r>
              <a:rPr lang="ru-RU" sz="2400" b="1" dirty="0">
                <a:latin typeface="Segoe Print" panose="02000600000000000000" pitchFamily="2" charset="0"/>
              </a:rPr>
              <a:t>свежести</a:t>
            </a:r>
            <a:r>
              <a:rPr lang="ru-RU" sz="2400" dirty="0">
                <a:latin typeface="Segoe Print" panose="02000600000000000000" pitchFamily="2" charset="0"/>
              </a:rPr>
              <a:t> моря.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83920" y="3972560"/>
            <a:ext cx="10210800" cy="26776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>
                <a:latin typeface="Segoe Print" panose="02000600000000000000" pitchFamily="2" charset="0"/>
              </a:rPr>
              <a:t>2. Обособляются </a:t>
            </a:r>
            <a:r>
              <a:rPr lang="ru-RU" sz="2400" b="1" dirty="0">
                <a:latin typeface="Segoe Print" panose="02000600000000000000" pitchFamily="2" charset="0"/>
              </a:rPr>
              <a:t>одиночные согласованные определения, если их два или больше и они стоят после определяемого слова</a:t>
            </a:r>
            <a:r>
              <a:rPr lang="ru-RU" sz="2400" dirty="0">
                <a:latin typeface="Segoe Print" panose="02000600000000000000" pitchFamily="2" charset="0"/>
              </a:rPr>
              <a:t>, в особенности если перед определяемым словом уже есть определение: </a:t>
            </a:r>
            <a:endParaRPr lang="ru-RU" sz="2400" dirty="0" smtClean="0">
              <a:latin typeface="Segoe Print" panose="02000600000000000000" pitchFamily="2" charset="0"/>
            </a:endParaRPr>
          </a:p>
          <a:p>
            <a:endParaRPr lang="ru-RU" sz="2400" i="1" dirty="0">
              <a:latin typeface="Segoe Print" panose="02000600000000000000" pitchFamily="2" charset="0"/>
            </a:endParaRPr>
          </a:p>
          <a:p>
            <a:r>
              <a:rPr lang="ru-RU" sz="2400" dirty="0" smtClean="0">
                <a:latin typeface="Segoe Print" panose="02000600000000000000" pitchFamily="2" charset="0"/>
              </a:rPr>
              <a:t>Обвитое </a:t>
            </a:r>
            <a:r>
              <a:rPr lang="ru-RU" sz="2400" dirty="0">
                <a:latin typeface="Segoe Print" panose="02000600000000000000" pitchFamily="2" charset="0"/>
              </a:rPr>
              <a:t>виноградником место было похоже на </a:t>
            </a:r>
            <a:r>
              <a:rPr lang="ru-RU" sz="2400" b="1" dirty="0">
                <a:latin typeface="Segoe Print" panose="02000600000000000000" pitchFamily="2" charset="0"/>
              </a:rPr>
              <a:t>крытую уютную</a:t>
            </a:r>
            <a:r>
              <a:rPr lang="ru-RU" sz="2400" dirty="0">
                <a:latin typeface="Segoe Print" panose="02000600000000000000" pitchFamily="2" charset="0"/>
              </a:rPr>
              <a:t> беседку, </a:t>
            </a:r>
            <a:r>
              <a:rPr lang="ru-RU" sz="2400" b="1" dirty="0">
                <a:latin typeface="Segoe Print" panose="02000600000000000000" pitchFamily="2" charset="0"/>
              </a:rPr>
              <a:t>тёмную и прохладную</a:t>
            </a:r>
            <a:r>
              <a:rPr lang="ru-RU" sz="2400" dirty="0">
                <a:latin typeface="Segoe Print" panose="02000600000000000000" pitchFamily="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20327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2800" y="528320"/>
            <a:ext cx="10170160" cy="286232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>
                <a:latin typeface="Segoe Print" panose="02000600000000000000" pitchFamily="2" charset="0"/>
              </a:rPr>
              <a:t>3.</a:t>
            </a:r>
            <a:r>
              <a:rPr lang="ru-RU" sz="2000" b="1" dirty="0">
                <a:latin typeface="Segoe Print" panose="02000600000000000000" pitchFamily="2" charset="0"/>
              </a:rPr>
              <a:t> Одиночные и распространённые согласованные определения, стоящие перед определяемым словом</a:t>
            </a:r>
            <a:r>
              <a:rPr lang="ru-RU" sz="2000" dirty="0">
                <a:latin typeface="Segoe Print" panose="02000600000000000000" pitchFamily="2" charset="0"/>
              </a:rPr>
              <a:t>, обособляются, если имеют </a:t>
            </a:r>
            <a:r>
              <a:rPr lang="ru-RU" sz="2000" b="1" dirty="0">
                <a:latin typeface="Segoe Print" panose="02000600000000000000" pitchFamily="2" charset="0"/>
              </a:rPr>
              <a:t>добавочное обстоятельственное значение</a:t>
            </a:r>
            <a:r>
              <a:rPr lang="ru-RU" sz="2000" dirty="0">
                <a:latin typeface="Segoe Print" panose="02000600000000000000" pitchFamily="2" charset="0"/>
              </a:rPr>
              <a:t> (причинное, уступительное или временное): </a:t>
            </a:r>
            <a:endParaRPr lang="ru-RU" sz="2000" dirty="0" smtClean="0">
              <a:latin typeface="Segoe Print" panose="02000600000000000000" pitchFamily="2" charset="0"/>
            </a:endParaRPr>
          </a:p>
          <a:p>
            <a:endParaRPr lang="ru-RU" sz="2000" b="1" i="1" dirty="0">
              <a:latin typeface="Segoe Print" panose="02000600000000000000" pitchFamily="2" charset="0"/>
            </a:endParaRPr>
          </a:p>
          <a:p>
            <a:r>
              <a:rPr lang="ru-RU" sz="2000" b="1" dirty="0" smtClean="0">
                <a:latin typeface="Segoe Print" panose="02000600000000000000" pitchFamily="2" charset="0"/>
              </a:rPr>
              <a:t>Привлеченные </a:t>
            </a:r>
            <a:r>
              <a:rPr lang="ru-RU" sz="2000" b="1" dirty="0">
                <a:latin typeface="Segoe Print" panose="02000600000000000000" pitchFamily="2" charset="0"/>
              </a:rPr>
              <a:t>светом</a:t>
            </a:r>
            <a:r>
              <a:rPr lang="ru-RU" sz="2000" dirty="0">
                <a:latin typeface="Segoe Print" panose="02000600000000000000" pitchFamily="2" charset="0"/>
              </a:rPr>
              <a:t>, бабочки прилетели и кружились около фонаря. Такие определения обычно (но не всегда) могут быть заменены оборотом со словом </a:t>
            </a:r>
            <a:r>
              <a:rPr lang="ru-RU" sz="2000" b="1" dirty="0">
                <a:latin typeface="Segoe Print" panose="02000600000000000000" pitchFamily="2" charset="0"/>
              </a:rPr>
              <a:t>будучи</a:t>
            </a:r>
            <a:r>
              <a:rPr lang="ru-RU" sz="2000" dirty="0">
                <a:latin typeface="Segoe Print" panose="02000600000000000000" pitchFamily="2" charset="0"/>
              </a:rPr>
              <a:t>: </a:t>
            </a:r>
            <a:r>
              <a:rPr lang="ru-RU" sz="2000" b="1" dirty="0">
                <a:latin typeface="Segoe Print" panose="02000600000000000000" pitchFamily="2" charset="0"/>
              </a:rPr>
              <a:t>Сопровождаемый офицером</a:t>
            </a:r>
            <a:r>
              <a:rPr lang="ru-RU" sz="2000" dirty="0">
                <a:latin typeface="Segoe Print" panose="02000600000000000000" pitchFamily="2" charset="0"/>
              </a:rPr>
              <a:t>, комендант вошёл в дом (</a:t>
            </a:r>
            <a:r>
              <a:rPr lang="ru-RU" sz="2000" b="1" dirty="0">
                <a:latin typeface="Segoe Print" panose="02000600000000000000" pitchFamily="2" charset="0"/>
              </a:rPr>
              <a:t>=</a:t>
            </a:r>
            <a:r>
              <a:rPr lang="ru-RU" sz="2000" dirty="0">
                <a:latin typeface="Segoe Print" panose="02000600000000000000" pitchFamily="2" charset="0"/>
              </a:rPr>
              <a:t> </a:t>
            </a:r>
            <a:r>
              <a:rPr lang="ru-RU" sz="2000" b="1" dirty="0">
                <a:latin typeface="Segoe Print" panose="02000600000000000000" pitchFamily="2" charset="0"/>
              </a:rPr>
              <a:t>будучи сопровождаем</a:t>
            </a:r>
            <a:r>
              <a:rPr lang="ru-RU" sz="2000" dirty="0">
                <a:latin typeface="Segoe Print" panose="02000600000000000000" pitchFamily="2" charset="0"/>
              </a:rPr>
              <a:t>).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12800" y="4155440"/>
            <a:ext cx="10170160" cy="163121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>
                <a:latin typeface="Segoe Print" panose="02000600000000000000" pitchFamily="2" charset="0"/>
              </a:rPr>
              <a:t>4. </a:t>
            </a:r>
            <a:r>
              <a:rPr lang="ru-RU" sz="2000" b="1" dirty="0">
                <a:latin typeface="Segoe Print" panose="02000600000000000000" pitchFamily="2" charset="0"/>
              </a:rPr>
              <a:t>Одиночные и распространённые согласованные определения</a:t>
            </a:r>
            <a:r>
              <a:rPr lang="ru-RU" sz="2000" dirty="0">
                <a:latin typeface="Segoe Print" panose="02000600000000000000" pitchFamily="2" charset="0"/>
              </a:rPr>
              <a:t> обособляются всегда, если относятся к личному местоимению: </a:t>
            </a:r>
            <a:endParaRPr lang="ru-RU" sz="2000" dirty="0" smtClean="0">
              <a:latin typeface="Segoe Print" panose="02000600000000000000" pitchFamily="2" charset="0"/>
            </a:endParaRPr>
          </a:p>
          <a:p>
            <a:endParaRPr lang="ru-RU" sz="2000" b="1" i="1" dirty="0">
              <a:latin typeface="Segoe Print" panose="02000600000000000000" pitchFamily="2" charset="0"/>
            </a:endParaRPr>
          </a:p>
          <a:p>
            <a:r>
              <a:rPr lang="ru-RU" sz="2000" b="1" dirty="0" smtClean="0">
                <a:latin typeface="Segoe Print" panose="02000600000000000000" pitchFamily="2" charset="0"/>
              </a:rPr>
              <a:t>Низенький</a:t>
            </a:r>
            <a:r>
              <a:rPr lang="ru-RU" sz="2000" b="1" dirty="0">
                <a:latin typeface="Segoe Print" panose="02000600000000000000" pitchFamily="2" charset="0"/>
              </a:rPr>
              <a:t>, коренастый,</a:t>
            </a:r>
            <a:r>
              <a:rPr lang="ru-RU" sz="2000" dirty="0">
                <a:latin typeface="Segoe Print" panose="02000600000000000000" pitchFamily="2" charset="0"/>
              </a:rPr>
              <a:t> он обладал страшною силою в руках.</a:t>
            </a:r>
          </a:p>
        </p:txBody>
      </p:sp>
    </p:spTree>
    <p:extLst>
      <p:ext uri="{BB962C8B-B14F-4D97-AF65-F5344CB8AC3E}">
        <p14:creationId xmlns:p14="http://schemas.microsoft.com/office/powerpoint/2010/main" val="2816383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26160" y="304800"/>
            <a:ext cx="9509760" cy="19389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>
                <a:latin typeface="Segoe Print" panose="02000600000000000000" pitchFamily="2" charset="0"/>
              </a:rPr>
              <a:t>5. </a:t>
            </a:r>
            <a:r>
              <a:rPr lang="ru-RU" sz="2400" b="1" dirty="0">
                <a:latin typeface="Segoe Print" panose="02000600000000000000" pitchFamily="2" charset="0"/>
              </a:rPr>
              <a:t>Прилагательные и причастия не являются обособленным оборотом, если они входят в состав сказуемого</a:t>
            </a:r>
            <a:r>
              <a:rPr lang="ru-RU" sz="2400" dirty="0">
                <a:latin typeface="Segoe Print" panose="02000600000000000000" pitchFamily="2" charset="0"/>
              </a:rPr>
              <a:t>: </a:t>
            </a:r>
            <a:endParaRPr lang="ru-RU" sz="2400" dirty="0" smtClean="0">
              <a:latin typeface="Segoe Print" panose="02000600000000000000" pitchFamily="2" charset="0"/>
            </a:endParaRPr>
          </a:p>
          <a:p>
            <a:endParaRPr lang="ru-RU" sz="2400" i="1" dirty="0">
              <a:latin typeface="Segoe Print" panose="02000600000000000000" pitchFamily="2" charset="0"/>
            </a:endParaRPr>
          </a:p>
          <a:p>
            <a:r>
              <a:rPr lang="ru-RU" sz="2400" i="1" dirty="0" smtClean="0">
                <a:latin typeface="Segoe Print" panose="02000600000000000000" pitchFamily="2" charset="0"/>
              </a:rPr>
              <a:t>Деревья</a:t>
            </a:r>
            <a:r>
              <a:rPr lang="ru-RU" sz="2400" i="1" dirty="0">
                <a:latin typeface="Segoe Print" panose="02000600000000000000" pitchFamily="2" charset="0"/>
              </a:rPr>
              <a:t> </a:t>
            </a:r>
            <a:r>
              <a:rPr lang="ru-RU" sz="2400" b="1" i="1" dirty="0">
                <a:latin typeface="Segoe Print" panose="02000600000000000000" pitchFamily="2" charset="0"/>
              </a:rPr>
              <a:t>стояли пушистые и белые</a:t>
            </a:r>
            <a:r>
              <a:rPr lang="ru-RU" sz="2400" i="1" dirty="0">
                <a:latin typeface="Segoe Print" panose="02000600000000000000" pitchFamily="2" charset="0"/>
              </a:rPr>
              <a:t>.</a:t>
            </a:r>
            <a:endParaRPr lang="ru-RU" sz="2400" dirty="0">
              <a:latin typeface="Segoe Print" panose="02000600000000000000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26160" y="2824480"/>
            <a:ext cx="9509760" cy="34778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>
                <a:latin typeface="Segoe Print" panose="02000600000000000000" pitchFamily="2" charset="0"/>
              </a:rPr>
              <a:t>6. </a:t>
            </a:r>
            <a:r>
              <a:rPr lang="ru-RU" sz="2000" b="1" dirty="0">
                <a:latin typeface="Segoe Print" panose="02000600000000000000" pitchFamily="2" charset="0"/>
              </a:rPr>
              <a:t>Несогласованные определения, выраженные существительными в косвенных падежах с предлогами</a:t>
            </a:r>
            <a:r>
              <a:rPr lang="ru-RU" sz="2000" dirty="0">
                <a:latin typeface="Segoe Print" panose="02000600000000000000" pitchFamily="2" charset="0"/>
              </a:rPr>
              <a:t>, обособляются в том случае, если </a:t>
            </a:r>
            <a:r>
              <a:rPr lang="ru-RU" sz="2000" b="1" dirty="0">
                <a:latin typeface="Segoe Print" panose="02000600000000000000" pitchFamily="2" charset="0"/>
              </a:rPr>
              <a:t>им придаётся большая самостоятельность</a:t>
            </a:r>
            <a:r>
              <a:rPr lang="ru-RU" sz="2000" dirty="0">
                <a:latin typeface="Segoe Print" panose="02000600000000000000" pitchFamily="2" charset="0"/>
              </a:rPr>
              <a:t> (т. е. когда они дополняют, уточняют представление об известном уже лице или предмете: это обычно бывает, если они относятся к имени собственному или личному местоимению): </a:t>
            </a:r>
            <a:endParaRPr lang="ru-RU" sz="2000" dirty="0" smtClean="0">
              <a:latin typeface="Segoe Print" panose="02000600000000000000" pitchFamily="2" charset="0"/>
            </a:endParaRPr>
          </a:p>
          <a:p>
            <a:endParaRPr lang="ru-RU" sz="2000" dirty="0">
              <a:latin typeface="Segoe Print" panose="02000600000000000000" pitchFamily="2" charset="0"/>
            </a:endParaRPr>
          </a:p>
          <a:p>
            <a:r>
              <a:rPr lang="ru-RU" sz="2000" dirty="0" smtClean="0">
                <a:latin typeface="Segoe Print" panose="02000600000000000000" pitchFamily="2" charset="0"/>
              </a:rPr>
              <a:t>Офицеры</a:t>
            </a:r>
            <a:r>
              <a:rPr lang="ru-RU" sz="2000" dirty="0">
                <a:latin typeface="Segoe Print" panose="02000600000000000000" pitchFamily="2" charset="0"/>
              </a:rPr>
              <a:t>, </a:t>
            </a:r>
            <a:r>
              <a:rPr lang="ru-RU" sz="2000" b="1" dirty="0">
                <a:latin typeface="Segoe Print" panose="02000600000000000000" pitchFamily="2" charset="0"/>
              </a:rPr>
              <a:t>в новых сюртуках, белых перчатках и блестящих эполетах</a:t>
            </a:r>
            <a:r>
              <a:rPr lang="ru-RU" sz="2000" dirty="0">
                <a:latin typeface="Segoe Print" panose="02000600000000000000" pitchFamily="2" charset="0"/>
              </a:rPr>
              <a:t>, щеголяли по улицам и бульвару. Сравните: Больше всех был недоволен задержкой инженер </a:t>
            </a:r>
            <a:r>
              <a:rPr lang="ru-RU" sz="2000" b="1" dirty="0">
                <a:latin typeface="Segoe Print" panose="02000600000000000000" pitchFamily="2" charset="0"/>
              </a:rPr>
              <a:t>с громовым голосом, в черепаховых очках</a:t>
            </a:r>
            <a:r>
              <a:rPr lang="ru-RU" sz="2000" dirty="0">
                <a:latin typeface="Segoe Print" panose="02000600000000000000" pitchFamily="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2057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4240" y="965200"/>
            <a:ext cx="10353040" cy="406265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base"/>
            <a:r>
              <a:rPr lang="ru-RU" sz="2400" dirty="0">
                <a:latin typeface="Segoe Print" panose="02000600000000000000" pitchFamily="2" charset="0"/>
              </a:rPr>
              <a:t>7.</a:t>
            </a:r>
            <a:r>
              <a:rPr lang="ru-RU" sz="2400" b="1" dirty="0">
                <a:latin typeface="Segoe Print" panose="02000600000000000000" pitchFamily="2" charset="0"/>
              </a:rPr>
              <a:t> Несогласованное определение, выраженное существительным в косвенном падеже</a:t>
            </a:r>
            <a:r>
              <a:rPr lang="ru-RU" sz="2400" dirty="0">
                <a:latin typeface="Segoe Print" panose="02000600000000000000" pitchFamily="2" charset="0"/>
              </a:rPr>
              <a:t>, обычно обособляется</a:t>
            </a:r>
            <a:r>
              <a:rPr lang="ru-RU" sz="2400" dirty="0" smtClean="0">
                <a:latin typeface="Segoe Print" panose="02000600000000000000" pitchFamily="2" charset="0"/>
              </a:rPr>
              <a:t>:</a:t>
            </a:r>
          </a:p>
          <a:p>
            <a:pPr fontAlgn="base"/>
            <a:endParaRPr lang="ru-RU" sz="2400" dirty="0">
              <a:latin typeface="Segoe Print" panose="02000600000000000000" pitchFamily="2" charset="0"/>
            </a:endParaRPr>
          </a:p>
          <a:p>
            <a:pPr fontAlgn="base"/>
            <a:r>
              <a:rPr lang="ru-RU" sz="2400" dirty="0">
                <a:latin typeface="Segoe Print" panose="02000600000000000000" pitchFamily="2" charset="0"/>
              </a:rPr>
              <a:t>К</a:t>
            </a:r>
            <a:r>
              <a:rPr lang="ru-RU" sz="2400" dirty="0" smtClean="0">
                <a:latin typeface="Segoe Print" panose="02000600000000000000" pitchFamily="2" charset="0"/>
              </a:rPr>
              <a:t>огда </a:t>
            </a:r>
            <a:r>
              <a:rPr lang="ru-RU" sz="2400" dirty="0">
                <a:latin typeface="Segoe Print" panose="02000600000000000000" pitchFamily="2" charset="0"/>
              </a:rPr>
              <a:t>образует с обособленным согласованным определением однородный ряд: Мелкорослый сад, </a:t>
            </a:r>
            <a:r>
              <a:rPr lang="ru-RU" sz="2400" b="1" dirty="0">
                <a:latin typeface="Segoe Print" panose="02000600000000000000" pitchFamily="2" charset="0"/>
              </a:rPr>
              <a:t>состоявший из акаций и сирени, заглохший, в лопухе и чернобыльнике,</a:t>
            </a:r>
            <a:r>
              <a:rPr lang="ru-RU" sz="2400" dirty="0">
                <a:latin typeface="Segoe Print" panose="02000600000000000000" pitchFamily="2" charset="0"/>
              </a:rPr>
              <a:t> шёл вниз, к лощине.</a:t>
            </a:r>
          </a:p>
          <a:p>
            <a:pPr fontAlgn="base"/>
            <a:r>
              <a:rPr lang="ru-RU" sz="2400" dirty="0">
                <a:latin typeface="Segoe Print" panose="02000600000000000000" pitchFamily="2" charset="0"/>
              </a:rPr>
              <a:t>когда перед определяемым словом уже есть определение: Деревянный домик матери,</a:t>
            </a:r>
            <a:r>
              <a:rPr lang="ru-RU" sz="2400" b="1" dirty="0">
                <a:latin typeface="Segoe Print" panose="02000600000000000000" pitchFamily="2" charset="0"/>
              </a:rPr>
              <a:t> в четыре окна на улицу</a:t>
            </a:r>
            <a:r>
              <a:rPr lang="ru-RU" sz="2400" dirty="0">
                <a:latin typeface="Segoe Print" panose="02000600000000000000" pitchFamily="2" charset="0"/>
              </a:rPr>
              <a:t>, врос в эти годы в землю…</a:t>
            </a:r>
          </a:p>
          <a:p>
            <a:pPr fontAlgn="base"/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78437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6240" y="2824480"/>
            <a:ext cx="120497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latin typeface="Segoe Print" panose="02000600000000000000" pitchFamily="2" charset="0"/>
              </a:rPr>
              <a:t>Спасибо за внимание!</a:t>
            </a:r>
            <a:endParaRPr lang="ru-RU" sz="8000" dirty="0"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0732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изо">
  <a:themeElements>
    <a:clrScheme name="Индикатор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изо" id="{14319E4D-36CC-464D-B3BD-68071DD27904}" vid="{EA116F17-27EC-472F-89D8-BE4F71592DC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изо</Template>
  <TotalTime>16</TotalTime>
  <Words>72</Words>
  <Application>Microsoft Office PowerPoint</Application>
  <PresentationFormat>Широкоэкранный</PresentationFormat>
  <Paragraphs>28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Segoe Print</vt:lpstr>
      <vt:lpstr>изо</vt:lpstr>
      <vt:lpstr>Знаки препинания при обособленных определениях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Знаки препинания при обособленных определениях</dc:title>
  <dc:creator>Пользователь</dc:creator>
  <cp:lastModifiedBy>Пользователь</cp:lastModifiedBy>
  <cp:revision>3</cp:revision>
  <dcterms:created xsi:type="dcterms:W3CDTF">2022-12-02T16:49:30Z</dcterms:created>
  <dcterms:modified xsi:type="dcterms:W3CDTF">2023-12-13T14:31:03Z</dcterms:modified>
</cp:coreProperties>
</file>