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9D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122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85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324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23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032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686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29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74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277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654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9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727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ACB7E-46D3-4D66-9A47-12E36A305F15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00748-CC2F-454A-BE64-7C4470426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928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5621" y="1793977"/>
            <a:ext cx="7772400" cy="2387600"/>
          </a:xfrm>
        </p:spPr>
        <p:txBody>
          <a:bodyPr>
            <a:noAutofit/>
          </a:bodyPr>
          <a:lstStyle/>
          <a:p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Расцвет Киевского государства. Ярослав Мудрый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75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8206" y="933380"/>
            <a:ext cx="666571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3200" dirty="0" smtClean="0">
                <a:solidFill>
                  <a:srgbClr val="262633"/>
                </a:solidFill>
                <a:latin typeface="YS Text"/>
              </a:rPr>
              <a:t>В </a:t>
            </a:r>
            <a:r>
              <a:rPr lang="ru-RU" sz="3200" dirty="0">
                <a:solidFill>
                  <a:srgbClr val="262633"/>
                </a:solidFill>
                <a:latin typeface="YS Text"/>
              </a:rPr>
              <a:t>каком </a:t>
            </a:r>
            <a:r>
              <a:rPr lang="ru-RU" sz="3200" dirty="0" smtClean="0">
                <a:solidFill>
                  <a:srgbClr val="262633"/>
                </a:solidFill>
                <a:latin typeface="YS Text"/>
              </a:rPr>
              <a:t>году печенеги были разбиты Ярославом Мудрым?</a:t>
            </a:r>
          </a:p>
          <a:p>
            <a:endParaRPr lang="ru-RU" sz="3200" dirty="0">
              <a:solidFill>
                <a:srgbClr val="262633"/>
              </a:solidFill>
              <a:latin typeface="YS Text"/>
            </a:endParaRPr>
          </a:p>
          <a:p>
            <a:pPr algn="ctr"/>
            <a:r>
              <a:rPr lang="ru-RU" sz="3200" dirty="0">
                <a:solidFill>
                  <a:srgbClr val="262633"/>
                </a:solidFill>
                <a:latin typeface="YS Text"/>
              </a:rPr>
              <a:t>1) 1015 г.</a:t>
            </a:r>
          </a:p>
          <a:p>
            <a:pPr algn="ctr"/>
            <a:r>
              <a:rPr lang="ru-RU" sz="3200" dirty="0">
                <a:solidFill>
                  <a:srgbClr val="262633"/>
                </a:solidFill>
                <a:latin typeface="YS Text"/>
              </a:rPr>
              <a:t>2) 1019 г.</a:t>
            </a:r>
          </a:p>
          <a:p>
            <a:pPr algn="ctr"/>
            <a:r>
              <a:rPr lang="ru-RU" sz="3200" dirty="0">
                <a:solidFill>
                  <a:srgbClr val="262633"/>
                </a:solidFill>
                <a:latin typeface="YS Text"/>
              </a:rPr>
              <a:t>3) 1036 г.</a:t>
            </a:r>
          </a:p>
          <a:p>
            <a:pPr algn="ctr"/>
            <a:r>
              <a:rPr lang="ru-RU" sz="3200" dirty="0">
                <a:solidFill>
                  <a:srgbClr val="262633"/>
                </a:solidFill>
                <a:latin typeface="YS Text"/>
              </a:rPr>
              <a:t>4) 1043 г.</a:t>
            </a:r>
            <a:endParaRPr lang="ru-RU" sz="3200" b="0" i="0" dirty="0">
              <a:solidFill>
                <a:srgbClr val="262633"/>
              </a:solidFill>
              <a:effectLst/>
              <a:latin typeface="YS Tex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49837" y="5115863"/>
            <a:ext cx="17613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262633"/>
                </a:solidFill>
                <a:latin typeface="YS Text"/>
              </a:rPr>
              <a:t>Ответ: 3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6786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2399" y="563914"/>
            <a:ext cx="779803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262633"/>
                </a:solidFill>
                <a:latin typeface="YS Text"/>
              </a:rPr>
              <a:t>2. </a:t>
            </a:r>
            <a:r>
              <a:rPr lang="ru-RU" sz="3200" dirty="0">
                <a:solidFill>
                  <a:srgbClr val="262633"/>
                </a:solidFill>
                <a:latin typeface="YS Text"/>
              </a:rPr>
              <a:t>В каком </a:t>
            </a:r>
            <a:r>
              <a:rPr lang="ru-RU" sz="3200" dirty="0" smtClean="0">
                <a:solidFill>
                  <a:srgbClr val="262633"/>
                </a:solidFill>
                <a:latin typeface="YS Text"/>
              </a:rPr>
              <a:t>году произошло последнее крупное столкновение Руси с </a:t>
            </a:r>
            <a:r>
              <a:rPr lang="ru-RU" sz="3200" dirty="0">
                <a:solidFill>
                  <a:srgbClr val="262633"/>
                </a:solidFill>
                <a:latin typeface="YS Text"/>
              </a:rPr>
              <a:t>Византией</a:t>
            </a:r>
            <a:r>
              <a:rPr lang="ru-RU" sz="3200" dirty="0" smtClean="0">
                <a:solidFill>
                  <a:srgbClr val="262633"/>
                </a:solidFill>
                <a:latin typeface="YS Text"/>
              </a:rPr>
              <a:t>?</a:t>
            </a:r>
          </a:p>
          <a:p>
            <a:endParaRPr lang="ru-RU" sz="3200" dirty="0">
              <a:solidFill>
                <a:srgbClr val="262633"/>
              </a:solidFill>
              <a:latin typeface="YS Text"/>
            </a:endParaRPr>
          </a:p>
          <a:p>
            <a:pPr algn="ctr"/>
            <a:r>
              <a:rPr lang="ru-RU" sz="3200" dirty="0">
                <a:solidFill>
                  <a:srgbClr val="262633"/>
                </a:solidFill>
                <a:latin typeface="YS Text"/>
              </a:rPr>
              <a:t>1) 1019 г.</a:t>
            </a:r>
          </a:p>
          <a:p>
            <a:pPr algn="ctr"/>
            <a:r>
              <a:rPr lang="ru-RU" sz="3200" dirty="0">
                <a:solidFill>
                  <a:srgbClr val="262633"/>
                </a:solidFill>
                <a:latin typeface="YS Text"/>
              </a:rPr>
              <a:t>2) 1036 г.</a:t>
            </a:r>
          </a:p>
          <a:p>
            <a:pPr algn="ctr"/>
            <a:r>
              <a:rPr lang="ru-RU" sz="3200" dirty="0">
                <a:solidFill>
                  <a:srgbClr val="262633"/>
                </a:solidFill>
                <a:latin typeface="YS Text"/>
              </a:rPr>
              <a:t>3) 1043 г.</a:t>
            </a:r>
          </a:p>
          <a:p>
            <a:pPr algn="ctr"/>
            <a:r>
              <a:rPr lang="ru-RU" sz="3200" dirty="0">
                <a:solidFill>
                  <a:srgbClr val="262633"/>
                </a:solidFill>
                <a:latin typeface="YS Text"/>
              </a:rPr>
              <a:t>4) 1054 г.</a:t>
            </a:r>
            <a:endParaRPr lang="ru-RU" sz="3200" b="0" i="0" dirty="0">
              <a:solidFill>
                <a:srgbClr val="262633"/>
              </a:solidFill>
              <a:effectLst/>
              <a:latin typeface="YS Tex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30038" y="5508969"/>
            <a:ext cx="17613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262633"/>
                </a:solidFill>
                <a:latin typeface="YS Text"/>
              </a:rPr>
              <a:t>Ответ</a:t>
            </a:r>
            <a:r>
              <a:rPr lang="ru-RU" sz="3200" dirty="0" smtClean="0">
                <a:solidFill>
                  <a:srgbClr val="262633"/>
                </a:solidFill>
                <a:latin typeface="YS Text"/>
              </a:rPr>
              <a:t>: 3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0346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2299" y="380918"/>
            <a:ext cx="82680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262633"/>
                </a:solidFill>
                <a:latin typeface="YS Text"/>
              </a:rPr>
              <a:t>3. </a:t>
            </a:r>
            <a:r>
              <a:rPr lang="ru-RU" sz="2800" dirty="0">
                <a:solidFill>
                  <a:srgbClr val="262633"/>
                </a:solidFill>
                <a:latin typeface="YS Text"/>
              </a:rPr>
              <a:t>Выберите предложения, которые </a:t>
            </a:r>
            <a:r>
              <a:rPr lang="ru-RU" sz="2800" dirty="0" smtClean="0">
                <a:solidFill>
                  <a:srgbClr val="262633"/>
                </a:solidFill>
                <a:latin typeface="YS Text"/>
              </a:rPr>
              <a:t>характеризуют правление </a:t>
            </a:r>
            <a:r>
              <a:rPr lang="ru-RU" sz="2800" dirty="0">
                <a:solidFill>
                  <a:srgbClr val="262633"/>
                </a:solidFill>
                <a:latin typeface="YS Text"/>
              </a:rPr>
              <a:t>Ярослава Мудрого</a:t>
            </a:r>
            <a:r>
              <a:rPr lang="ru-RU" sz="2800" dirty="0" smtClean="0">
                <a:solidFill>
                  <a:srgbClr val="262633"/>
                </a:solidFill>
                <a:latin typeface="YS Text"/>
              </a:rPr>
              <a:t>:</a:t>
            </a:r>
          </a:p>
          <a:p>
            <a:endParaRPr lang="ru-RU" sz="2800" dirty="0">
              <a:solidFill>
                <a:srgbClr val="262633"/>
              </a:solidFill>
              <a:latin typeface="YS Text"/>
            </a:endParaRPr>
          </a:p>
          <a:p>
            <a:r>
              <a:rPr lang="ru-RU" sz="2800" dirty="0">
                <a:solidFill>
                  <a:srgbClr val="262633"/>
                </a:solidFill>
                <a:latin typeface="YS Text"/>
              </a:rPr>
              <a:t>А) он разгромил печенегов и они престали </a:t>
            </a:r>
            <a:r>
              <a:rPr lang="ru-RU" sz="2800" dirty="0" smtClean="0">
                <a:solidFill>
                  <a:srgbClr val="262633"/>
                </a:solidFill>
                <a:latin typeface="YS Text"/>
              </a:rPr>
              <a:t>совершать набеги </a:t>
            </a:r>
            <a:r>
              <a:rPr lang="ru-RU" sz="2800" dirty="0">
                <a:solidFill>
                  <a:srgbClr val="262633"/>
                </a:solidFill>
                <a:latin typeface="YS Text"/>
              </a:rPr>
              <a:t>на Русь</a:t>
            </a:r>
          </a:p>
          <a:p>
            <a:r>
              <a:rPr lang="ru-RU" sz="2800" dirty="0">
                <a:solidFill>
                  <a:srgbClr val="262633"/>
                </a:solidFill>
                <a:latin typeface="YS Text"/>
              </a:rPr>
              <a:t>Б) он первым принял на Руси христианство</a:t>
            </a:r>
          </a:p>
          <a:p>
            <a:r>
              <a:rPr lang="ru-RU" sz="2800" dirty="0">
                <a:solidFill>
                  <a:srgbClr val="262633"/>
                </a:solidFill>
                <a:latin typeface="YS Text"/>
              </a:rPr>
              <a:t>В) он создал первый письменный свод законов на Руси</a:t>
            </a:r>
          </a:p>
          <a:p>
            <a:r>
              <a:rPr lang="ru-RU" sz="2800" dirty="0">
                <a:solidFill>
                  <a:srgbClr val="262633"/>
                </a:solidFill>
                <a:latin typeface="YS Text"/>
              </a:rPr>
              <a:t>Г)разгром Хазарского каганата</a:t>
            </a:r>
            <a:endParaRPr lang="ru-RU" sz="2800" b="0" i="0" dirty="0">
              <a:solidFill>
                <a:srgbClr val="262633"/>
              </a:solidFill>
              <a:effectLst/>
              <a:latin typeface="YS Tex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76558" y="5208101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262633"/>
                </a:solidFill>
                <a:latin typeface="YS Text"/>
              </a:rPr>
              <a:t>Ответ: </a:t>
            </a:r>
            <a:r>
              <a:rPr lang="ru-RU" sz="3200" dirty="0" smtClean="0">
                <a:solidFill>
                  <a:srgbClr val="262633"/>
                </a:solidFill>
                <a:latin typeface="YS Text"/>
              </a:rPr>
              <a:t>А,В</a:t>
            </a:r>
            <a:r>
              <a:rPr lang="ru-RU" dirty="0">
                <a:solidFill>
                  <a:srgbClr val="262633"/>
                </a:solidFill>
                <a:latin typeface="YS Text"/>
              </a:rPr>
              <a:t>.</a:t>
            </a:r>
            <a:endParaRPr lang="ru-RU" b="0" i="0" dirty="0">
              <a:solidFill>
                <a:srgbClr val="262633"/>
              </a:solidFill>
              <a:effectLst/>
              <a:latin typeface="YS Text"/>
            </a:endParaRPr>
          </a:p>
        </p:txBody>
      </p:sp>
    </p:spTree>
    <p:extLst>
      <p:ext uri="{BB962C8B-B14F-4D97-AF65-F5344CB8AC3E}">
        <p14:creationId xmlns:p14="http://schemas.microsoft.com/office/powerpoint/2010/main" val="327635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1492" y="1620345"/>
            <a:ext cx="78963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262633"/>
                </a:solidFill>
                <a:latin typeface="YS Text"/>
              </a:rPr>
              <a:t>4. </a:t>
            </a:r>
            <a:r>
              <a:rPr lang="ru-RU" sz="3200" dirty="0">
                <a:solidFill>
                  <a:srgbClr val="262633"/>
                </a:solidFill>
                <a:latin typeface="YS Text"/>
              </a:rPr>
              <a:t>Первый </a:t>
            </a:r>
            <a:r>
              <a:rPr lang="ru-RU" sz="3200" dirty="0" smtClean="0">
                <a:solidFill>
                  <a:srgbClr val="262633"/>
                </a:solidFill>
                <a:latin typeface="YS Text"/>
              </a:rPr>
              <a:t>писаный свод </a:t>
            </a:r>
            <a:r>
              <a:rPr lang="ru-RU" sz="3200" dirty="0">
                <a:solidFill>
                  <a:srgbClr val="262633"/>
                </a:solidFill>
                <a:latin typeface="YS Text"/>
              </a:rPr>
              <a:t>законов,</a:t>
            </a:r>
          </a:p>
          <a:p>
            <a:r>
              <a:rPr lang="ru-RU" sz="3200" dirty="0">
                <a:solidFill>
                  <a:srgbClr val="262633"/>
                </a:solidFill>
                <a:latin typeface="YS Text"/>
              </a:rPr>
              <a:t>составленный </a:t>
            </a:r>
            <a:r>
              <a:rPr lang="ru-RU" sz="3200" dirty="0" smtClean="0">
                <a:solidFill>
                  <a:srgbClr val="262633"/>
                </a:solidFill>
                <a:latin typeface="YS Text"/>
              </a:rPr>
              <a:t>при Ярославе </a:t>
            </a:r>
            <a:r>
              <a:rPr lang="ru-RU" sz="3200" dirty="0">
                <a:solidFill>
                  <a:srgbClr val="262633"/>
                </a:solidFill>
                <a:latin typeface="YS Text"/>
              </a:rPr>
              <a:t>Мудром,</a:t>
            </a:r>
          </a:p>
          <a:p>
            <a:r>
              <a:rPr lang="ru-RU" sz="3200" dirty="0" smtClean="0">
                <a:solidFill>
                  <a:srgbClr val="262633"/>
                </a:solidFill>
                <a:latin typeface="YS Text"/>
              </a:rPr>
              <a:t>Назывался ___________.</a:t>
            </a:r>
            <a:endParaRPr lang="ru-RU" sz="3200" b="0" i="0" dirty="0">
              <a:solidFill>
                <a:srgbClr val="262633"/>
              </a:solidFill>
              <a:effectLst/>
              <a:latin typeface="YS Tex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01778" y="5021860"/>
            <a:ext cx="49848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262633"/>
                </a:solidFill>
                <a:latin typeface="YS Text"/>
              </a:rPr>
              <a:t>Ответ: «Русская правда»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9973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1510" y="1764146"/>
            <a:ext cx="65118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262633"/>
                </a:solidFill>
                <a:latin typeface="YS Text"/>
              </a:rPr>
              <a:t>5. </a:t>
            </a:r>
            <a:r>
              <a:rPr lang="ru-RU" sz="3200" dirty="0">
                <a:solidFill>
                  <a:srgbClr val="262633"/>
                </a:solidFill>
                <a:latin typeface="YS Text"/>
              </a:rPr>
              <a:t>Княжеские раздоры на Руси</a:t>
            </a:r>
          </a:p>
          <a:p>
            <a:r>
              <a:rPr lang="ru-RU" sz="3200" dirty="0">
                <a:solidFill>
                  <a:srgbClr val="262633"/>
                </a:solidFill>
                <a:latin typeface="YS Text"/>
              </a:rPr>
              <a:t>называются ___________.</a:t>
            </a:r>
            <a:endParaRPr lang="ru-RU" sz="3200" b="0" i="0" dirty="0">
              <a:solidFill>
                <a:srgbClr val="262633"/>
              </a:solidFill>
              <a:effectLst/>
              <a:latin typeface="YS Tex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1510" y="4714211"/>
            <a:ext cx="67939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262633"/>
                </a:solidFill>
                <a:latin typeface="YS Text"/>
              </a:rPr>
              <a:t>Ответ: Усобицы(</a:t>
            </a:r>
            <a:r>
              <a:rPr lang="ru-RU" sz="2800" dirty="0" err="1">
                <a:solidFill>
                  <a:srgbClr val="262633"/>
                </a:solidFill>
                <a:latin typeface="YS Text"/>
              </a:rPr>
              <a:t>междуусобная</a:t>
            </a:r>
            <a:r>
              <a:rPr lang="ru-RU" sz="2800" dirty="0">
                <a:solidFill>
                  <a:srgbClr val="262633"/>
                </a:solidFill>
                <a:latin typeface="YS Text"/>
              </a:rPr>
              <a:t> вражда</a:t>
            </a:r>
            <a:r>
              <a:rPr lang="ru-RU" dirty="0">
                <a:solidFill>
                  <a:srgbClr val="262633"/>
                </a:solidFill>
                <a:latin typeface="YS Text"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404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7488" y="1743343"/>
            <a:ext cx="7451932" cy="440120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/>
              <a:t>1.Мавродин В. В. Откуда есть пошла Русская земля. М., </a:t>
            </a:r>
            <a:r>
              <a:rPr lang="ru-RU" sz="2000" dirty="0" smtClean="0"/>
              <a:t>1986</a:t>
            </a:r>
          </a:p>
          <a:p>
            <a:endParaRPr lang="ru-RU" sz="2000" dirty="0"/>
          </a:p>
          <a:p>
            <a:r>
              <a:rPr lang="ru-RU" sz="2000" dirty="0"/>
              <a:t>2 Сайт: </a:t>
            </a:r>
            <a:r>
              <a:rPr lang="ru-RU" sz="2000" dirty="0" err="1"/>
              <a:t>Мультиурок</a:t>
            </a:r>
            <a:endParaRPr lang="ru-RU" sz="2000" dirty="0"/>
          </a:p>
          <a:p>
            <a:r>
              <a:rPr lang="ru-RU" sz="2000" dirty="0" err="1"/>
              <a:t>Статья:Расцвет</a:t>
            </a:r>
            <a:r>
              <a:rPr lang="ru-RU" sz="2000" dirty="0"/>
              <a:t> Древнерусского государства при Ярославе Мудром</a:t>
            </a:r>
          </a:p>
          <a:p>
            <a:r>
              <a:rPr lang="ru-RU" sz="2000" dirty="0"/>
              <a:t>https://multiurok.ru/index.php/files/rastsvet-drevnerusskogo-gosudarstva-pri-iaroslave.html</a:t>
            </a:r>
          </a:p>
          <a:p>
            <a:r>
              <a:rPr lang="ru-RU" sz="2000" dirty="0"/>
              <a:t>Автор: </a:t>
            </a:r>
            <a:r>
              <a:rPr lang="ru-RU" sz="2000" dirty="0" err="1" smtClean="0"/>
              <a:t>М.Н.Станцель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/>
              <a:t>3 </a:t>
            </a:r>
            <a:r>
              <a:rPr lang="ru-RU" sz="2000" dirty="0" err="1"/>
              <a:t>Сайт:internetурок</a:t>
            </a:r>
            <a:endParaRPr lang="ru-RU" sz="2000" dirty="0"/>
          </a:p>
          <a:p>
            <a:r>
              <a:rPr lang="ru-RU" sz="2000" dirty="0" err="1"/>
              <a:t>Статья:Ярослав</a:t>
            </a:r>
            <a:r>
              <a:rPr lang="ru-RU" sz="2000" dirty="0"/>
              <a:t> Мудрый и расцвет Киевского государства</a:t>
            </a:r>
          </a:p>
          <a:p>
            <a:r>
              <a:rPr lang="ru-RU" sz="2000" dirty="0"/>
              <a:t>https://interneturok.ru/lesson/istoriya-rossii/6-klass/drevnerusskoe-gosudarstvo/yaroslav-mudryy-i-</a:t>
            </a:r>
          </a:p>
          <a:p>
            <a:r>
              <a:rPr lang="ru-RU" sz="2000" dirty="0" err="1"/>
              <a:t>rastsvet-kievskogo-gosudarstva</a:t>
            </a:r>
            <a:endParaRPr lang="ru-RU" sz="2000" dirty="0"/>
          </a:p>
          <a:p>
            <a:r>
              <a:rPr lang="ru-RU" sz="2000" dirty="0"/>
              <a:t>Автор: </a:t>
            </a:r>
            <a:r>
              <a:rPr lang="ru-RU" sz="2000" dirty="0" err="1"/>
              <a:t>А.В.Калинин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51203" y="521293"/>
            <a:ext cx="8024501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Список использованной литературы:</a:t>
            </a:r>
            <a:endParaRPr lang="ru-RU" sz="3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236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9282" y="487111"/>
            <a:ext cx="7024643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/>
              <a:t>1015 - 1019 гг. - </a:t>
            </a:r>
            <a:r>
              <a:rPr lang="ru-RU" sz="3200" dirty="0" err="1"/>
              <a:t>междуусобная</a:t>
            </a:r>
            <a:r>
              <a:rPr lang="ru-RU" sz="3200" dirty="0"/>
              <a:t> война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8188" y="1683520"/>
            <a:ext cx="4324171" cy="458909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/>
              <a:t>Итоги и результаты</a:t>
            </a:r>
            <a:r>
              <a:rPr lang="ru-RU" sz="2400" dirty="0" smtClean="0"/>
              <a:t>:</a:t>
            </a:r>
          </a:p>
          <a:p>
            <a:endParaRPr lang="ru-RU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/>
              <a:t>Ярослав </a:t>
            </a:r>
            <a:r>
              <a:rPr lang="ru-RU" sz="2400" dirty="0"/>
              <a:t>Мудрый занял Киевский </a:t>
            </a:r>
            <a:r>
              <a:rPr lang="ru-RU" sz="2400" dirty="0" smtClean="0"/>
              <a:t>престол с </a:t>
            </a:r>
            <a:r>
              <a:rPr lang="ru-RU" sz="2400" dirty="0"/>
              <a:t>1019 </a:t>
            </a:r>
            <a:r>
              <a:rPr lang="ru-RU" sz="2400" dirty="0" smtClean="0"/>
              <a:t>года</a:t>
            </a:r>
            <a:endParaRPr lang="ru-RU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/>
              <a:t>Убиты </a:t>
            </a:r>
            <a:r>
              <a:rPr lang="ru-RU" sz="2400" dirty="0"/>
              <a:t>князья Борис, Глеб и </a:t>
            </a:r>
            <a:r>
              <a:rPr lang="ru-RU" sz="2400" dirty="0" smtClean="0"/>
              <a:t>Святослав</a:t>
            </a:r>
            <a:endParaRPr lang="ru-RU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/>
              <a:t>Святополк </a:t>
            </a:r>
            <a:r>
              <a:rPr lang="ru-RU" sz="2400" dirty="0"/>
              <a:t>бежал после </a:t>
            </a:r>
            <a:r>
              <a:rPr lang="ru-RU" sz="2400" dirty="0" smtClean="0"/>
              <a:t>поражения</a:t>
            </a:r>
            <a:endParaRPr lang="ru-RU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err="1" smtClean="0"/>
              <a:t>Червенские</a:t>
            </a:r>
            <a:r>
              <a:rPr lang="ru-RU" sz="2400" dirty="0" smtClean="0"/>
              <a:t> </a:t>
            </a:r>
            <a:r>
              <a:rPr lang="ru-RU" sz="2400" dirty="0"/>
              <a:t>города перешли под </a:t>
            </a:r>
            <a:r>
              <a:rPr lang="ru-RU" sz="2400" dirty="0" smtClean="0"/>
              <a:t>управление Польши</a:t>
            </a:r>
            <a:endParaRPr lang="ru-RU" sz="2400" dirty="0"/>
          </a:p>
        </p:txBody>
      </p:sp>
      <p:pic>
        <p:nvPicPr>
          <p:cNvPr id="2052" name="Picture 4" descr="https://ic.pics.livejournal.com/d_rebyakov/46177865/40717/40717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600" y="1979420"/>
            <a:ext cx="4590479" cy="34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33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0197" y="435835"/>
            <a:ext cx="6981914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/>
              <a:t>1019-1054 гг. - Правление</a:t>
            </a:r>
          </a:p>
          <a:p>
            <a:r>
              <a:rPr lang="ru-RU" sz="3200" dirty="0"/>
              <a:t>Ярослава Мудрого Киевом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10197" y="2264636"/>
            <a:ext cx="4213078" cy="399943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/>
              <a:t>После </a:t>
            </a:r>
            <a:r>
              <a:rPr lang="ru-RU" sz="2800" dirty="0" err="1"/>
              <a:t>междуусобной</a:t>
            </a:r>
            <a:r>
              <a:rPr lang="ru-RU" sz="2800" dirty="0"/>
              <a:t> </a:t>
            </a:r>
            <a:r>
              <a:rPr lang="ru-RU" sz="2800" dirty="0" smtClean="0"/>
              <a:t>войны Русью </a:t>
            </a:r>
            <a:r>
              <a:rPr lang="ru-RU" sz="2800" dirty="0"/>
              <a:t>стал править </a:t>
            </a:r>
            <a:r>
              <a:rPr lang="ru-RU" sz="2800" dirty="0" err="1" smtClean="0"/>
              <a:t>Ярослав.При</a:t>
            </a:r>
            <a:r>
              <a:rPr lang="ru-RU" sz="2800" dirty="0" smtClean="0"/>
              <a:t> </a:t>
            </a:r>
            <a:r>
              <a:rPr lang="ru-RU" sz="2800" dirty="0"/>
              <a:t>нём Русь </a:t>
            </a:r>
            <a:r>
              <a:rPr lang="ru-RU" sz="2800" dirty="0" smtClean="0"/>
              <a:t>достигла значительных </a:t>
            </a:r>
            <a:r>
              <a:rPr lang="ru-RU" sz="2800" dirty="0"/>
              <a:t>успехов </a:t>
            </a:r>
            <a:r>
              <a:rPr lang="ru-RU" sz="2800" dirty="0" smtClean="0"/>
              <a:t>во всех </a:t>
            </a:r>
            <a:r>
              <a:rPr lang="ru-RU" sz="2800" dirty="0"/>
              <a:t>сферах жизни.</a:t>
            </a:r>
          </a:p>
        </p:txBody>
      </p:sp>
      <p:pic>
        <p:nvPicPr>
          <p:cNvPr id="1028" name="Picture 4" descr="https://interesnyefakty.org/wp-content/uploads/Knyaz-YAroslav-Mudry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589" y="2068082"/>
            <a:ext cx="3507615" cy="4195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26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3514" y="538385"/>
            <a:ext cx="7263925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/>
              <a:t>1036 г. - основание Софийского собора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3514" y="1434268"/>
            <a:ext cx="7263925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/>
              <a:t>1051 г. - основание </a:t>
            </a:r>
            <a:r>
              <a:rPr lang="ru-RU" sz="3200" dirty="0" smtClean="0"/>
              <a:t>Киево-Печерского </a:t>
            </a:r>
            <a:r>
              <a:rPr lang="ru-RU" sz="3200" dirty="0"/>
              <a:t>монастыря</a:t>
            </a:r>
          </a:p>
        </p:txBody>
      </p:sp>
      <p:pic>
        <p:nvPicPr>
          <p:cNvPr id="3076" name="Picture 4" descr="https://planetofhotels.com/guide/sites/default/files/styles/paragraph__text_with_image___twi_image/public/2021-11/Sophia-Cathedr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45" y="3038042"/>
            <a:ext cx="4417026" cy="3055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www.pravmir.ru/wp-content/uploads/2018/09/Lavr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211" y="3038042"/>
            <a:ext cx="4332873" cy="3055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86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8385" y="726392"/>
            <a:ext cx="8400516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/>
              <a:t>1017 - 1024 г. - строительство Золотых ворот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41" y="1662431"/>
            <a:ext cx="7451934" cy="491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66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2067" y="581114"/>
            <a:ext cx="5580404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/>
              <a:t>1016 г. - «Русская правда»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82953" y="5247118"/>
            <a:ext cx="3307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Золотой ковчег для хранения</a:t>
            </a:r>
          </a:p>
          <a:p>
            <a:r>
              <a:rPr lang="ru-RU"/>
              <a:t>«Русской прады»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3" t="4342" r="20502" b="41920"/>
          <a:stretch/>
        </p:blipFill>
        <p:spPr>
          <a:xfrm>
            <a:off x="162370" y="1963090"/>
            <a:ext cx="5140217" cy="32840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595" y="1963090"/>
            <a:ext cx="2530946" cy="315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92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4956" y="444382"/>
            <a:ext cx="6204247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/>
              <a:t>1036 г. - Осада Киева печенегами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5281" y="1572426"/>
            <a:ext cx="3982338" cy="510183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/>
              <a:t>Итоги </a:t>
            </a:r>
            <a:r>
              <a:rPr lang="ru-RU" sz="2400" dirty="0"/>
              <a:t>и результаты</a:t>
            </a:r>
            <a:r>
              <a:rPr lang="ru-RU" sz="2400" dirty="0" smtClean="0"/>
              <a:t>:</a:t>
            </a:r>
            <a:endParaRPr lang="ru-RU" sz="2400" dirty="0"/>
          </a:p>
          <a:p>
            <a:r>
              <a:rPr lang="ru-RU" sz="2400" dirty="0" smtClean="0"/>
              <a:t>1.  Печенеги </a:t>
            </a:r>
            <a:r>
              <a:rPr lang="ru-RU" sz="2400" dirty="0"/>
              <a:t>разгромлены, их племена</a:t>
            </a:r>
          </a:p>
          <a:p>
            <a:r>
              <a:rPr lang="ru-RU" sz="2400" dirty="0"/>
              <a:t>перестали играть существенную </a:t>
            </a:r>
            <a:r>
              <a:rPr lang="ru-RU" sz="2400" dirty="0" smtClean="0"/>
              <a:t>роль</a:t>
            </a:r>
          </a:p>
          <a:p>
            <a:endParaRPr lang="ru-RU" sz="2400" dirty="0"/>
          </a:p>
          <a:p>
            <a:r>
              <a:rPr lang="ru-RU" sz="2400" dirty="0"/>
              <a:t>2</a:t>
            </a:r>
            <a:r>
              <a:rPr lang="ru-RU" sz="2400" dirty="0" smtClean="0"/>
              <a:t>.  Восточные </a:t>
            </a:r>
            <a:r>
              <a:rPr lang="ru-RU" sz="2400" dirty="0"/>
              <a:t>и южные границы Киевской</a:t>
            </a:r>
          </a:p>
          <a:p>
            <a:r>
              <a:rPr lang="ru-RU" sz="2400" dirty="0"/>
              <a:t>Руси на протяжении всего последующего</a:t>
            </a:r>
          </a:p>
          <a:p>
            <a:r>
              <a:rPr lang="ru-RU" sz="2400" dirty="0"/>
              <a:t>правления Ярослава Мудрого не</a:t>
            </a:r>
          </a:p>
          <a:p>
            <a:r>
              <a:rPr lang="ru-RU" sz="2400" dirty="0"/>
              <a:t>подвергались набегам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007" y="2223597"/>
            <a:ext cx="4876172" cy="330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43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3843" y="247827"/>
            <a:ext cx="7981771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/>
              <a:t>1043 - 1046 гг. - Русско-византийская война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1095" y="1076770"/>
            <a:ext cx="4648912" cy="560604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200" dirty="0" smtClean="0"/>
              <a:t>       Итоги </a:t>
            </a:r>
            <a:r>
              <a:rPr lang="ru-RU" sz="2200" dirty="0"/>
              <a:t>и последствия:</a:t>
            </a:r>
          </a:p>
          <a:p>
            <a:r>
              <a:rPr lang="ru-RU" sz="2200" dirty="0"/>
              <a:t>1.В 1046 г был заключен мир между Киевской</a:t>
            </a:r>
          </a:p>
          <a:p>
            <a:r>
              <a:rPr lang="ru-RU" sz="2200" dirty="0"/>
              <a:t>Русью и Византией, в честь которого император</a:t>
            </a:r>
          </a:p>
          <a:p>
            <a:r>
              <a:rPr lang="ru-RU" sz="2200" dirty="0"/>
              <a:t>Константин IX выдал свою родственницу замуж</a:t>
            </a:r>
          </a:p>
          <a:p>
            <a:r>
              <a:rPr lang="ru-RU" sz="2200" dirty="0"/>
              <a:t>за сына Ярослава Мудрого – Всеволода</a:t>
            </a:r>
            <a:r>
              <a:rPr lang="ru-RU" sz="2200" dirty="0" smtClean="0"/>
              <a:t>.</a:t>
            </a:r>
          </a:p>
          <a:p>
            <a:endParaRPr lang="ru-RU" sz="2200" dirty="0"/>
          </a:p>
          <a:p>
            <a:r>
              <a:rPr lang="ru-RU" sz="2200" dirty="0"/>
              <a:t>2.В 1051 году Ярослав Мудрый сам назначил</a:t>
            </a:r>
          </a:p>
          <a:p>
            <a:r>
              <a:rPr lang="ru-RU" sz="2200" dirty="0"/>
              <a:t>митрополитом </a:t>
            </a:r>
            <a:r>
              <a:rPr lang="ru-RU" sz="2200" dirty="0" err="1"/>
              <a:t>Илариона</a:t>
            </a:r>
            <a:r>
              <a:rPr lang="ru-RU" sz="2200" dirty="0"/>
              <a:t>, впервые без участия</a:t>
            </a:r>
          </a:p>
          <a:p>
            <a:r>
              <a:rPr lang="ru-RU" sz="2200" dirty="0"/>
              <a:t>константинопольского патриарха.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684" y="1301404"/>
            <a:ext cx="4163582" cy="2672390"/>
          </a:xfrm>
          <a:prstGeom prst="ellipse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684" y="4067798"/>
            <a:ext cx="4255806" cy="279020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44162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0434" y="136732"/>
            <a:ext cx="6708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Династические браки</a:t>
            </a:r>
            <a:endParaRPr lang="ru-RU" sz="4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0233" y="1242145"/>
            <a:ext cx="2855720" cy="6751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Ярослав Мудрый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50233" y="2613390"/>
            <a:ext cx="2855720" cy="6751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Изяслав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50233" y="4119274"/>
            <a:ext cx="2855720" cy="6751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Святослав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50233" y="5681377"/>
            <a:ext cx="2855720" cy="6751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Всеволод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9983" y="5681377"/>
            <a:ext cx="2285999" cy="6751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Мариам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19984" y="4119274"/>
            <a:ext cx="2285999" cy="6751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Ода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19984" y="2629261"/>
            <a:ext cx="2285999" cy="6751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Гертруда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719984" y="1242145"/>
            <a:ext cx="2285999" cy="6751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err="1"/>
              <a:t>Индигерда</a:t>
            </a:r>
            <a:endParaRPr lang="ru-RU" sz="32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4328443" y="1579704"/>
            <a:ext cx="12904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328443" y="2977616"/>
            <a:ext cx="12904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328444" y="4421501"/>
            <a:ext cx="12904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328445" y="6018936"/>
            <a:ext cx="12904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Picture 4" descr="https://interesnyefakty.org/wp-content/uploads/Knyaz-YAroslav-Mudryj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8425"/>
            <a:ext cx="1224468" cy="146477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5" t="5657" r="11034" b="8109"/>
          <a:stretch/>
        </p:blipFill>
        <p:spPr>
          <a:xfrm>
            <a:off x="-22215" y="2079278"/>
            <a:ext cx="1279442" cy="1622361"/>
          </a:xfrm>
          <a:prstGeom prst="ellipse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4" t="11298" r="13339" b="13664"/>
          <a:stretch/>
        </p:blipFill>
        <p:spPr>
          <a:xfrm>
            <a:off x="0" y="3777722"/>
            <a:ext cx="1292234" cy="1516398"/>
          </a:xfrm>
          <a:prstGeom prst="ellipse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3" t="13707" r="13593" b="13644"/>
          <a:stretch/>
        </p:blipFill>
        <p:spPr>
          <a:xfrm>
            <a:off x="98079" y="5370202"/>
            <a:ext cx="1159148" cy="1523631"/>
          </a:xfrm>
          <a:prstGeom prst="ellipse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10"/>
          <a:stretch/>
        </p:blipFill>
        <p:spPr>
          <a:xfrm>
            <a:off x="7957556" y="900285"/>
            <a:ext cx="1135926" cy="1335898"/>
          </a:xfrm>
          <a:prstGeom prst="ellipse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7262" y="2275018"/>
            <a:ext cx="1066220" cy="1351862"/>
          </a:xfrm>
          <a:prstGeom prst="ellipse">
            <a:avLst/>
          </a:prstGeom>
        </p:spPr>
      </p:pic>
      <p:pic>
        <p:nvPicPr>
          <p:cNvPr id="5122" name="Picture 2" descr="Святослав Ярославич и, предположительно, Ода (в центре) с семьёй. Миниатюра из Изборника 1073 года.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5" t="9098" r="42697" b="50218"/>
          <a:stretch/>
        </p:blipFill>
        <p:spPr bwMode="auto">
          <a:xfrm>
            <a:off x="8027262" y="3765541"/>
            <a:ext cx="1116738" cy="138757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fs.znanio.ru/d5af0e/a5/5f/639c810e9c54e1c0fca5be9c09e5e0d008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26" r="18780"/>
          <a:stretch/>
        </p:blipFill>
        <p:spPr bwMode="auto">
          <a:xfrm>
            <a:off x="8027262" y="5291775"/>
            <a:ext cx="1119499" cy="136996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78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414</Words>
  <Application>Microsoft Office PowerPoint</Application>
  <PresentationFormat>Экран (4:3)</PresentationFormat>
  <Paragraphs>86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Wingdings</vt:lpstr>
      <vt:lpstr>YS Text</vt:lpstr>
      <vt:lpstr>Office Theme</vt:lpstr>
      <vt:lpstr>Расцвет Киевского государства. Ярослав Мудрый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Пользователь</cp:lastModifiedBy>
  <cp:revision>10</cp:revision>
  <dcterms:created xsi:type="dcterms:W3CDTF">2019-08-22T12:40:32Z</dcterms:created>
  <dcterms:modified xsi:type="dcterms:W3CDTF">2023-12-13T14:34:34Z</dcterms:modified>
</cp:coreProperties>
</file>