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8C9F5-94E8-4F11-8EDA-E301DF9D52DE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6CEDA-F75B-4E7D-8C39-B27BDFCE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10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6CEDA-F75B-4E7D-8C39-B27BDFCE53A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371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6CEDA-F75B-4E7D-8C39-B27BDFCE53A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739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6CEDA-F75B-4E7D-8C39-B27BDFCE53A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784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60DAD-9ED3-4C1D-8C38-6CDFC135D87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421A1-501A-40E5-9A74-4EA6BE6DF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687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60DAD-9ED3-4C1D-8C38-6CDFC135D87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421A1-501A-40E5-9A74-4EA6BE6DF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820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60DAD-9ED3-4C1D-8C38-6CDFC135D87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421A1-501A-40E5-9A74-4EA6BE6DF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465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60DAD-9ED3-4C1D-8C38-6CDFC135D87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421A1-501A-40E5-9A74-4EA6BE6DF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424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60DAD-9ED3-4C1D-8C38-6CDFC135D87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421A1-501A-40E5-9A74-4EA6BE6DF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50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60DAD-9ED3-4C1D-8C38-6CDFC135D87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421A1-501A-40E5-9A74-4EA6BE6DF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715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60DAD-9ED3-4C1D-8C38-6CDFC135D87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421A1-501A-40E5-9A74-4EA6BE6DF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59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60DAD-9ED3-4C1D-8C38-6CDFC135D87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421A1-501A-40E5-9A74-4EA6BE6DF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477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60DAD-9ED3-4C1D-8C38-6CDFC135D87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421A1-501A-40E5-9A74-4EA6BE6DF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114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60DAD-9ED3-4C1D-8C38-6CDFC135D87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421A1-501A-40E5-9A74-4EA6BE6DF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874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60DAD-9ED3-4C1D-8C38-6CDFC135D87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421A1-501A-40E5-9A74-4EA6BE6DF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432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60DAD-9ED3-4C1D-8C38-6CDFC135D87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421A1-501A-40E5-9A74-4EA6BE6DF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54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NUL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NUL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909" y="2235939"/>
            <a:ext cx="11965663" cy="2387600"/>
          </a:xfrm>
        </p:spPr>
        <p:txBody>
          <a:bodyPr>
            <a:noAutofit/>
          </a:bodyPr>
          <a:lstStyle/>
          <a:p>
            <a:r>
              <a:rPr lang="ru-RU" sz="11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Средства обучения русскому языку</a:t>
            </a:r>
            <a:endParaRPr lang="ru-RU" sz="11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37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4566" y="615636"/>
            <a:ext cx="5794218" cy="31700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Средства обучения – </a:t>
            </a:r>
            <a:r>
              <a:rPr lang="ru-RU" sz="2800" b="1" dirty="0" smtClean="0">
                <a:solidFill>
                  <a:schemeClr val="tx1"/>
                </a:solidFill>
              </a:rPr>
              <a:t>это специально созданные пособия и материалы, которые помогают учителю управлять познавательно-практической деятельностью школьников, решать поставленные задачи.</a:t>
            </a:r>
            <a:endParaRPr lang="ru-RU" sz="2800" dirty="0"/>
          </a:p>
        </p:txBody>
      </p:sp>
      <p:pic>
        <p:nvPicPr>
          <p:cNvPr id="1026" name="Picture 2" descr="New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550" y="531015"/>
            <a:ext cx="4794495" cy="481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B3ACDADB-178D-4A73-8CED-7EB88D4B2BC3}"/>
              </a:ext>
            </a:extLst>
          </p:cNvPr>
          <p:cNvGrpSpPr/>
          <p:nvPr/>
        </p:nvGrpSpPr>
        <p:grpSpPr>
          <a:xfrm>
            <a:off x="669957" y="4139614"/>
            <a:ext cx="1892174" cy="1799459"/>
            <a:chOff x="3704997" y="2849828"/>
            <a:chExt cx="2222793" cy="2222793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xmlns="" id="{21FDC96E-F5F5-44AA-946B-C82445590A19}"/>
                </a:ext>
              </a:extLst>
            </p:cNvPr>
            <p:cNvGrpSpPr/>
            <p:nvPr/>
          </p:nvGrpSpPr>
          <p:grpSpPr>
            <a:xfrm>
              <a:off x="3704997" y="2849828"/>
              <a:ext cx="2222793" cy="2222793"/>
              <a:chOff x="451902" y="2849828"/>
              <a:chExt cx="2222793" cy="2222793"/>
            </a:xfrm>
          </p:grpSpPr>
          <p:sp>
            <p:nvSpPr>
              <p:cNvPr id="12" name="Овал 11">
                <a:extLst>
                  <a:ext uri="{FF2B5EF4-FFF2-40B4-BE49-F238E27FC236}">
                    <a16:creationId xmlns:a16="http://schemas.microsoft.com/office/drawing/2014/main" xmlns="" id="{528CBA54-0C13-4A25-B1BF-D180CBC002E1}"/>
                  </a:ext>
                </a:extLst>
              </p:cNvPr>
              <p:cNvSpPr/>
              <p:nvPr/>
            </p:nvSpPr>
            <p:spPr>
              <a:xfrm>
                <a:off x="451902" y="2849828"/>
                <a:ext cx="2222793" cy="2222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Овал 12">
                <a:extLst>
                  <a:ext uri="{FF2B5EF4-FFF2-40B4-BE49-F238E27FC236}">
                    <a16:creationId xmlns:a16="http://schemas.microsoft.com/office/drawing/2014/main" xmlns="" id="{F6AF9666-1DB5-42EB-8DAB-1B7D9EAA5A00}"/>
                  </a:ext>
                </a:extLst>
              </p:cNvPr>
              <p:cNvSpPr/>
              <p:nvPr/>
            </p:nvSpPr>
            <p:spPr>
              <a:xfrm>
                <a:off x="640797" y="3038723"/>
                <a:ext cx="1845001" cy="184500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50800" dist="25400" dir="2520000" sx="114000" sy="114000" algn="tl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xmlns="" id="{33D8FA98-D8AB-4623-9C32-60CEF0493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/>
            <a:stretch/>
          </p:blipFill>
          <p:spPr>
            <a:xfrm flipH="1">
              <a:off x="4276395" y="3421223"/>
              <a:ext cx="1080000" cy="1080000"/>
            </a:xfrm>
            <a:prstGeom prst="rect">
              <a:avLst/>
            </a:prstGeom>
          </p:spPr>
        </p:pic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17D00EF8-B992-4614-A9E5-F14FC8B45E00}"/>
              </a:ext>
            </a:extLst>
          </p:cNvPr>
          <p:cNvGrpSpPr/>
          <p:nvPr/>
        </p:nvGrpSpPr>
        <p:grpSpPr>
          <a:xfrm>
            <a:off x="3346818" y="4139614"/>
            <a:ext cx="2012834" cy="1881649"/>
            <a:chOff x="305948" y="2849828"/>
            <a:chExt cx="2222793" cy="2222793"/>
          </a:xfrm>
        </p:grpSpPr>
        <p:grpSp>
          <p:nvGrpSpPr>
            <p:cNvPr id="15" name="Группа 14">
              <a:extLst>
                <a:ext uri="{FF2B5EF4-FFF2-40B4-BE49-F238E27FC236}">
                  <a16:creationId xmlns:a16="http://schemas.microsoft.com/office/drawing/2014/main" xmlns="" id="{89AECD8E-ACB0-4502-B24A-29F92DEC857B}"/>
                </a:ext>
              </a:extLst>
            </p:cNvPr>
            <p:cNvGrpSpPr/>
            <p:nvPr/>
          </p:nvGrpSpPr>
          <p:grpSpPr>
            <a:xfrm>
              <a:off x="305948" y="2849828"/>
              <a:ext cx="2222793" cy="2222793"/>
              <a:chOff x="305948" y="2849828"/>
              <a:chExt cx="2222793" cy="2222793"/>
            </a:xfrm>
          </p:grpSpPr>
          <p:sp>
            <p:nvSpPr>
              <p:cNvPr id="19" name="Овал 18">
                <a:extLst>
                  <a:ext uri="{FF2B5EF4-FFF2-40B4-BE49-F238E27FC236}">
                    <a16:creationId xmlns:a16="http://schemas.microsoft.com/office/drawing/2014/main" xmlns="" id="{D0F8FB16-59AB-4393-AEBB-DA37EE07CFE2}"/>
                  </a:ext>
                </a:extLst>
              </p:cNvPr>
              <p:cNvSpPr/>
              <p:nvPr/>
            </p:nvSpPr>
            <p:spPr>
              <a:xfrm>
                <a:off x="305948" y="2849828"/>
                <a:ext cx="2222793" cy="222279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Овал 19">
                <a:extLst>
                  <a:ext uri="{FF2B5EF4-FFF2-40B4-BE49-F238E27FC236}">
                    <a16:creationId xmlns:a16="http://schemas.microsoft.com/office/drawing/2014/main" xmlns="" id="{69F27451-4D99-4633-B718-6FB719962137}"/>
                  </a:ext>
                </a:extLst>
              </p:cNvPr>
              <p:cNvSpPr/>
              <p:nvPr/>
            </p:nvSpPr>
            <p:spPr>
              <a:xfrm>
                <a:off x="494843" y="3038723"/>
                <a:ext cx="1845001" cy="1845001"/>
              </a:xfrm>
              <a:prstGeom prst="ellipse">
                <a:avLst/>
              </a:prstGeom>
              <a:ln>
                <a:noFill/>
              </a:ln>
              <a:effectLst>
                <a:outerShdw blurRad="50800" dist="25400" dir="2520000" sx="114000" sy="114000" algn="tl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xmlns="" id="{4AD63CE3-62C2-4A0A-B61D-6F7F57D4E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877343" y="3421223"/>
              <a:ext cx="1080000" cy="10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064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7025" y="102122"/>
            <a:ext cx="524195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sz="4000" dirty="0" smtClean="0">
                <a:solidFill>
                  <a:schemeClr val="accent2"/>
                </a:solidFill>
              </a:rPr>
              <a:t>Средства обучения</a:t>
            </a:r>
            <a:endParaRPr lang="ru-RU" sz="4000" dirty="0">
              <a:solidFill>
                <a:schemeClr val="accent2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087230" y="820062"/>
            <a:ext cx="1204111" cy="787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880634" y="815534"/>
            <a:ext cx="1086416" cy="792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16866" y="1730825"/>
            <a:ext cx="2987643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7135" y="1747155"/>
            <a:ext cx="350369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Вспомогательные</a:t>
            </a:r>
            <a:endParaRPr lang="ru-RU" sz="3200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2553076" y="2438711"/>
            <a:ext cx="534154" cy="83165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8238653" y="2471371"/>
            <a:ext cx="534154" cy="79899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35796" y="3389697"/>
            <a:ext cx="3168713" cy="176178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Часть функции преподавателя</a:t>
            </a:r>
            <a:endParaRPr lang="ru-RU" sz="28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627135" y="3389697"/>
            <a:ext cx="3250193" cy="16658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Помогают в реализации педагогического процесса</a:t>
            </a:r>
            <a:endParaRPr lang="ru-RU" sz="2800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2598342" y="5313183"/>
            <a:ext cx="488888" cy="607782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8252231" y="5313183"/>
            <a:ext cx="520576" cy="607782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788057" y="6138248"/>
            <a:ext cx="206419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Основные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7211085" y="6138249"/>
            <a:ext cx="2589289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Неосновные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0918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6451" y="289711"/>
            <a:ext cx="6174463" cy="9144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Основные средства обучения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747319" y="1353493"/>
            <a:ext cx="1244851" cy="968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5566376" y="1358020"/>
            <a:ext cx="19612" cy="1050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8563069" y="1358020"/>
            <a:ext cx="879695" cy="899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371192" y="2779414"/>
            <a:ext cx="2525917" cy="148476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Школьный учебник</a:t>
            </a:r>
            <a:endParaRPr lang="ru-RU" sz="36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57600" y="2779413"/>
            <a:ext cx="4065006" cy="1484769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Учебные материалы, дополняющие учебник</a:t>
            </a:r>
            <a:endParaRPr lang="ru-RU" sz="28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344277" y="2694915"/>
            <a:ext cx="3352800" cy="156926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Наглядные пособия различных типов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4055952" y="4480442"/>
            <a:ext cx="3060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Segoe Print" panose="02000600000000000000" pitchFamily="2" charset="0"/>
              </a:rPr>
              <a:t>Сборники упражнений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Segoe Print" panose="02000600000000000000" pitchFamily="2" charset="0"/>
              </a:rPr>
              <a:t>Справочники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Segoe Print" panose="02000600000000000000" pitchFamily="2" charset="0"/>
              </a:rPr>
              <a:t>Словари</a:t>
            </a:r>
            <a:endParaRPr lang="ru-RU" sz="2400" b="1" dirty="0">
              <a:latin typeface="Segoe Print" panose="020006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63069" y="4480442"/>
            <a:ext cx="31340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latin typeface="Segoe Print" panose="02000600000000000000" pitchFamily="2" charset="0"/>
                <a:cs typeface="Times New Roman" pitchFamily="18" charset="0"/>
              </a:rPr>
              <a:t>демонстрационные </a:t>
            </a:r>
            <a:r>
              <a:rPr lang="ru-RU" sz="2000" b="1" dirty="0" smtClean="0">
                <a:latin typeface="Segoe Print" panose="02000600000000000000" pitchFamily="2" charset="0"/>
                <a:cs typeface="Times New Roman" pitchFamily="18" charset="0"/>
              </a:rPr>
              <a:t>таблицы 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Segoe Print" panose="02000600000000000000" pitchFamily="2" charset="0"/>
                <a:cs typeface="Times New Roman" pitchFamily="18" charset="0"/>
              </a:rPr>
              <a:t>демонстрационные карточки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Segoe Print" panose="02000600000000000000" pitchFamily="2" charset="0"/>
                <a:cs typeface="Times New Roman" pitchFamily="18" charset="0"/>
              </a:rPr>
              <a:t>раздаточный материал</a:t>
            </a:r>
            <a:endParaRPr lang="ru-RU" sz="2000" b="1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70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7810" y="280658"/>
            <a:ext cx="64822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Школьный учебни</a:t>
            </a: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6582" y="1539089"/>
            <a:ext cx="4173648" cy="34163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/>
            <a:r>
              <a:rPr lang="ru-RU" sz="2400" b="1" dirty="0"/>
              <a:t>Главным средством обучения русскому языку является учебник. От его содержания и организации в нем учебного материала в значительной мере зависит эффективность всего процесса обучения русскому языку.</a:t>
            </a:r>
            <a:endParaRPr lang="ru-RU" sz="2400" dirty="0"/>
          </a:p>
        </p:txBody>
      </p:sp>
      <p:pic>
        <p:nvPicPr>
          <p:cNvPr id="3074" name="Picture 2" descr="https://i.pinimg.com/736x/d0/5f/5b/d05f5b4cd500e5c15011cbce7e740ad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1062" y="1203988"/>
            <a:ext cx="2654779" cy="348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dn2.static1-sima-land.com/items/1586287/0/700-n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6" r="11471"/>
          <a:stretch/>
        </p:blipFill>
        <p:spPr bwMode="auto">
          <a:xfrm>
            <a:off x="4917601" y="1598485"/>
            <a:ext cx="2571183" cy="335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avatars.mds.yandex.net/get-mpic/4465918/img_id9118053899572979028.jpeg/ori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731" y="3307060"/>
            <a:ext cx="2696735" cy="354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26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1437" y="244444"/>
            <a:ext cx="1050202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Учебные материалы, дополняющий учебник.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68436" y="1287721"/>
            <a:ext cx="3166449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Segoe Print" panose="02000600000000000000" pitchFamily="2" charset="0"/>
              </a:rPr>
              <a:t>Сборники упражнений </a:t>
            </a:r>
            <a:endParaRPr lang="ru-RU" sz="3200" b="1" dirty="0" smtClean="0">
              <a:latin typeface="Segoe Print" panose="020006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351" y="1503165"/>
            <a:ext cx="326830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anose="02000600000000000000" pitchFamily="2" charset="0"/>
              </a:rPr>
              <a:t>Справочники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97706" y="1503165"/>
            <a:ext cx="285184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Segoe Print" panose="02000600000000000000" pitchFamily="2" charset="0"/>
              </a:rPr>
              <a:t>Словари</a:t>
            </a:r>
            <a:endParaRPr lang="ru-RU" sz="3600" b="1" dirty="0">
              <a:latin typeface="Segoe Print" panose="02000600000000000000" pitchFamily="2" charset="0"/>
            </a:endParaRPr>
          </a:p>
        </p:txBody>
      </p:sp>
      <p:pic>
        <p:nvPicPr>
          <p:cNvPr id="4098" name="Picture 2" descr="https://my-clothing-shop.ru/pictures/10202634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03" y="2319674"/>
            <a:ext cx="2245260" cy="2146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cdn1.ozone.ru/s3/multimedia-5/60554844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433" y="4554887"/>
            <a:ext cx="1675636" cy="219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bookcity.uk/upload/iblock/a38/a38001fd97533fb1f42317d6248fa33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8" r="16616"/>
          <a:stretch/>
        </p:blipFill>
        <p:spPr bwMode="auto">
          <a:xfrm>
            <a:off x="205454" y="4499573"/>
            <a:ext cx="1521325" cy="2254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productforhomeandgarden.ru/img/102187109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857" y="2784233"/>
            <a:ext cx="2015803" cy="284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www.cmp24.ru/images/prodacts/sourse/64448/64448945_russkiy-yazyik-sbornik-uprajneniy-uchebnoe-posobie-akademiy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410" y="2761885"/>
            <a:ext cx="1881557" cy="284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mywishlist.ru/pic/i/wish/orig/009/314/658.jpe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493" y="2319674"/>
            <a:ext cx="1665529" cy="234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s://mmedia.ozone.ru/multimedia/101484704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508" y="4635879"/>
            <a:ext cx="3292236" cy="211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s://cdn1.ozone.ru/s3/multimedia-7/6013232635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4" t="4660" r="9195" b="6141"/>
          <a:stretch/>
        </p:blipFill>
        <p:spPr bwMode="auto">
          <a:xfrm>
            <a:off x="10327057" y="2319674"/>
            <a:ext cx="1623701" cy="239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86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7775" y="217283"/>
            <a:ext cx="102847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Наглядные пособия различных типов</a:t>
            </a:r>
            <a:endParaRPr lang="ru-RU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35389" y="1269494"/>
            <a:ext cx="3014804" cy="119505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3200" dirty="0"/>
              <a:t>зрительная наглядность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20546" y="1312752"/>
            <a:ext cx="3422210" cy="125843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800" dirty="0"/>
              <a:t>зрительно-слуховая наглядность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62260" y="1312752"/>
            <a:ext cx="2746219" cy="119505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3200" dirty="0"/>
              <a:t>слуховая наглядность</a:t>
            </a:r>
          </a:p>
        </p:txBody>
      </p:sp>
      <p:pic>
        <p:nvPicPr>
          <p:cNvPr id="5124" name="Picture 4" descr="https://fs.znanio.ru/d5af0e/16/1d/7db411d1c3baf199bde5bd958f162b1fd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9" t="6145" r="13363" b="6456"/>
          <a:stretch/>
        </p:blipFill>
        <p:spPr bwMode="auto">
          <a:xfrm>
            <a:off x="338026" y="2833838"/>
            <a:ext cx="5762206" cy="397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230" y="2833838"/>
            <a:ext cx="5300526" cy="397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33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6741" y="425513"/>
            <a:ext cx="674483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Неосновные средства обучения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71605" y="1224233"/>
            <a:ext cx="4671588" cy="193899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/>
              <a:t>-пособия, предназначенные </a:t>
            </a:r>
          </a:p>
          <a:p>
            <a:r>
              <a:rPr lang="ru-RU" sz="2800" dirty="0" smtClean="0"/>
              <a:t>не </a:t>
            </a:r>
            <a:r>
              <a:rPr lang="ru-RU" sz="2800" dirty="0"/>
              <a:t>для всего </a:t>
            </a:r>
            <a:r>
              <a:rPr lang="ru-RU" sz="2800" dirty="0" smtClean="0"/>
              <a:t>учебного процесса</a:t>
            </a:r>
            <a:r>
              <a:rPr lang="ru-RU" sz="2800" dirty="0"/>
              <a:t>, а только для отдельных его сторон</a:t>
            </a:r>
            <a:r>
              <a:rPr lang="ru-RU" sz="3200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07793" y="1224233"/>
            <a:ext cx="5051835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Segoe Print" panose="02000600000000000000" pitchFamily="2" charset="0"/>
              </a:rPr>
              <a:t>раздаточный материал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Segoe Print" panose="02000600000000000000" pitchFamily="2" charset="0"/>
              </a:rPr>
              <a:t>диапозитивы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Segoe Print" panose="02000600000000000000" pitchFamily="2" charset="0"/>
              </a:rPr>
              <a:t>картинки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Segoe Print" panose="02000600000000000000" pitchFamily="2" charset="0"/>
              </a:rPr>
              <a:t> презентации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Segoe Print" panose="02000600000000000000" pitchFamily="2" charset="0"/>
              </a:rPr>
              <a:t>транспаранты</a:t>
            </a:r>
            <a:endParaRPr lang="ru-RU" sz="2400" dirty="0"/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5151422" y="2009869"/>
            <a:ext cx="1412340" cy="606582"/>
          </a:xfrm>
          <a:prstGeom prst="notch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s://a.d-cd.net/559120as-9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05" y="3679273"/>
            <a:ext cx="3363135" cy="252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602" y="3315614"/>
            <a:ext cx="2688832" cy="3542386"/>
          </a:xfrm>
          <a:prstGeom prst="rect">
            <a:avLst/>
          </a:prstGeom>
        </p:spPr>
      </p:pic>
      <p:pic>
        <p:nvPicPr>
          <p:cNvPr id="6150" name="Picture 6" descr="https://slotobzor.com/wp-content/uploads/2022/10/Obuchayushhie-plakaty-dlya-detej-Russkij-YAzyk-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497" y="3467476"/>
            <a:ext cx="4416425" cy="310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1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118</Words>
  <Application>Microsoft Office PowerPoint</Application>
  <PresentationFormat>Широкоэкранный</PresentationFormat>
  <Paragraphs>40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Segoe Print</vt:lpstr>
      <vt:lpstr>Times New Roman</vt:lpstr>
      <vt:lpstr>Wingdings</vt:lpstr>
      <vt:lpstr>Тема Office</vt:lpstr>
      <vt:lpstr>Средства обучения русскому языку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Средства обучения русскому языку</dc:title>
  <dc:creator>Пользователь</dc:creator>
  <cp:lastModifiedBy>Пользователь</cp:lastModifiedBy>
  <cp:revision>11</cp:revision>
  <dcterms:created xsi:type="dcterms:W3CDTF">2022-11-21T14:42:29Z</dcterms:created>
  <dcterms:modified xsi:type="dcterms:W3CDTF">2022-11-21T16:36:43Z</dcterms:modified>
</cp:coreProperties>
</file>