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1" r:id="rId3"/>
    <p:sldId id="262" r:id="rId4"/>
    <p:sldId id="263" r:id="rId5"/>
    <p:sldId id="264" r:id="rId6"/>
    <p:sldId id="265" r:id="rId7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01" autoAdjust="0"/>
    <p:restoredTop sz="95859"/>
  </p:normalViewPr>
  <p:slideViewPr>
    <p:cSldViewPr snapToGrid="0" snapToObjects="1">
      <p:cViewPr varScale="1">
        <p:scale>
          <a:sx n="57" d="100"/>
          <a:sy n="57" d="100"/>
        </p:scale>
        <p:origin x="54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1E47BB4-3E68-E74B-97C0-1067FBD530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AEF6815-D84D-784F-9D1E-8A81C83812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3CA2EBE-99F3-FC4A-90AA-CB556B350D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ECE7E-E73E-2146-968E-0D5E54855CE2}" type="datetimeFigureOut">
              <a:rPr lang="x-none" smtClean="0"/>
              <a:t>13.12.2023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D9F6DBF-AE10-014C-8E4A-02C6CD62AC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7F6A688-0D07-CA46-A520-F9B7EAE2C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96559-E1B3-4847-9D2D-CEF46EDF8303}" type="slidenum">
              <a:rPr lang="x-none" smtClean="0"/>
              <a:t>‹#›</a:t>
            </a:fld>
            <a:endParaRPr lang="x-none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5AF8F8A5-A0C4-FE4C-A103-DB8532D85E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6048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DB1CE78-2B89-EF42-8D5B-99635FC7E0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31914127-21BD-F246-8083-C2F562838F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FDBEBF2-206C-F84C-B7FC-47E9CDD298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ECE7E-E73E-2146-968E-0D5E54855CE2}" type="datetimeFigureOut">
              <a:rPr lang="x-none" smtClean="0"/>
              <a:t>13.12.2023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B89BB30-A9EC-7148-9095-C2B2A55366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CD19B2D-4F63-2C43-A1D8-200E82BDD9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96559-E1B3-4847-9D2D-CEF46EDF830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54880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B10844A7-6D76-5A42-9DC8-B80F5DA451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5CA66FB6-58FB-A64D-A3A6-C20186C347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4A44913-F6E5-8747-95AD-AE2E087025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ECE7E-E73E-2146-968E-0D5E54855CE2}" type="datetimeFigureOut">
              <a:rPr lang="x-none" smtClean="0"/>
              <a:t>13.12.2023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87E29A2-4288-4647-9D3D-AA54F7703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6707F81-F6F6-8642-836E-F20C79D6A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96559-E1B3-4847-9D2D-CEF46EDF830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46552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A7160D8-AB70-8042-9A91-25D68ED769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D2B0BF5-D183-AF4A-AC65-E9476D2EF2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83B7B6D-BB07-B644-8B8F-822A681ED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ECE7E-E73E-2146-968E-0D5E54855CE2}" type="datetimeFigureOut">
              <a:rPr lang="x-none" smtClean="0"/>
              <a:t>13.12.2023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1C71DF1-7B3A-4F46-898E-CE890ECC6B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E299E5B-D5DB-6B40-9705-1908B5C7E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96559-E1B3-4847-9D2D-CEF46EDF830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720733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2367002-C1CF-AD44-95A5-CEF97D9CDC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327EC07-3CF6-A94E-AF12-F838374FFC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1CBF4E7-115B-4746-8981-4EC113BEE9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ECE7E-E73E-2146-968E-0D5E54855CE2}" type="datetimeFigureOut">
              <a:rPr lang="x-none" smtClean="0"/>
              <a:t>13.12.2023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9892BC9-871A-2845-868A-3B32D76CDF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F6ED723-5CEC-BF4E-A266-7F1691A33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96559-E1B3-4847-9D2D-CEF46EDF830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384338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AB8A430-C0E1-924D-9A5F-9050CC9401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2EB8922-5B4E-5C45-9EF5-27B59C9C86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39F53DA3-5D0F-2C44-9FF3-3FC7633542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8F86BA6-DDD7-1049-AF2C-4E006E55F3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ECE7E-E73E-2146-968E-0D5E54855CE2}" type="datetimeFigureOut">
              <a:rPr lang="x-none" smtClean="0"/>
              <a:t>13.12.2023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472E47D-E906-2047-AA7E-FE731453BE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758020C-EC27-3F4F-B896-0AE8827F8C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96559-E1B3-4847-9D2D-CEF46EDF830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168293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EC7D371-F842-9F45-8DCF-0AE1599CE9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A478D21-7ABB-6C47-AAEE-FB91BDD060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643F726-BF62-0D4D-8446-973E362378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46214565-6437-9A49-8EE5-DE42939238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0DCDB87B-FC67-FB41-9767-67538233EFA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2804A799-1079-EF4A-8720-A3B2E5924F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ECE7E-E73E-2146-968E-0D5E54855CE2}" type="datetimeFigureOut">
              <a:rPr lang="x-none" smtClean="0"/>
              <a:t>13.12.2023</a:t>
            </a:fld>
            <a:endParaRPr lang="x-non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0C81B470-F498-2046-901F-B2E9EDAC36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9D77859D-83F2-9B47-A5E2-6E6BA8D8EC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96559-E1B3-4847-9D2D-CEF46EDF830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694328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699D537-8E8A-B445-A250-381A546D75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580B342B-BA2D-BD45-BAFA-956880DC4C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ECE7E-E73E-2146-968E-0D5E54855CE2}" type="datetimeFigureOut">
              <a:rPr lang="x-none" smtClean="0"/>
              <a:t>13.12.2023</a:t>
            </a:fld>
            <a:endParaRPr lang="x-non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5C9E2CDA-652B-5547-9A49-6B16B6AC59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6526770-E8AC-2F4C-8825-F1E54AFF0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96559-E1B3-4847-9D2D-CEF46EDF830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817819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8C5DB650-588A-064E-8132-D351C8A5C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ECE7E-E73E-2146-968E-0D5E54855CE2}" type="datetimeFigureOut">
              <a:rPr lang="x-none" smtClean="0"/>
              <a:t>13.12.2023</a:t>
            </a:fld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BD924BAE-965D-3148-BBCE-F879778605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597244C9-8974-DB45-B26A-DE57B89F0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96559-E1B3-4847-9D2D-CEF46EDF830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192600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FBC11CD-F26F-6241-AE67-6E5233605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58913FE-351A-6D40-AE86-8C1DCAACC2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CD6B3C62-766C-5244-A9E0-8BF6F00A16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7314F8AC-3C26-7249-9DCF-16EB87C04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ECE7E-E73E-2146-968E-0D5E54855CE2}" type="datetimeFigureOut">
              <a:rPr lang="x-none" smtClean="0"/>
              <a:t>13.12.2023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E139A2F-16A6-7343-A358-5CF1E3506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C2EA89E3-B6B4-DF44-B2B7-9EE7B2BF49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96559-E1B3-4847-9D2D-CEF46EDF830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255351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B78261E-7B03-9541-93F2-54C8AEB0C9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0C39F9A1-EAF7-014E-AC8B-1926C05C9DD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CE03628-0BE1-414C-8DBA-61366AB1D3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F64B2C75-FB05-8C42-88F0-38CA8F5C4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ECE7E-E73E-2146-968E-0D5E54855CE2}" type="datetimeFigureOut">
              <a:rPr lang="x-none" smtClean="0"/>
              <a:t>13.12.2023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2AC2430-D472-7A4D-9B8F-42554F5B0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83EDC6E-59AB-C746-AB47-8D6D750DA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96559-E1B3-4847-9D2D-CEF46EDF830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423983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989BA3D3-1483-4144-9C72-A56D32FB5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A1739FD-A815-5840-94EA-D0D90D8982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63AB137-293F-434C-B2D1-A913F6414F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6ECE7E-E73E-2146-968E-0D5E54855CE2}" type="datetimeFigureOut">
              <a:rPr lang="x-none" smtClean="0"/>
              <a:t>13.12.2023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FE8D4F9-E390-C04C-88F1-00B5AA4FE6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80A1002-27F4-2E42-9BC2-0788C8BA23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96559-E1B3-4847-9D2D-CEF46EDF8303}" type="slidenum">
              <a:rPr lang="x-none" smtClean="0"/>
              <a:t>‹#›</a:t>
            </a:fld>
            <a:endParaRPr lang="x-none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6A404BB3-4A3E-134A-875A-8AE017E7477B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370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B608773-E024-8941-80FE-CB5B04C64F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84872" y="2464163"/>
            <a:ext cx="6036623" cy="2387600"/>
          </a:xfrm>
        </p:spPr>
        <p:txBody>
          <a:bodyPr>
            <a:normAutofit/>
          </a:bodyPr>
          <a:lstStyle/>
          <a:p>
            <a:pPr algn="r"/>
            <a:r>
              <a:rPr lang="ru-RU" sz="140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Речь</a:t>
            </a:r>
            <a:endParaRPr lang="x-none" sz="1400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139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/>
            </a:r>
            <a:br>
              <a:rPr lang="ru-RU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461188" y="1841860"/>
            <a:ext cx="7639941" cy="118268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 smtClean="0"/>
              <a:t>1. </a:t>
            </a:r>
            <a:r>
              <a:rPr lang="ru-RU" sz="2400" b="1" dirty="0" smtClean="0"/>
              <a:t>Содержательность </a:t>
            </a:r>
            <a:r>
              <a:rPr lang="ru-RU" sz="2400" dirty="0" smtClean="0"/>
              <a:t>речи отражает как общее количество выраженных мыслей или чувств, так и их значимость в той или иной ситуации.</a:t>
            </a:r>
            <a:endParaRPr lang="ru-RU" sz="24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461188" y="3175713"/>
            <a:ext cx="7639941" cy="1047341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/>
              <a:t>2. </a:t>
            </a:r>
            <a:r>
              <a:rPr lang="ru-RU" sz="2400" b="1" dirty="0"/>
              <a:t>Понятность </a:t>
            </a:r>
            <a:r>
              <a:rPr lang="ru-RU" sz="2400" dirty="0"/>
              <a:t>речи отражает степень осмысленности речи, соотношение между ее сложностью и уровнем знаний или интересов тех, кто ее воспринимает.</a:t>
            </a:r>
            <a:r>
              <a:rPr lang="ru-RU" dirty="0"/>
              <a:t> 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461189" y="4374226"/>
            <a:ext cx="7639940" cy="111292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/>
              <a:t>3. </a:t>
            </a:r>
            <a:r>
              <a:rPr lang="ru-RU" sz="2400" b="1" dirty="0"/>
              <a:t>Выразительность </a:t>
            </a:r>
            <a:r>
              <a:rPr lang="ru-RU" sz="2400" dirty="0"/>
              <a:t>речи предполагает эмоциональную насыщенность речи, правильные интонации, богатство используемых языковых средств и их разнообразие.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461189" y="5638322"/>
            <a:ext cx="7639940" cy="112994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/>
              <a:t>4. </a:t>
            </a:r>
            <a:r>
              <a:rPr lang="ru-RU" sz="2400" b="1" dirty="0"/>
              <a:t>Действенность </a:t>
            </a:r>
            <a:r>
              <a:rPr lang="ru-RU" sz="2400" dirty="0"/>
              <a:t>речи определяется возможным влиянием ее на мысли и чувства других людей, на их поступки и поведение.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743030" y="641827"/>
            <a:ext cx="44951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Свойства речи</a:t>
            </a:r>
            <a:endParaRPr lang="ru-RU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1354508" y="2375773"/>
            <a:ext cx="880217" cy="307648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1354508" y="3597773"/>
            <a:ext cx="880217" cy="307648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1350235" y="4810573"/>
            <a:ext cx="880217" cy="307648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1350235" y="6016631"/>
            <a:ext cx="880217" cy="307648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1024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1647" y="0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ln w="6600">
                  <a:solidFill>
                    <a:schemeClr val="accent2"/>
                  </a:solidFill>
                  <a:prstDash val="solid"/>
                </a:ln>
                <a:effectLst>
                  <a:outerShdw dist="38100" dir="2700000" algn="tl" rotWithShape="0">
                    <a:schemeClr val="accent2"/>
                  </a:outerShdw>
                </a:effectLst>
              </a:rPr>
              <a:t>Речь как средство коммуникации</a:t>
            </a:r>
            <a:endParaRPr lang="ru-RU" sz="4000" b="1" dirty="0">
              <a:ln w="6600">
                <a:solidFill>
                  <a:schemeClr val="accent2"/>
                </a:solidFill>
                <a:prstDash val="solid"/>
              </a:ln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9102" y="1317017"/>
            <a:ext cx="5042019" cy="200054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Segoe Print" panose="02000600000000000000" pitchFamily="2" charset="0"/>
              </a:rPr>
              <a:t>Коммуникация</a:t>
            </a:r>
            <a:r>
              <a:rPr lang="ru-RU" sz="2000" dirty="0">
                <a:latin typeface="Segoe Print" panose="02000600000000000000" pitchFamily="2" charset="0"/>
              </a:rPr>
              <a:t> – это общение между </a:t>
            </a:r>
            <a:r>
              <a:rPr lang="ru-RU" sz="2000" dirty="0" smtClean="0">
                <a:latin typeface="Segoe Print" panose="02000600000000000000" pitchFamily="2" charset="0"/>
              </a:rPr>
              <a:t>людьми, </a:t>
            </a:r>
            <a:r>
              <a:rPr lang="ru-RU" sz="2000" dirty="0">
                <a:latin typeface="Segoe Print" panose="02000600000000000000" pitchFamily="2" charset="0"/>
              </a:rPr>
              <a:t>служащее средством передачи информации и в целом являющееся необходимым «атрибутом» в жизни каждого человека</a:t>
            </a:r>
            <a:r>
              <a:rPr lang="ru-RU" sz="2000" dirty="0" smtClean="0">
                <a:latin typeface="Segoe Print" panose="02000600000000000000" pitchFamily="2" charset="0"/>
              </a:rPr>
              <a:t>.</a:t>
            </a:r>
            <a:endParaRPr lang="ru-RU" sz="20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899447" y="3760150"/>
            <a:ext cx="5982056" cy="2918389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>
                <a:latin typeface="Segoe Print" panose="02000600000000000000" pitchFamily="2" charset="0"/>
              </a:rPr>
              <a:t>Вербальная коммуникация</a:t>
            </a:r>
            <a:r>
              <a:rPr lang="ru-RU" dirty="0">
                <a:latin typeface="Segoe Print" panose="02000600000000000000" pitchFamily="2" charset="0"/>
              </a:rPr>
              <a:t> использует в качестве знаковой системы человеческую речь, естественный звуковой язык.</a:t>
            </a:r>
          </a:p>
          <a:p>
            <a:endParaRPr lang="ru-RU" dirty="0">
              <a:latin typeface="Segoe Print" panose="02000600000000000000" pitchFamily="2" charset="0"/>
            </a:endParaRPr>
          </a:p>
          <a:p>
            <a:r>
              <a:rPr lang="ru-RU" dirty="0">
                <a:latin typeface="Segoe Print" panose="02000600000000000000" pitchFamily="2" charset="0"/>
              </a:rPr>
              <a:t>Устная и письменная речь участвуют в производстве текста (процесс передачи информации),а слушание и говорение – в восприятии текста, заложенной в нем информации.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284" y="3760150"/>
            <a:ext cx="4307543" cy="29176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0" t="11636" r="5799" b="12230"/>
          <a:stretch/>
        </p:blipFill>
        <p:spPr>
          <a:xfrm>
            <a:off x="6443528" y="1147429"/>
            <a:ext cx="4858304" cy="2373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29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9710" y="83114"/>
            <a:ext cx="7784506" cy="1325563"/>
          </a:xfrm>
        </p:spPr>
        <p:txBody>
          <a:bodyPr/>
          <a:lstStyle/>
          <a:p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</a:rPr>
              <a:t>Речь как инструмент мышления</a:t>
            </a:r>
            <a:endParaRPr lang="ru-RU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84975" y="1200859"/>
            <a:ext cx="5016381" cy="330722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/>
              <a:t>   </a:t>
            </a:r>
            <a:r>
              <a:rPr lang="ru-RU" dirty="0" smtClean="0">
                <a:latin typeface="Segoe Print" panose="02000600000000000000" pitchFamily="2" charset="0"/>
              </a:rPr>
              <a:t>Речь </a:t>
            </a:r>
            <a:r>
              <a:rPr lang="ru-RU" dirty="0">
                <a:latin typeface="Segoe Print" panose="02000600000000000000" pitchFamily="2" charset="0"/>
              </a:rPr>
              <a:t>является инструментом мыслительной деятельности, с помощью речи человек наделяет свойствами предметы и явления. В речи фиксируется понятие о них. Слово – материальная оболочка мысли. Мысль всегда возникает в словесной формулировке, степень продуманности мысли отражается и на словесном уровне</a:t>
            </a:r>
            <a:r>
              <a:rPr lang="ru-RU" dirty="0" smtClean="0">
                <a:latin typeface="Segoe Print" panose="02000600000000000000" pitchFamily="2" charset="0"/>
              </a:rPr>
              <a:t>.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520440" y="3537958"/>
            <a:ext cx="5264209" cy="319612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>
                <a:latin typeface="Segoe Print" panose="02000600000000000000" pitchFamily="2" charset="0"/>
              </a:rPr>
              <a:t>Словесная формулировка мысли </a:t>
            </a:r>
            <a:r>
              <a:rPr lang="ru-RU" dirty="0">
                <a:latin typeface="Segoe Print" panose="02000600000000000000" pitchFamily="2" charset="0"/>
              </a:rPr>
              <a:t>позволяет сделать понятными свои размышления как для других, так и для себя. Словесная фиксация помогает обратить внимание на те или иные моменты, что способствует более глубокому пониманию. С помощью слова возможно логическое и осознанное мышление. </a:t>
            </a:r>
          </a:p>
        </p:txBody>
      </p:sp>
      <p:pic>
        <p:nvPicPr>
          <p:cNvPr id="1026" name="Picture 2" descr="https://static.tildacdn.com/tild3838-6563-4264-b535-353931343439/color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04" y="4622380"/>
            <a:ext cx="2197496" cy="2226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avatars.dzeninfra.ru/get-zen_doc/5233024/pub_612427bffb223510ecde1d96_61242e36797b6e4fa59d1da8/scale_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828" y="1122648"/>
            <a:ext cx="4384963" cy="2282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9040" y="4788635"/>
            <a:ext cx="3162129" cy="194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199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8427" y="-157451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</a:rPr>
              <a:t>Отличие речи от языка</a:t>
            </a:r>
            <a:endParaRPr lang="ru-RU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7982" y="1094552"/>
            <a:ext cx="4942609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>
                <a:latin typeface="Segoe Print" panose="02000600000000000000" pitchFamily="2" charset="0"/>
              </a:rPr>
              <a:t>Речь</a:t>
            </a:r>
            <a:r>
              <a:rPr lang="ru-RU" sz="2400" dirty="0">
                <a:latin typeface="Segoe Print" panose="02000600000000000000" pitchFamily="2" charset="0"/>
              </a:rPr>
              <a:t> - это </a:t>
            </a:r>
            <a:r>
              <a:rPr lang="ru-RU" sz="2400" dirty="0" smtClean="0">
                <a:latin typeface="Segoe Print" panose="02000600000000000000" pitchFamily="2" charset="0"/>
              </a:rPr>
              <a:t>процесс общения</a:t>
            </a:r>
            <a:endParaRPr lang="ru-RU" sz="2400" dirty="0">
              <a:latin typeface="Segoe Print" panose="0200060000000000000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38009" y="1087586"/>
            <a:ext cx="5347853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>
                <a:latin typeface="Segoe Print" panose="02000600000000000000" pitchFamily="2" charset="0"/>
              </a:rPr>
              <a:t>Язык</a:t>
            </a:r>
            <a:r>
              <a:rPr lang="ru-RU" sz="2400" dirty="0">
                <a:latin typeface="Segoe Print" panose="02000600000000000000" pitchFamily="2" charset="0"/>
              </a:rPr>
              <a:t> - это </a:t>
            </a:r>
            <a:r>
              <a:rPr lang="ru-RU" sz="2400" dirty="0" smtClean="0">
                <a:latin typeface="Segoe Print" panose="02000600000000000000" pitchFamily="2" charset="0"/>
              </a:rPr>
              <a:t>средство общения.</a:t>
            </a:r>
            <a:r>
              <a:rPr lang="ru-RU" sz="2000" dirty="0">
                <a:latin typeface="Segoe Print" panose="02000600000000000000" pitchFamily="2" charset="0"/>
              </a:rPr>
              <a:t> </a:t>
            </a:r>
          </a:p>
        </p:txBody>
      </p:sp>
      <p:sp>
        <p:nvSpPr>
          <p:cNvPr id="5" name="Стрелка вниз 4"/>
          <p:cNvSpPr/>
          <p:nvPr/>
        </p:nvSpPr>
        <p:spPr>
          <a:xfrm>
            <a:off x="2695575" y="1813213"/>
            <a:ext cx="507422" cy="529936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8658224" y="1813213"/>
            <a:ext cx="507422" cy="529936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03538" y="2548143"/>
            <a:ext cx="4842164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>
                <a:latin typeface="Segoe Print" panose="02000600000000000000" pitchFamily="2" charset="0"/>
              </a:rPr>
              <a:t>индивидуально-психический феномен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73536" y="2548143"/>
            <a:ext cx="4620491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>
                <a:latin typeface="Segoe Print" panose="02000600000000000000" pitchFamily="2" charset="0"/>
              </a:rPr>
              <a:t>явление общественное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8427" y="3656255"/>
            <a:ext cx="4817053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>
                <a:latin typeface="Segoe Print" panose="02000600000000000000" pitchFamily="2" charset="0"/>
              </a:rPr>
              <a:t>динамична, подвижна, ситуативно обусловлена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73535" y="3425423"/>
            <a:ext cx="4620491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>
                <a:latin typeface="Segoe Print" panose="02000600000000000000" pitchFamily="2" charset="0"/>
              </a:rPr>
              <a:t>постоянен и устойчив, инвариантен</a:t>
            </a:r>
            <a:endParaRPr lang="ru-RU" sz="2400" dirty="0">
              <a:latin typeface="Segoe Print" panose="02000600000000000000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73534" y="4576741"/>
            <a:ext cx="4620491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latin typeface="Segoe Print" panose="02000600000000000000" pitchFamily="2" charset="0"/>
              </a:rPr>
              <a:t>может </a:t>
            </a:r>
            <a:r>
              <a:rPr lang="ru-RU" sz="2400" dirty="0">
                <a:latin typeface="Segoe Print" panose="02000600000000000000" pitchFamily="2" charset="0"/>
              </a:rPr>
              <a:t>усваиваться теоретически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03538" y="4670988"/>
            <a:ext cx="4842164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333333"/>
                </a:solidFill>
                <a:latin typeface="Segoe Print" panose="02000600000000000000" pitchFamily="2" charset="0"/>
              </a:rPr>
              <a:t>нужна соответствующая практика</a:t>
            </a:r>
            <a:endParaRPr lang="ru-RU" sz="2400" b="1" dirty="0">
              <a:latin typeface="Segoe Print" panose="02000600000000000000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73538" y="5763260"/>
            <a:ext cx="4620489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latin typeface="Segoe Print" panose="02000600000000000000" pitchFamily="2" charset="0"/>
              </a:rPr>
              <a:t>Исходная единица - слово</a:t>
            </a:r>
            <a:endParaRPr lang="ru-RU" sz="2400" dirty="0">
              <a:latin typeface="Segoe Print" panose="02000600000000000000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3538" y="5774342"/>
            <a:ext cx="4867275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latin typeface="Segoe Print" panose="02000600000000000000" pitchFamily="2" charset="0"/>
              </a:rPr>
              <a:t>исходная единица </a:t>
            </a:r>
            <a:r>
              <a:rPr lang="ru-RU" sz="2400" dirty="0">
                <a:latin typeface="Segoe Print" panose="02000600000000000000" pitchFamily="2" charset="0"/>
              </a:rPr>
              <a:t> – предложение или фраза</a:t>
            </a:r>
          </a:p>
        </p:txBody>
      </p:sp>
    </p:spTree>
    <p:extLst>
      <p:ext uri="{BB962C8B-B14F-4D97-AF65-F5344CB8AC3E}">
        <p14:creationId xmlns:p14="http://schemas.microsoft.com/office/powerpoint/2010/main" val="465872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2445" y="2692688"/>
            <a:ext cx="10969336" cy="1325563"/>
          </a:xfrm>
        </p:spPr>
        <p:txBody>
          <a:bodyPr>
            <a:noAutofit/>
          </a:bodyPr>
          <a:lstStyle/>
          <a:p>
            <a:r>
              <a:rPr lang="ru-RU" sz="8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</a:rPr>
              <a:t>Спасибо за внимание!</a:t>
            </a:r>
            <a:endParaRPr lang="ru-RU" sz="8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816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148</Words>
  <Application>Microsoft Office PowerPoint</Application>
  <PresentationFormat>Широкоэкранный</PresentationFormat>
  <Paragraphs>27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Segoe Print</vt:lpstr>
      <vt:lpstr>Office Theme</vt:lpstr>
      <vt:lpstr>Речь</vt:lpstr>
      <vt:lpstr> </vt:lpstr>
      <vt:lpstr>Речь как средство коммуникации</vt:lpstr>
      <vt:lpstr>Речь как инструмент мышления</vt:lpstr>
      <vt:lpstr>Отличие речи от языка</vt:lpstr>
      <vt:lpstr>Спасибо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Microsoft Office User</dc:creator>
  <cp:lastModifiedBy>Пользователь</cp:lastModifiedBy>
  <cp:revision>18</cp:revision>
  <dcterms:created xsi:type="dcterms:W3CDTF">2022-01-31T14:47:25Z</dcterms:created>
  <dcterms:modified xsi:type="dcterms:W3CDTF">2023-12-13T14:39:17Z</dcterms:modified>
</cp:coreProperties>
</file>