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4" r:id="rId6"/>
    <p:sldId id="271" r:id="rId7"/>
    <p:sldId id="270" r:id="rId8"/>
    <p:sldId id="27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79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906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156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14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0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993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412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20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27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8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719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936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5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100AD7-B537-E977-A141-9F1814EF90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265562"/>
            <a:ext cx="8991600" cy="276710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.SFUI-Regular"/>
              </a:rPr>
              <a:t>Общая характеристика условий психологического развития позднего возраста. Новообразования позднего возраста</a:t>
            </a:r>
            <a:endParaRPr lang="ru-RU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System Font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6198593-2770-C15C-544D-27AE1135D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0177" y="4452132"/>
            <a:ext cx="3449091" cy="1239894"/>
          </a:xfrm>
        </p:spPr>
        <p:txBody>
          <a:bodyPr>
            <a:noAutofit/>
          </a:bodyPr>
          <a:lstStyle/>
          <a:p>
            <a:pPr algn="r"/>
            <a:endParaRPr lang="ru-RU" sz="2400" dirty="0">
              <a:solidFill>
                <a:schemeClr val="bg1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96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228783" y="2145671"/>
            <a:ext cx="5576935" cy="3395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Segoe Print" panose="02000600000000000000" pitchFamily="2" charset="0"/>
              </a:rPr>
              <a:t>Главной особенностью возраста от 60—70 лет и далее является процесс старения, который представляет собой генетически запрограммированный процесс, сопровождающийся определенными возрастными изменениями, проявляющимися, прежде всего, в постепенном ослаблении деятельности организма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9791" y="470781"/>
            <a:ext cx="4499571" cy="23267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Поздний </a:t>
            </a:r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возраст </a:t>
            </a:r>
            <a:r>
              <a:rPr lang="ru-RU" dirty="0" smtClean="0">
                <a:solidFill>
                  <a:schemeClr val="tx1"/>
                </a:solidFill>
                <a:latin typeface="Segoe Print" panose="02000600000000000000" pitchFamily="2" charset="0"/>
              </a:rPr>
              <a:t>—это</a:t>
            </a:r>
            <a:r>
              <a:rPr lang="ru-RU" dirty="0">
                <a:solidFill>
                  <a:schemeClr val="tx1"/>
                </a:solidFill>
                <a:latin typeface="Segoe Print" panose="02000600000000000000" pitchFamily="2" charset="0"/>
              </a:rPr>
              <a:t> </a:t>
            </a:r>
            <a:endParaRPr lang="ru-RU" dirty="0" smtClean="0">
              <a:solidFill>
                <a:schemeClr val="tx1"/>
              </a:solidFill>
              <a:latin typeface="Segoe Print" panose="02000600000000000000" pitchFamily="2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Segoe Print" panose="02000600000000000000" pitchFamily="2" charset="0"/>
              </a:rPr>
              <a:t>заключительный </a:t>
            </a:r>
            <a:r>
              <a:rPr lang="ru-RU" dirty="0">
                <a:solidFill>
                  <a:schemeClr val="tx1"/>
                </a:solidFill>
                <a:latin typeface="Segoe Print" panose="02000600000000000000" pitchFamily="2" charset="0"/>
              </a:rPr>
              <a:t>период жизни, включающий изменение позиции человека в обществе и играющий свою особую роль в системе жизненного цикла.</a:t>
            </a:r>
          </a:p>
        </p:txBody>
      </p:sp>
      <p:pic>
        <p:nvPicPr>
          <p:cNvPr id="1026" name="Picture 2" descr="Замедлители старения: старость начинается от сигнала мозга! важно поддержив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84" y="3244158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15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23043" y="1312753"/>
            <a:ext cx="5160474" cy="262550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latin typeface="Segoe Print" panose="02000600000000000000" pitchFamily="2" charset="0"/>
              </a:rPr>
              <a:t>В процессе </a:t>
            </a:r>
            <a:r>
              <a:rPr lang="ru-RU" dirty="0" smtClean="0">
                <a:latin typeface="Segoe Print" panose="02000600000000000000" pitchFamily="2" charset="0"/>
              </a:rPr>
              <a:t>старения </a:t>
            </a:r>
            <a:r>
              <a:rPr lang="ru-RU" dirty="0">
                <a:latin typeface="Segoe Print" panose="02000600000000000000" pitchFamily="2" charset="0"/>
              </a:rPr>
              <a:t>большинство сенсорных функций у человека существенно ухудшается. Те интеллектуальные функции, которые зависят от скорости выполнения операций, обнаруживают спад в период поздней взрослости.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74479" y="193556"/>
            <a:ext cx="9506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Segoe Print" panose="02000600000000000000" pitchFamily="2" charset="0"/>
              </a:rPr>
              <a:t>Особенности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Segoe Print" panose="02000600000000000000" pitchFamily="2" charset="0"/>
              </a:rPr>
              <a:t>позднего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Segoe Print" panose="02000600000000000000" pitchFamily="2" charset="0"/>
              </a:rPr>
              <a:t> возраста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235390" y="1584356"/>
            <a:ext cx="660903" cy="669956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1</a:t>
            </a:r>
            <a:endParaRPr lang="ru-RU" sz="32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83517" y="4162332"/>
            <a:ext cx="5088046" cy="21637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latin typeface="Segoe Print" panose="02000600000000000000" pitchFamily="2" charset="0"/>
              </a:rPr>
              <a:t>У людей, достигших этого возраста, увеличивается время реакции, замедляется </a:t>
            </a:r>
            <a:r>
              <a:rPr lang="ru-RU" dirty="0" smtClean="0">
                <a:latin typeface="Segoe Print" panose="02000600000000000000" pitchFamily="2" charset="0"/>
              </a:rPr>
              <a:t>обработка </a:t>
            </a:r>
            <a:r>
              <a:rPr lang="ru-RU" dirty="0">
                <a:latin typeface="Segoe Print" panose="02000600000000000000" pitchFamily="2" charset="0"/>
              </a:rPr>
              <a:t>информации и снижается скорость когнитивных процессов. 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5276661" y="4527488"/>
            <a:ext cx="660903" cy="669956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Segoe Print" panose="02000600000000000000" pitchFamily="2" charset="0"/>
              </a:rPr>
              <a:t>2</a:t>
            </a:r>
          </a:p>
        </p:txBody>
      </p:sp>
      <p:pic>
        <p:nvPicPr>
          <p:cNvPr id="2050" name="Picture 2" descr="https://avatars.mds.yandex.net/i?id=ef1ec220f0389c248dce0852741b51565648c86a-833939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43" y="4226459"/>
            <a:ext cx="3490111" cy="2326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i?id=1580536de4e47076e804e2bb85c1305bb5870c2b-8285735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582" y="1312753"/>
            <a:ext cx="3842068" cy="256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8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80372" y="298763"/>
            <a:ext cx="4979406" cy="24625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Segoe Print" panose="02000600000000000000" pitchFamily="2" charset="0"/>
              </a:rPr>
              <a:t>В период поздней взрослости формируются признаки мудрости.</a:t>
            </a:r>
            <a:r>
              <a:rPr lang="en-US" dirty="0">
                <a:solidFill>
                  <a:schemeClr val="tx1"/>
                </a:solidFill>
                <a:latin typeface="Segoe Print" panose="02000600000000000000" pitchFamily="2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Segoe Print" panose="02000600000000000000" pitchFamily="2" charset="0"/>
              </a:rPr>
              <a:t>Снижение познавательной деятельности у людей, достигших поздней взрослости, может быть обусловлено прямыми и косвенными причинами.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971168" y="3702867"/>
            <a:ext cx="4644428" cy="20460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Segoe Print" panose="02000600000000000000" pitchFamily="2" charset="0"/>
              </a:rPr>
              <a:t>Основой памяти в старческом возрасте является логическая связь, мышление пожилых людей весьма развито.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2261809" y="525100"/>
            <a:ext cx="660903" cy="6699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Segoe Print" panose="02000600000000000000" pitchFamily="2" charset="0"/>
              </a:rPr>
              <a:t>3</a:t>
            </a:r>
          </a:p>
        </p:txBody>
      </p:sp>
      <p:sp>
        <p:nvSpPr>
          <p:cNvPr id="7" name="Блок-схема: узел 6"/>
          <p:cNvSpPr/>
          <p:nvPr/>
        </p:nvSpPr>
        <p:spPr>
          <a:xfrm>
            <a:off x="6009992" y="3972962"/>
            <a:ext cx="660903" cy="6699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Segoe Print" panose="02000600000000000000" pitchFamily="2" charset="0"/>
              </a:rPr>
              <a:t>4</a:t>
            </a:r>
          </a:p>
        </p:txBody>
      </p:sp>
      <p:pic>
        <p:nvPicPr>
          <p:cNvPr id="3074" name="Picture 2" descr="https://avatars.mds.yandex.net/i?id=52eb2819ca2f1ad35a0c517698bb31b833bc116e-817860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83" y="3116207"/>
            <a:ext cx="4946929" cy="33117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4522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4810" y="135803"/>
            <a:ext cx="105835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egoe Print" panose="02000600000000000000" pitchFamily="2" charset="0"/>
              </a:rPr>
              <a:t>Для периода поздней взрослости характерны специфические изменения в эмоциональной сфере: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60282" y="1374062"/>
            <a:ext cx="8958406" cy="10592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C00000"/>
                </a:solidFill>
                <a:latin typeface="Segoe Print" panose="02000600000000000000" pitchFamily="2" charset="0"/>
              </a:rPr>
              <a:t>неконтролируемое усиление аффективных реакций (сильное нервное возбуждение) со склонностью к беспричинной грусти, слезливости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60282" y="2717470"/>
            <a:ext cx="4178176" cy="79670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C00000"/>
                </a:solidFill>
                <a:latin typeface="Segoe Print" panose="02000600000000000000" pitchFamily="2" charset="0"/>
              </a:rPr>
              <a:t>уменьшению</a:t>
            </a:r>
            <a:r>
              <a:rPr lang="ru-RU" sz="2400" dirty="0">
                <a:solidFill>
                  <a:srgbClr val="C00000"/>
                </a:solidFill>
                <a:latin typeface="Segoe Print" panose="02000600000000000000" pitchFamily="2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Segoe Print" panose="02000600000000000000" pitchFamily="2" charset="0"/>
              </a:rPr>
              <a:t>чуткости</a:t>
            </a:r>
            <a:endParaRPr lang="ru-RU" sz="24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60282" y="3855744"/>
            <a:ext cx="8600792" cy="100493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C00000"/>
                </a:solidFill>
                <a:latin typeface="Segoe Print" panose="02000600000000000000" pitchFamily="2" charset="0"/>
              </a:rPr>
              <a:t>погружению в себя и снижению способности справляться со сложными ситуациями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60282" y="5133315"/>
            <a:ext cx="4680642" cy="5884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C00000"/>
                </a:solidFill>
                <a:latin typeface="Segoe Print" panose="02000600000000000000" pitchFamily="2" charset="0"/>
              </a:rPr>
              <a:t>привязанность к прошлому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60282" y="5994427"/>
            <a:ext cx="4988460" cy="61460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C00000"/>
                </a:solidFill>
                <a:latin typeface="Segoe Print" panose="02000600000000000000" pitchFamily="2" charset="0"/>
              </a:rPr>
              <a:t>власть воспоминаний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393823" y="1713567"/>
            <a:ext cx="751438" cy="38024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93823" y="2933006"/>
            <a:ext cx="751438" cy="38024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93823" y="4168088"/>
            <a:ext cx="751438" cy="38024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93823" y="5237429"/>
            <a:ext cx="751438" cy="38024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93823" y="6111605"/>
            <a:ext cx="751438" cy="38024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8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55826" y="425512"/>
            <a:ext cx="11036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egoe Print" panose="02000600000000000000" pitchFamily="2" charset="0"/>
              </a:rPr>
              <a:t>Выделяют </a:t>
            </a:r>
            <a:r>
              <a:rPr lang="ru-RU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egoe Print" panose="02000600000000000000" pitchFamily="2" charset="0"/>
              </a:rPr>
              <a:t>следующие личностные новообразования: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88057" y="2292411"/>
            <a:ext cx="4979405" cy="6808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latin typeface="Segoe Print" panose="02000600000000000000" pitchFamily="2" charset="0"/>
              </a:rPr>
              <a:t>неудержимое стремление к риску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88057" y="5373592"/>
            <a:ext cx="9252641" cy="9506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latin typeface="Segoe Print" panose="02000600000000000000" pitchFamily="2" charset="0"/>
              </a:rPr>
              <a:t>высокая чувствительность к адресованным ему социальным заказам и готовность за самое короткое время выполнить их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8057" y="4299635"/>
            <a:ext cx="8329188" cy="7423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latin typeface="Segoe Print" panose="02000600000000000000" pitchFamily="2" charset="0"/>
              </a:rPr>
              <a:t>высокий уровень развития интуитивной сферы личности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8057" y="1310871"/>
            <a:ext cx="3227561" cy="66995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latin typeface="Segoe Print" panose="02000600000000000000" pitchFamily="2" charset="0"/>
              </a:rPr>
              <a:t>ф</a:t>
            </a:r>
            <a:r>
              <a:rPr lang="ru-RU" sz="2000" dirty="0" smtClean="0">
                <a:latin typeface="Segoe Print" panose="02000600000000000000" pitchFamily="2" charset="0"/>
              </a:rPr>
              <a:t>еномен мудрости</a:t>
            </a:r>
            <a:endParaRPr lang="ru-RU" sz="2000" dirty="0">
              <a:latin typeface="Segoe Print" panose="02000600000000000000" pitchFamily="2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8057" y="3284886"/>
            <a:ext cx="4807390" cy="6699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Segoe Print" panose="02000600000000000000" pitchFamily="2" charset="0"/>
              </a:rPr>
              <a:t>п</a:t>
            </a:r>
            <a:r>
              <a:rPr lang="ru-RU" sz="2000" dirty="0" smtClean="0">
                <a:latin typeface="Segoe Print" panose="02000600000000000000" pitchFamily="2" charset="0"/>
              </a:rPr>
              <a:t>ринятие своей прошлой жизни</a:t>
            </a:r>
            <a:endParaRPr lang="ru-RU" sz="2000" dirty="0">
              <a:latin typeface="Segoe Print" panose="02000600000000000000" pitchFamily="2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603561" y="1452141"/>
            <a:ext cx="887239" cy="3857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09597" y="2439574"/>
            <a:ext cx="887239" cy="3857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603561" y="3427007"/>
            <a:ext cx="887239" cy="3857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603561" y="4480227"/>
            <a:ext cx="887239" cy="3857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603562" y="5656042"/>
            <a:ext cx="887239" cy="3857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avatars.mds.yandex.net/i?id=0d4ae0cb7a98d3c1f98cf75b89d60a0f199e0d7b-849742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683" y="1053708"/>
            <a:ext cx="4351700" cy="290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50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06170" y="506993"/>
            <a:ext cx="6925900" cy="3132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Segoe Print" panose="02000600000000000000" pitchFamily="2" charset="0"/>
              </a:rPr>
              <a:t>Все эти личностные новообразования — результат активности человека по интеграции или целостного опыта своей жизни.</a:t>
            </a:r>
            <a:b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Segoe Print" panose="02000600000000000000" pitchFamily="2" charset="0"/>
              </a:rPr>
            </a:b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Segoe Print" panose="02000600000000000000" pitchFamily="2" charset="0"/>
              </a:rPr>
              <a:t/>
            </a:r>
            <a:b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Segoe Print" panose="02000600000000000000" pitchFamily="2" charset="0"/>
              </a:rPr>
            </a:b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Segoe Print" panose="02000600000000000000" pitchFamily="2" charset="0"/>
              </a:rPr>
              <a:t>Основным новообразованием старости Э. Эриксон предложил считать мудрость.</a:t>
            </a:r>
          </a:p>
        </p:txBody>
      </p:sp>
      <p:pic>
        <p:nvPicPr>
          <p:cNvPr id="5122" name="Picture 2" descr="https://avatars.mds.yandex.net/i?id=0ba08f757194886bd38a41595b3912b42febabd3-849732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205" y="4055952"/>
            <a:ext cx="3782683" cy="23799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https://avatars.mds.yandex.net/i?id=68a9795d2c7a907dac2856043e4eee8d83e6143a-7547473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913" y="2357474"/>
            <a:ext cx="4082279" cy="2721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5053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Спасибо за внимание!</a:t>
            </a:r>
            <a:endParaRPr lang="ru-RU" sz="40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8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246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.SFUI-Regular</vt:lpstr>
      <vt:lpstr>Arial</vt:lpstr>
      <vt:lpstr>Corbel</vt:lpstr>
      <vt:lpstr>Gill Sans MT</vt:lpstr>
      <vt:lpstr>Segoe Print</vt:lpstr>
      <vt:lpstr>System Font</vt:lpstr>
      <vt:lpstr>Посылка</vt:lpstr>
      <vt:lpstr>Общая характеристика условий психологического развития позднего возраста. Новообразования позднего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Махрибан Хашаева</dc:creator>
  <cp:lastModifiedBy>Пользователь</cp:lastModifiedBy>
  <cp:revision>14</cp:revision>
  <dcterms:created xsi:type="dcterms:W3CDTF">2023-03-13T20:22:22Z</dcterms:created>
  <dcterms:modified xsi:type="dcterms:W3CDTF">2023-12-13T14:41:55Z</dcterms:modified>
</cp:coreProperties>
</file>