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778" y="6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18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Замещающий текст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Замещающая дата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1029" name="Замещающий нижний колонтитул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Замещающий номер слайда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2510" y="1778635"/>
            <a:ext cx="10309860" cy="2305685"/>
          </a:xfrm>
        </p:spPr>
        <p:txBody>
          <a:bodyPr/>
          <a:lstStyle/>
          <a:p>
            <a:r>
              <a:rPr lang="" altLang="ru-RU" sz="8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charset="0"/>
                <a:cs typeface="Monotype Corsiva" panose="03010101010201010101" charset="0"/>
              </a:rPr>
              <a:t>Словосочетания в русском и татарском языке</a:t>
            </a:r>
          </a:p>
        </p:txBody>
      </p:sp>
      <p:pic>
        <p:nvPicPr>
          <p:cNvPr id="100" name="Изображение 99"/>
          <p:cNvPicPr/>
          <p:nvPr/>
        </p:nvPicPr>
        <p:blipFill>
          <a:blip r:embed="rId2"/>
          <a:srcRect b="13719"/>
          <a:stretch>
            <a:fillRect/>
          </a:stretch>
        </p:blipFill>
        <p:spPr>
          <a:xfrm>
            <a:off x="549275" y="4084320"/>
            <a:ext cx="2873375" cy="2590165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53440" y="279400"/>
            <a:ext cx="6396990" cy="3181985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charset="0"/>
                <a:cs typeface="Comic Sans MS" panose="030F0702030302020204" charset="0"/>
              </a:rPr>
              <a:t>Словосочетание(с</a:t>
            </a:r>
            <a:r>
              <a:rPr lang="" altLang="ru-RU" sz="3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charset="0"/>
                <a:cs typeface="Comic Sans MS" panose="030F0702030302020204" charset="0"/>
              </a:rPr>
              <a:t>үзтезмә)</a:t>
            </a:r>
            <a:r>
              <a:rPr lang="ru-RU" altLang="en-US" sz="3200">
                <a:latin typeface="Comic Sans MS" panose="030F0702030302020204" charset="0"/>
                <a:cs typeface="Comic Sans MS" panose="030F0702030302020204" charset="0"/>
              </a:rPr>
              <a:t> - это  соединение двух или более самостоятельных слов, связанных между собой по смыслу и грамматически.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79010" y="3595370"/>
            <a:ext cx="7221855" cy="31413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В составе словосочетаний обязательно должно быть минимум два компонента: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en-US" sz="2800" u="sng">
                <a:latin typeface="Monotype Corsiva" panose="03010101010201010101" charset="0"/>
                <a:cs typeface="Monotype Corsiva" panose="03010101010201010101" charset="0"/>
              </a:rPr>
              <a:t>главное слово</a:t>
            </a:r>
            <a:r>
              <a:rPr lang="" altLang="ru-RU" sz="2800" u="sng">
                <a:latin typeface="Monotype Corsiva" panose="03010101010201010101" charset="0"/>
                <a:cs typeface="Monotype Corsiva" panose="03010101010201010101" charset="0"/>
              </a:rPr>
              <a:t>(ияртүче сүз)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 – элемент, от которого задается вопрос к зависимому слову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en-US" sz="2800" u="sng">
                <a:latin typeface="Monotype Corsiva" panose="03010101010201010101" charset="0"/>
                <a:cs typeface="Monotype Corsiva" panose="03010101010201010101" charset="0"/>
              </a:rPr>
              <a:t>зависимое слово</a:t>
            </a:r>
            <a:r>
              <a:rPr lang="" altLang="ru-RU" sz="2800" u="sng">
                <a:latin typeface="Monotype Corsiva" panose="03010101010201010101" charset="0"/>
                <a:cs typeface="Monotype Corsiva" panose="03010101010201010101" charset="0"/>
              </a:rPr>
              <a:t>(иярүче сүз)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 – это компонент, к которому ставится вопрос от поясняемого элемента</a:t>
            </a:r>
          </a:p>
        </p:txBody>
      </p:sp>
      <p:pic>
        <p:nvPicPr>
          <p:cNvPr id="101" name="Изображение 100"/>
          <p:cNvPicPr/>
          <p:nvPr/>
        </p:nvPicPr>
        <p:blipFill>
          <a:blip r:embed="rId2"/>
          <a:stretch>
            <a:fillRect/>
          </a:stretch>
        </p:blipFill>
        <p:spPr>
          <a:xfrm>
            <a:off x="8217535" y="465455"/>
            <a:ext cx="3117215" cy="2996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Изображение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1315085" y="3716020"/>
            <a:ext cx="2190115" cy="27597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6380" y="420370"/>
            <a:ext cx="9610725" cy="9950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</a:rPr>
              <a:t>Словосочетания в русском языке бывают </a:t>
            </a:r>
            <a:r>
              <a:rPr lang="ru-RU" altLang="en-US" sz="3200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глагольные</a:t>
            </a:r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</a:rPr>
              <a:t>, </a:t>
            </a:r>
            <a:r>
              <a:rPr lang="ru-RU" altLang="en-US" sz="3200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наречные</a:t>
            </a:r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</a:rPr>
              <a:t> и </a:t>
            </a:r>
            <a:r>
              <a:rPr lang="ru-RU" altLang="en-US" sz="3200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именные</a:t>
            </a:r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</a:rPr>
              <a:t>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2590" y="1697355"/>
            <a:ext cx="5221605" cy="39255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К </a:t>
            </a:r>
            <a:r>
              <a:rPr lang="ru-RU" altLang="en-US" sz="32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глагольным</a:t>
            </a: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 относят словосочетания с главным компонентом, выраженным глаголом, причастием и деепричастием: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думать (как?) ясно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думающий (как?) ясно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думая (как?) ясно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66180" y="3053715"/>
            <a:ext cx="5703570" cy="36245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К </a:t>
            </a:r>
            <a:r>
              <a:rPr lang="ru-RU" altLang="en-US" sz="32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наречным</a:t>
            </a: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 словосочетаниям относят словосочетания с главным компонентом, выраженным наречием: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очень (как?) быстро,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3200">
                <a:latin typeface="Monotype Corsiva" panose="03010101010201010101" charset="0"/>
                <a:cs typeface="Monotype Corsiva" panose="03010101010201010101" charset="0"/>
              </a:rPr>
              <a:t>в высшей степени (как?) успешно.</a:t>
            </a:r>
          </a:p>
        </p:txBody>
      </p:sp>
      <p:pic>
        <p:nvPicPr>
          <p:cNvPr id="103" name="Изображение 102"/>
          <p:cNvPicPr/>
          <p:nvPr/>
        </p:nvPicPr>
        <p:blipFill>
          <a:blip r:embed="rId2"/>
          <a:srcRect t="15849" b="14784"/>
          <a:stretch>
            <a:fillRect/>
          </a:stretch>
        </p:blipFill>
        <p:spPr>
          <a:xfrm>
            <a:off x="8340725" y="1483995"/>
            <a:ext cx="2106930" cy="15011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вырезанным углом 1"/>
          <p:cNvSpPr/>
          <p:nvPr/>
        </p:nvSpPr>
        <p:spPr>
          <a:xfrm>
            <a:off x="893445" y="140335"/>
            <a:ext cx="10936605" cy="1806575"/>
          </a:xfrm>
          <a:prstGeom prst="snip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К </a:t>
            </a:r>
            <a:r>
              <a:rPr lang="ru-RU" altLang="en-US" sz="28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именным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 относят словосочетания с главным словом, выраженным существительным, прилагательным, числительным и местоимением. В зависимости от этого различают </a:t>
            </a:r>
            <a:r>
              <a:rPr lang="ru-RU" altLang="en-US" sz="2800">
                <a:solidFill>
                  <a:srgbClr val="7030A0"/>
                </a:solidFill>
                <a:latin typeface="Monotype Corsiva" panose="03010101010201010101" charset="0"/>
                <a:cs typeface="Monotype Corsiva" panose="03010101010201010101" charset="0"/>
              </a:rPr>
              <a:t>субстантивные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,</a:t>
            </a:r>
            <a:r>
              <a:rPr lang="ru-RU" altLang="en-US" sz="2800">
                <a:solidFill>
                  <a:srgbClr val="7030A0"/>
                </a:solidFill>
                <a:latin typeface="Monotype Corsiva" panose="03010101010201010101" charset="0"/>
                <a:cs typeface="Monotype Corsiva" panose="03010101010201010101" charset="0"/>
              </a:rPr>
              <a:t>адъективные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, </a:t>
            </a:r>
            <a:r>
              <a:rPr lang="ru-RU" altLang="en-US" sz="2800">
                <a:solidFill>
                  <a:srgbClr val="7030A0"/>
                </a:solidFill>
                <a:latin typeface="Monotype Corsiva" panose="03010101010201010101" charset="0"/>
                <a:cs typeface="Monotype Corsiva" panose="03010101010201010101" charset="0"/>
              </a:rPr>
              <a:t>нумеральные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, </a:t>
            </a:r>
            <a:r>
              <a:rPr lang="ru-RU" altLang="en-US" sz="2800">
                <a:solidFill>
                  <a:srgbClr val="7030A0"/>
                </a:solidFill>
                <a:latin typeface="Monotype Corsiva" panose="03010101010201010101" charset="0"/>
                <a:cs typeface="Monotype Corsiva" panose="03010101010201010101" charset="0"/>
              </a:rPr>
              <a:t>местоименные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 словосочетания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9865" y="2096770"/>
            <a:ext cx="3645535" cy="235013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В именных </a:t>
            </a:r>
            <a:r>
              <a:rPr lang="ru-RU" altLang="en-US" sz="24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субстантивных</a:t>
            </a:r>
            <a:r>
              <a:rPr lang="ru-RU" altLang="en-US" sz="2400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 </a:t>
            </a: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словосочетаниях главный компонент выражен именем существительным: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переход через границу,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книга отца.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9175" y="4596765"/>
            <a:ext cx="3825875" cy="2159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В именных </a:t>
            </a:r>
            <a:r>
              <a:rPr lang="ru-RU" altLang="en-US" sz="24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адъективных </a:t>
            </a: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словосочетаниях главный компонент выражен именем прилагательным: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красный от стыда,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свойственный многим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42610" y="2122805"/>
            <a:ext cx="3876675" cy="23901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В именных </a:t>
            </a:r>
            <a:r>
              <a:rPr lang="ru-RU" altLang="en-US" sz="24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нумеральных </a:t>
            </a: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словосочетаниях главный компонент выражен именем числительным: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три книги,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пять кошек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421880" y="4688840"/>
            <a:ext cx="4599305" cy="20662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В именных </a:t>
            </a:r>
            <a:r>
              <a:rPr lang="ru-RU" altLang="en-US" sz="2400" u="sng">
                <a:solidFill>
                  <a:srgbClr val="C00000"/>
                </a:solidFill>
                <a:latin typeface="Monotype Corsiva" panose="03010101010201010101" charset="0"/>
                <a:cs typeface="Monotype Corsiva" panose="03010101010201010101" charset="0"/>
              </a:rPr>
              <a:t>местоименных </a:t>
            </a: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словосочетаниях главный компонент выражен местоимением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кто-то из студентов,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en-US" sz="2400">
                <a:latin typeface="Monotype Corsiva" panose="03010101010201010101" charset="0"/>
                <a:cs typeface="Monotype Corsiva" panose="03010101010201010101" charset="0"/>
              </a:rPr>
              <a:t>некто в белом</a:t>
            </a:r>
          </a:p>
        </p:txBody>
      </p:sp>
      <p:pic>
        <p:nvPicPr>
          <p:cNvPr id="104" name="Изображение 103"/>
          <p:cNvPicPr/>
          <p:nvPr/>
        </p:nvPicPr>
        <p:blipFill>
          <a:blip r:embed="rId2"/>
          <a:srcRect r="6201"/>
          <a:stretch>
            <a:fillRect/>
          </a:stretch>
        </p:blipFill>
        <p:spPr>
          <a:xfrm>
            <a:off x="9589770" y="2096770"/>
            <a:ext cx="2240280" cy="2157730"/>
          </a:xfrm>
          <a:prstGeom prst="ellipse">
            <a:avLst/>
          </a:prstGeom>
          <a:noFill/>
          <a:ln w="9525">
            <a:noFill/>
          </a:ln>
        </p:spPr>
      </p:pic>
      <p:pic>
        <p:nvPicPr>
          <p:cNvPr id="105" name="Изображение 104"/>
          <p:cNvPicPr/>
          <p:nvPr/>
        </p:nvPicPr>
        <p:blipFill>
          <a:blip r:embed="rId3"/>
          <a:stretch>
            <a:fillRect/>
          </a:stretch>
        </p:blipFill>
        <p:spPr>
          <a:xfrm>
            <a:off x="311785" y="4517390"/>
            <a:ext cx="1638300" cy="2317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5850" y="563880"/>
            <a:ext cx="10020935" cy="14287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</a:rPr>
              <a:t>Между главным и зависимым компонентами наблюдаются различные смысловые отношения, которые мы выявляем при помощи смысловых вопросов от главного слова к зависимому.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0095" y="2307590"/>
            <a:ext cx="4899025" cy="43402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800" u="sng">
                <a:latin typeface="Monotype Corsiva" panose="03010101010201010101" charset="0"/>
                <a:cs typeface="Monotype Corsiva" panose="03010101010201010101" charset="0"/>
              </a:rPr>
              <a:t>Определительные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 отношения (атрибутивные) выявляются при помощи вопросов какой? который? чей?</a:t>
            </a:r>
          </a:p>
          <a:p>
            <a:pPr algn="l"/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Приведем примеры: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новый (какой?) ученик,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избушка (чья?) лесника,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сумка (какая?) из кожи.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69355" y="2327910"/>
            <a:ext cx="5110480" cy="43192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ru-RU" altLang="en-US" sz="2800" u="sng">
                <a:latin typeface="Monotype Corsiva" panose="03010101010201010101" charset="0"/>
                <a:cs typeface="Monotype Corsiva" panose="03010101010201010101" charset="0"/>
              </a:rPr>
              <a:t>Обстоятельственные </a:t>
            </a: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отношения выявляются при помощи следующих смысловых вопросов: где? куда? когда? почему? зачем? вопреки чему? и др. Например: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встретиться (где?) под часами,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читать(как?) по слогам,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en-US" sz="2800">
                <a:latin typeface="Monotype Corsiva" panose="03010101010201010101" charset="0"/>
                <a:cs typeface="Monotype Corsiva" panose="03010101010201010101" charset="0"/>
              </a:rPr>
              <a:t>приехать (когда?) зимой.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3295" y="339725"/>
            <a:ext cx="9871710" cy="16967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В татарском языке выделяют </a:t>
            </a:r>
            <a:r>
              <a:rPr lang="ru-RU" altLang="en-US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именные</a:t>
            </a:r>
            <a:r>
              <a:rPr lang="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 </a:t>
            </a:r>
            <a:r>
              <a:rPr lang="ru-RU" altLang="en-US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(исем) </a:t>
            </a:r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и  </a:t>
            </a:r>
            <a:r>
              <a:rPr lang="ru-RU" altLang="en-US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глагольные</a:t>
            </a:r>
            <a:r>
              <a:rPr lang="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 </a:t>
            </a:r>
            <a:r>
              <a:rPr lang="ru-RU" altLang="en-US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(фигыль)</a:t>
            </a:r>
            <a:r>
              <a:rPr lang="" altLang="ru-RU" sz="3200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, </a:t>
            </a:r>
            <a:r>
              <a:rPr lang="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прилагател</a:t>
            </a:r>
            <a:r>
              <a:rPr lang="ru-RU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ьные</a:t>
            </a:r>
            <a:r>
              <a:rPr lang="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(сыйфат)</a:t>
            </a:r>
            <a:r>
              <a:rPr lang="" altLang="ru-RU" sz="3200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, </a:t>
            </a:r>
            <a:r>
              <a:rPr lang="ru-RU" altLang="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числительные</a:t>
            </a:r>
            <a:r>
              <a:rPr lang="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(сан), наречные(рәвеш)</a:t>
            </a:r>
            <a:r>
              <a:rPr lang="" altLang="ru-RU" sz="3200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, </a:t>
            </a:r>
            <a:r>
              <a:rPr lang="" altLang="ru-RU" sz="32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местоименные(алмашлык)</a:t>
            </a:r>
            <a:r>
              <a:rPr lang="" altLang="ru-RU" sz="3200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 </a:t>
            </a:r>
            <a:r>
              <a:rPr lang="ru-RU" altLang="en-US" sz="3200">
                <a:solidFill>
                  <a:schemeClr val="tx1"/>
                </a:solidFill>
                <a:latin typeface="Monotype Corsiva" panose="03010101010201010101" charset="0"/>
                <a:cs typeface="Monotype Corsiva" panose="03010101010201010101" charset="0"/>
                <a:sym typeface="+mn-ea"/>
              </a:rPr>
              <a:t>словосочетания.</a:t>
            </a:r>
          </a:p>
        </p:txBody>
      </p:sp>
      <p:pic>
        <p:nvPicPr>
          <p:cNvPr id="106" name="Изображение 105"/>
          <p:cNvPicPr/>
          <p:nvPr/>
        </p:nvPicPr>
        <p:blipFill>
          <a:blip r:embed="rId2"/>
          <a:stretch>
            <a:fillRect/>
          </a:stretch>
        </p:blipFill>
        <p:spPr>
          <a:xfrm>
            <a:off x="2675890" y="2312353"/>
            <a:ext cx="7048500" cy="418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94715" y="738505"/>
            <a:ext cx="9932670" cy="523113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0" algn="l">
              <a:buNone/>
            </a:pPr>
            <a:r>
              <a:rPr lang="en-US" altLang="ru-RU" sz="36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</a:rPr>
              <a:t>И</a:t>
            </a:r>
            <a:r>
              <a:rPr lang="ru-RU" altLang="en-US" sz="3600" u="sng">
                <a:solidFill>
                  <a:schemeClr val="accent2"/>
                </a:solidFill>
                <a:latin typeface="Monotype Corsiva" panose="03010101010201010101" charset="0"/>
                <a:cs typeface="Monotype Corsiva" panose="03010101010201010101" charset="0"/>
              </a:rPr>
              <a:t>менные</a:t>
            </a: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 словосочетания в зависимости от того, к какому слову они относятся, подразделяются на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</a:rPr>
              <a:t>:</a:t>
            </a:r>
          </a:p>
          <a:p>
            <a:pPr indent="0" algn="l">
              <a:buNone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именные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</a:rPr>
              <a:t>(исем)</a:t>
            </a: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: 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</a:rPr>
              <a:t>әнинең шәле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качественные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</a:rPr>
              <a:t>(сыйфат)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</a:rPr>
              <a:t>: ак төннәр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</a:rPr>
              <a:t>количественные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</a:rPr>
              <a:t>(сан)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</a:rPr>
              <a:t>: бер кило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местоиме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</a:rPr>
              <a:t>нные(алмашлык)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</a:rPr>
              <a:t>: ул апа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глагольные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</a:rPr>
              <a:t>(фигыл</a:t>
            </a:r>
            <a:r>
              <a:rPr lang="ru-RU" altLang="ru-RU" sz="3600">
                <a:latin typeface="Monotype Corsiva" panose="03010101010201010101" charset="0"/>
                <a:cs typeface="Monotype Corsiva" panose="03010101010201010101" charset="0"/>
              </a:rPr>
              <a:t>ь)</a:t>
            </a: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</a:rPr>
              <a:t> словосочетания</a:t>
            </a:r>
            <a:r>
              <a:rPr lang="" altLang="ru-RU" sz="3600">
                <a:latin typeface="Monotype Corsiva" panose="03010101010201010101" charset="0"/>
                <a:cs typeface="Monotype Corsiva" panose="03010101010201010101" charset="0"/>
              </a:rPr>
              <a:t>: язачак хат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41375" y="1029335"/>
            <a:ext cx="10730865" cy="52844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0" algn="l">
              <a:buNone/>
            </a:pPr>
            <a:r>
              <a:rPr lang="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Глагол</a:t>
            </a:r>
            <a:r>
              <a:rPr lang="ru-RU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ь</a:t>
            </a:r>
            <a:r>
              <a:rPr lang="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ные с</a:t>
            </a: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ловосочетания в зависимости от того, к какому слову они относятся, подразделяются на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:</a:t>
            </a:r>
            <a:endParaRPr lang="en-US" altLang="ru-RU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indent="0" algn="l">
              <a:buNone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 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именные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(исем)</a:t>
            </a: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: </a:t>
            </a:r>
            <a:r>
              <a:rPr lang="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әнине сагыну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качественные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(сыйфат)</a:t>
            </a:r>
            <a:r>
              <a:rPr lang="en-US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: 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матур язарга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количественные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(сан)</a:t>
            </a:r>
            <a:r>
              <a:rPr lang="en-US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: 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өченче тапкыр килү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местоиме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нные(алмашлык)</a:t>
            </a:r>
            <a:r>
              <a:rPr lang="en-US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: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 аңа әйтү</a:t>
            </a:r>
            <a:endParaRPr lang="ru-RU" altLang="en-US" sz="3600">
              <a:latin typeface="Monotype Corsiva" panose="03010101010201010101" charset="0"/>
              <a:cs typeface="Monotype Corsiva" panose="03010101010201010101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глагольные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(фигыл</a:t>
            </a:r>
            <a:r>
              <a:rPr lang="ru-RU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ь)</a:t>
            </a:r>
            <a:r>
              <a:rPr lang="ru-RU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 </a:t>
            </a:r>
            <a:r>
              <a:rPr lang="en-US" altLang="ru-RU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: </a:t>
            </a:r>
            <a:r>
              <a:rPr lang="" altLang="en-US" sz="3600">
                <a:latin typeface="Monotype Corsiva" panose="03010101010201010101" charset="0"/>
                <a:cs typeface="Monotype Corsiva" panose="03010101010201010101" charset="0"/>
                <a:sym typeface="+mn-ea"/>
              </a:rPr>
              <a:t>баргач күрү</a:t>
            </a:r>
            <a:endParaRPr lang="en-US" altLang="ru-RU" sz="3600">
              <a:latin typeface="Monotype Corsiva" panose="03010101010201010101" charset="0"/>
              <a:cs typeface="Monotype Corsiva" panose="03010101010201010101" charset="0"/>
              <a:sym typeface="+mn-ea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" altLang="ru-RU" sz="3600">
                <a:latin typeface="Monotype Corsiva" panose="03010101010201010101" charset="0"/>
                <a:cs typeface="Monotype Corsiva" panose="03010101010201010101" charset="0"/>
              </a:rPr>
              <a:t>наречные(рәвеш):быел кайту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Microsoft Office PowerPoint</Application>
  <PresentationFormat>Широкоэкранный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微软雅黑</vt:lpstr>
      <vt:lpstr>Arial</vt:lpstr>
      <vt:lpstr>Calibri</vt:lpstr>
      <vt:lpstr>Comic Sans MS</vt:lpstr>
      <vt:lpstr>Monotype Corsiva</vt:lpstr>
      <vt:lpstr>Default Design</vt:lpstr>
      <vt:lpstr>Словосочетания в русском и татарском языке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Пользователь</cp:lastModifiedBy>
  <cp:revision>3</cp:revision>
  <dcterms:created xsi:type="dcterms:W3CDTF">2022-12-18T12:33:14Z</dcterms:created>
  <dcterms:modified xsi:type="dcterms:W3CDTF">2023-12-13T14:44:02Z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64B885D55DA34F4AABDBEE7E63F05739</vt:lpwstr>
  </property>
</Properties>
</file>