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media/image17.jpg" ContentType="image/jpeg"/>
  <Override PartName="/ppt/media/image21.jpg" ContentType="image/jpeg"/>
  <Override PartName="/ppt/media/image23.jpg" ContentType="image/jpeg"/>
  <Override PartName="/ppt/media/image25.jpg" ContentType="image/jpeg"/>
  <Override PartName="/ppt/media/image37.jpg" ContentType="image/jpeg"/>
  <Override PartName="/ppt/media/image39.jpg" ContentType="image/jpeg"/>
  <Override PartName="/ppt/media/image40.jpg" ContentType="image/jpeg"/>
  <Override PartName="/ppt/media/image41.jpg" ContentType="image/jpeg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6" r:id="rId2"/>
  </p:sldMasterIdLst>
  <p:notesMasterIdLst>
    <p:notesMasterId r:id="rId29"/>
  </p:notesMasterIdLst>
  <p:sldIdLst>
    <p:sldId id="256" r:id="rId3"/>
    <p:sldId id="336" r:id="rId4"/>
    <p:sldId id="258" r:id="rId5"/>
    <p:sldId id="259" r:id="rId6"/>
    <p:sldId id="260" r:id="rId7"/>
    <p:sldId id="289" r:id="rId8"/>
    <p:sldId id="263" r:id="rId9"/>
    <p:sldId id="290" r:id="rId10"/>
    <p:sldId id="295" r:id="rId11"/>
    <p:sldId id="291" r:id="rId12"/>
    <p:sldId id="273" r:id="rId13"/>
    <p:sldId id="332" r:id="rId14"/>
    <p:sldId id="267" r:id="rId15"/>
    <p:sldId id="268" r:id="rId16"/>
    <p:sldId id="269" r:id="rId17"/>
    <p:sldId id="333" r:id="rId18"/>
    <p:sldId id="276" r:id="rId19"/>
    <p:sldId id="277" r:id="rId20"/>
    <p:sldId id="272" r:id="rId21"/>
    <p:sldId id="334" r:id="rId22"/>
    <p:sldId id="270" r:id="rId23"/>
    <p:sldId id="279" r:id="rId24"/>
    <p:sldId id="288" r:id="rId25"/>
    <p:sldId id="335" r:id="rId26"/>
    <p:sldId id="265" r:id="rId27"/>
    <p:sldId id="325" r:id="rId28"/>
  </p:sldIdLst>
  <p:sldSz cx="9144000" cy="6858000" type="screen4x3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6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8319D6-3036-4A3F-9B5B-5ED1814B5F80}" type="datetimeFigureOut">
              <a:rPr lang="ru-RU" smtClean="0"/>
              <a:t>24.11.2023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A5A594-6FAA-4E19-A11C-5D38CA51F2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91545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5A594-6FAA-4E19-A11C-5D38CA51F2DA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76665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A5A594-6FAA-4E19-A11C-5D38CA51F2DA}" type="slidenum">
              <a:rPr lang="ru-RU" smtClean="0"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90085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chportal.ru/load/26" TargetMode="External"/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581147" y="907161"/>
            <a:ext cx="3981704" cy="63626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1" i="0">
                <a:solidFill>
                  <a:srgbClr val="FF0000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11/24/2023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133">
            <a:extLst>
              <a:ext uri="{FF2B5EF4-FFF2-40B4-BE49-F238E27FC236}">
                <a16:creationId xmlns:a16="http://schemas.microsoft.com/office/drawing/2014/main" id="{CB2CB7DE-FBDF-4D03-99A0-0FDDD81279B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7890228"/>
      </p:ext>
    </p:extLst>
  </p:cSld>
  <p:clrMapOvr>
    <a:masterClrMapping/>
  </p:clrMapOvr>
  <p:transition spd="med">
    <p:checke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133">
            <a:extLst>
              <a:ext uri="{FF2B5EF4-FFF2-40B4-BE49-F238E27FC236}">
                <a16:creationId xmlns:a16="http://schemas.microsoft.com/office/drawing/2014/main" id="{97E059FB-5CD8-459C-8EDD-D0B503786D2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372379"/>
      </p:ext>
    </p:extLst>
  </p:cSld>
  <p:clrMapOvr>
    <a:masterClrMapping/>
  </p:clrMapOvr>
  <p:transition spd="med">
    <p:checker dir="vert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3">
            <a:extLst>
              <a:ext uri="{FF2B5EF4-FFF2-40B4-BE49-F238E27FC236}">
                <a16:creationId xmlns:a16="http://schemas.microsoft.com/office/drawing/2014/main" id="{5478153A-64A4-4BB3-ABF6-EC155CD8A5B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3237156"/>
      </p:ext>
    </p:extLst>
  </p:cSld>
  <p:clrMapOvr>
    <a:masterClrMapping/>
  </p:clrMapOvr>
  <p:transition spd="med">
    <p:checker dir="vert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133">
            <a:extLst>
              <a:ext uri="{FF2B5EF4-FFF2-40B4-BE49-F238E27FC236}">
                <a16:creationId xmlns:a16="http://schemas.microsoft.com/office/drawing/2014/main" id="{7DAAB700-FDF3-4E18-BDCD-5E380083122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1364094"/>
      </p:ext>
    </p:extLst>
  </p:cSld>
  <p:clrMapOvr>
    <a:masterClrMapping/>
  </p:clrMapOvr>
  <p:transition spd="med">
    <p:checker dir="vert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133">
            <a:extLst>
              <a:ext uri="{FF2B5EF4-FFF2-40B4-BE49-F238E27FC236}">
                <a16:creationId xmlns:a16="http://schemas.microsoft.com/office/drawing/2014/main" id="{DC536A1E-2856-4B54-9D2B-D62282B9A36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297609"/>
      </p:ext>
    </p:extLst>
  </p:cSld>
  <p:clrMapOvr>
    <a:masterClrMapping/>
  </p:clrMapOvr>
  <p:transition spd="med">
    <p:checker dir="vert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133">
            <a:extLst>
              <a:ext uri="{FF2B5EF4-FFF2-40B4-BE49-F238E27FC236}">
                <a16:creationId xmlns:a16="http://schemas.microsoft.com/office/drawing/2014/main" id="{F19AD57A-6AE6-4239-9E1C-A1E402AD614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2192718"/>
      </p:ext>
    </p:extLst>
  </p:cSld>
  <p:clrMapOvr>
    <a:masterClrMapping/>
  </p:clrMapOvr>
  <p:transition spd="med">
    <p:checker dir="vert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14340"/>
            <a:ext cx="2057400" cy="57118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14340"/>
            <a:ext cx="6019800" cy="57118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133">
            <a:extLst>
              <a:ext uri="{FF2B5EF4-FFF2-40B4-BE49-F238E27FC236}">
                <a16:creationId xmlns:a16="http://schemas.microsoft.com/office/drawing/2014/main" id="{9FB28ABD-7998-4C8E-B18B-07BA4856152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6291071"/>
      </p:ext>
    </p:extLst>
  </p:cSld>
  <p:clrMapOvr>
    <a:masterClrMapping/>
  </p:clrMapOvr>
  <p:transition spd="med">
    <p:checke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1" i="1" u="heavy">
                <a:solidFill>
                  <a:srgbClr val="C00000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4000" b="1" i="1">
                <a:solidFill>
                  <a:srgbClr val="001F5F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11/24/2023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1" i="1" u="heavy">
                <a:solidFill>
                  <a:srgbClr val="C00000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11/24/2023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1" i="1" u="heavy">
                <a:solidFill>
                  <a:srgbClr val="C00000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11/24/2023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11/24/2023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>
            <a:extLst>
              <a:ext uri="{FF2B5EF4-FFF2-40B4-BE49-F238E27FC236}">
                <a16:creationId xmlns:a16="http://schemas.microsoft.com/office/drawing/2014/main" id="{FB6B54DD-3280-4926-97DF-AEC85F29C01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1627717"/>
            <a:ext cx="9144000" cy="3240616"/>
          </a:xfrm>
          <a:prstGeom prst="rect">
            <a:avLst/>
          </a:prstGeom>
          <a:gradFill rotWithShape="0">
            <a:gsLst>
              <a:gs pos="0">
                <a:srgbClr val="71C4F0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n-US" altLang="ru-RU" sz="1800"/>
              <a:t> </a:t>
            </a:r>
            <a:endParaRPr lang="ru-RU" altLang="ru-RU" sz="1800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CAF8EF7B-F55A-4283-A7AB-5F7AD458769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1629834"/>
            <a:ext cx="9144000" cy="3528484"/>
          </a:xfrm>
          <a:prstGeom prst="rect">
            <a:avLst/>
          </a:prstGeom>
          <a:pattFill prst="ltDnDiag">
            <a:fgClr>
              <a:srgbClr val="71C4F0">
                <a:alpha val="45097"/>
              </a:srgbClr>
            </a:fgClr>
            <a:bgClr>
              <a:schemeClr val="bg1">
                <a:alpha val="45097"/>
              </a:schemeClr>
            </a:bgClr>
          </a:pattFill>
          <a:ln>
            <a:noFill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n-US" altLang="ru-RU" sz="1800"/>
              <a:t> </a:t>
            </a:r>
            <a:endParaRPr lang="ru-RU" altLang="ru-RU" sz="1800"/>
          </a:p>
        </p:txBody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id="{31582544-50F0-4613-8BD4-6760A1C1824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1483785"/>
            <a:ext cx="9144000" cy="146049"/>
          </a:xfrm>
          <a:prstGeom prst="rect">
            <a:avLst/>
          </a:prstGeom>
          <a:solidFill>
            <a:srgbClr val="244E93"/>
          </a:solidFill>
          <a:ln>
            <a:noFill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ru-RU" altLang="ru-RU" sz="1800"/>
          </a:p>
        </p:txBody>
      </p:sp>
      <p:sp>
        <p:nvSpPr>
          <p:cNvPr id="7" name="Rectangle 9">
            <a:extLst>
              <a:ext uri="{FF2B5EF4-FFF2-40B4-BE49-F238E27FC236}">
                <a16:creationId xmlns:a16="http://schemas.microsoft.com/office/drawing/2014/main" id="{73FD82E0-7C2F-49F1-AA35-755229C3795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5156200"/>
            <a:ext cx="9144000" cy="143933"/>
          </a:xfrm>
          <a:prstGeom prst="rect">
            <a:avLst/>
          </a:prstGeom>
          <a:solidFill>
            <a:srgbClr val="244E93"/>
          </a:solidFill>
          <a:ln>
            <a:noFill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ru-RU" altLang="ru-RU" sz="1800"/>
          </a:p>
        </p:txBody>
      </p:sp>
      <p:sp>
        <p:nvSpPr>
          <p:cNvPr id="8" name="Line 12">
            <a:extLst>
              <a:ext uri="{FF2B5EF4-FFF2-40B4-BE49-F238E27FC236}">
                <a16:creationId xmlns:a16="http://schemas.microsoft.com/office/drawing/2014/main" id="{44B3F9D6-F8A5-4634-8D1C-8A85CC82A279}"/>
              </a:ext>
            </a:extLst>
          </p:cNvPr>
          <p:cNvSpPr>
            <a:spLocks noChangeShapeType="1"/>
          </p:cNvSpPr>
          <p:nvPr userDrawn="1"/>
        </p:nvSpPr>
        <p:spPr bwMode="auto">
          <a:xfrm flipV="1">
            <a:off x="755651" y="2421467"/>
            <a:ext cx="7561263" cy="0"/>
          </a:xfrm>
          <a:prstGeom prst="line">
            <a:avLst/>
          </a:prstGeom>
          <a:noFill/>
          <a:ln w="15875">
            <a:solidFill>
              <a:srgbClr val="71C4F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 sz="1800"/>
          </a:p>
        </p:txBody>
      </p:sp>
      <p:pic>
        <p:nvPicPr>
          <p:cNvPr id="9" name="Picture 25" descr="GEARS4">
            <a:extLst>
              <a:ext uri="{FF2B5EF4-FFF2-40B4-BE49-F238E27FC236}">
                <a16:creationId xmlns:a16="http://schemas.microsoft.com/office/drawing/2014/main" id="{5BAC65A1-0889-4E28-82A6-8796CD1A598E}"/>
              </a:ext>
            </a:extLst>
          </p:cNvPr>
          <p:cNvPicPr>
            <a:picLocks noChangeAspect="1" noChangeArrowheads="1" noCrop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089" y="260351"/>
            <a:ext cx="1017587" cy="1068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7" descr="rabot">
            <a:hlinkClick r:id="rId3"/>
            <a:extLst>
              <a:ext uri="{FF2B5EF4-FFF2-40B4-BE49-F238E27FC236}">
                <a16:creationId xmlns:a16="http://schemas.microsoft.com/office/drawing/2014/main" id="{29543D37-5B1F-4070-A214-771D6E106DF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6" y="3860801"/>
            <a:ext cx="1800225" cy="18012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4" descr="06">
            <a:extLst>
              <a:ext uri="{FF2B5EF4-FFF2-40B4-BE49-F238E27FC236}">
                <a16:creationId xmlns:a16="http://schemas.microsoft.com/office/drawing/2014/main" id="{A3B603FC-A88D-401C-AF39-66A58881898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827089" y="5300134"/>
            <a:ext cx="1081087" cy="71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75" name="Rectangle 15"/>
          <p:cNvSpPr>
            <a:spLocks noGrp="1" noChangeArrowheads="1"/>
          </p:cNvSpPr>
          <p:nvPr>
            <p:ph type="ctrTitle" sz="quarter"/>
          </p:nvPr>
        </p:nvSpPr>
        <p:spPr>
          <a:xfrm>
            <a:off x="755652" y="2565401"/>
            <a:ext cx="7667625" cy="1079500"/>
          </a:xfrm>
        </p:spPr>
        <p:txBody>
          <a:bodyPr/>
          <a:lstStyle>
            <a:lvl1pPr>
              <a:defRPr b="1">
                <a:solidFill>
                  <a:srgbClr val="E37416"/>
                </a:solidFill>
                <a:latin typeface="Arial Narrow" pitchFamily="34" charset="0"/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43376" name="Rectangle 16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1619250" y="3860801"/>
            <a:ext cx="6121400" cy="10795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>
                <a:latin typeface="Tahoma" charset="0"/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2" name="Rectangle 2">
            <a:extLst>
              <a:ext uri="{FF2B5EF4-FFF2-40B4-BE49-F238E27FC236}">
                <a16:creationId xmlns:a16="http://schemas.microsoft.com/office/drawing/2014/main" id="{90873659-104F-4708-A4DC-9510C80AEA9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179388" y="6165852"/>
            <a:ext cx="2133600" cy="47624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7740356"/>
      </p:ext>
    </p:extLst>
  </p:cSld>
  <p:clrMapOvr>
    <a:masterClrMapping/>
  </p:clrMapOvr>
  <p:transition spd="slow">
    <p:randomBa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133">
            <a:extLst>
              <a:ext uri="{FF2B5EF4-FFF2-40B4-BE49-F238E27FC236}">
                <a16:creationId xmlns:a16="http://schemas.microsoft.com/office/drawing/2014/main" id="{3D32C712-B6BB-4223-AC0A-714AF522E84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8626104"/>
      </p:ext>
    </p:extLst>
  </p:cSld>
  <p:clrMapOvr>
    <a:masterClrMapping/>
  </p:clrMapOvr>
  <p:transition spd="med">
    <p:checke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133">
            <a:extLst>
              <a:ext uri="{FF2B5EF4-FFF2-40B4-BE49-F238E27FC236}">
                <a16:creationId xmlns:a16="http://schemas.microsoft.com/office/drawing/2014/main" id="{326C3620-92A8-4CAE-85A0-53368A191B4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9497378"/>
      </p:ext>
    </p:extLst>
  </p:cSld>
  <p:clrMapOvr>
    <a:masterClrMapping/>
  </p:clrMapOvr>
  <p:transition spd="med">
    <p:checke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133">
            <a:extLst>
              <a:ext uri="{FF2B5EF4-FFF2-40B4-BE49-F238E27FC236}">
                <a16:creationId xmlns:a16="http://schemas.microsoft.com/office/drawing/2014/main" id="{A2CA3F2D-8968-48E8-8D7D-E87FB077690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6565289"/>
      </p:ext>
    </p:extLst>
  </p:cSld>
  <p:clrMapOvr>
    <a:masterClrMapping/>
  </p:clrMapOvr>
  <p:transition spd="med">
    <p:checker dir="vert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hyperlink" Target="http://www.uchportal.ru/load/26" TargetMode="Externa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3999" cy="6857998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281808" y="115900"/>
            <a:ext cx="6611620" cy="13665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1" i="1" u="heavy">
                <a:solidFill>
                  <a:srgbClr val="C00000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324480" y="1457960"/>
            <a:ext cx="6525259" cy="3686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1" i="1">
                <a:solidFill>
                  <a:srgbClr val="001F5F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11/24/2023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46">
            <a:extLst>
              <a:ext uri="{FF2B5EF4-FFF2-40B4-BE49-F238E27FC236}">
                <a16:creationId xmlns:a16="http://schemas.microsoft.com/office/drawing/2014/main" id="{23801EED-5D5A-4AE6-9F5A-41A60C36ED6E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2087564" y="6453718"/>
            <a:ext cx="6948487" cy="359833"/>
          </a:xfrm>
          <a:prstGeom prst="rect">
            <a:avLst/>
          </a:prstGeom>
          <a:solidFill>
            <a:srgbClr val="007BC2"/>
          </a:solidFill>
          <a:ln>
            <a:noFill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ru-RU" altLang="ru-RU" sz="1800"/>
          </a:p>
        </p:txBody>
      </p:sp>
      <p:sp>
        <p:nvSpPr>
          <p:cNvPr id="1027" name="Line 48">
            <a:extLst>
              <a:ext uri="{FF2B5EF4-FFF2-40B4-BE49-F238E27FC236}">
                <a16:creationId xmlns:a16="http://schemas.microsoft.com/office/drawing/2014/main" id="{499D2FEE-DAF1-4628-A817-227F8C511C13}"/>
              </a:ext>
            </a:extLst>
          </p:cNvPr>
          <p:cNvSpPr>
            <a:spLocks noChangeShapeType="1"/>
          </p:cNvSpPr>
          <p:nvPr userDrawn="1"/>
        </p:nvSpPr>
        <p:spPr bwMode="auto">
          <a:xfrm rot="5400000" flipH="1">
            <a:off x="1728259" y="6633635"/>
            <a:ext cx="359833" cy="0"/>
          </a:xfrm>
          <a:prstGeom prst="line">
            <a:avLst/>
          </a:prstGeom>
          <a:noFill/>
          <a:ln w="15875">
            <a:solidFill>
              <a:srgbClr val="71C4F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 sz="1800"/>
          </a:p>
        </p:txBody>
      </p:sp>
      <p:sp>
        <p:nvSpPr>
          <p:cNvPr id="1028" name="Rectangle 57">
            <a:extLst>
              <a:ext uri="{FF2B5EF4-FFF2-40B4-BE49-F238E27FC236}">
                <a16:creationId xmlns:a16="http://schemas.microsoft.com/office/drawing/2014/main" id="{A5A7E939-30A7-485B-99B7-082A2F9E47E8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2051050" y="6453718"/>
            <a:ext cx="71438" cy="359833"/>
          </a:xfrm>
          <a:prstGeom prst="rect">
            <a:avLst/>
          </a:prstGeom>
          <a:solidFill>
            <a:srgbClr val="E37416"/>
          </a:solidFill>
          <a:ln>
            <a:noFill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ru-RU" altLang="ru-RU" sz="1800"/>
          </a:p>
        </p:txBody>
      </p:sp>
      <p:sp>
        <p:nvSpPr>
          <p:cNvPr id="1029" name="Rectangle 52">
            <a:extLst>
              <a:ext uri="{FF2B5EF4-FFF2-40B4-BE49-F238E27FC236}">
                <a16:creationId xmlns:a16="http://schemas.microsoft.com/office/drawing/2014/main" id="{BE2207A7-D60B-4EA6-92B7-A783FEFAD87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14867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Презентация</a:t>
            </a:r>
          </a:p>
        </p:txBody>
      </p:sp>
      <p:sp>
        <p:nvSpPr>
          <p:cNvPr id="1030" name="Rectangle 55">
            <a:extLst>
              <a:ext uri="{FF2B5EF4-FFF2-40B4-BE49-F238E27FC236}">
                <a16:creationId xmlns:a16="http://schemas.microsoft.com/office/drawing/2014/main" id="{694F90C9-741A-44C7-866A-606C6780EEF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588" y="188384"/>
            <a:ext cx="9142412" cy="719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ru-RU" altLang="ru-RU" sz="1800"/>
          </a:p>
        </p:txBody>
      </p:sp>
      <p:sp>
        <p:nvSpPr>
          <p:cNvPr id="1031" name="Line 129">
            <a:extLst>
              <a:ext uri="{FF2B5EF4-FFF2-40B4-BE49-F238E27FC236}">
                <a16:creationId xmlns:a16="http://schemas.microsoft.com/office/drawing/2014/main" id="{F3C64E63-CA8C-46A0-8598-860E1A2263AF}"/>
              </a:ext>
            </a:extLst>
          </p:cNvPr>
          <p:cNvSpPr>
            <a:spLocks noChangeShapeType="1"/>
          </p:cNvSpPr>
          <p:nvPr userDrawn="1"/>
        </p:nvSpPr>
        <p:spPr bwMode="auto">
          <a:xfrm rot="5400000" flipH="1">
            <a:off x="-71967" y="6633635"/>
            <a:ext cx="359833" cy="0"/>
          </a:xfrm>
          <a:prstGeom prst="line">
            <a:avLst/>
          </a:prstGeom>
          <a:noFill/>
          <a:ln w="15875">
            <a:solidFill>
              <a:srgbClr val="71C4F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 sz="1800"/>
          </a:p>
        </p:txBody>
      </p:sp>
      <p:sp>
        <p:nvSpPr>
          <p:cNvPr id="1032" name="Rectangle 54">
            <a:extLst>
              <a:ext uri="{FF2B5EF4-FFF2-40B4-BE49-F238E27FC236}">
                <a16:creationId xmlns:a16="http://schemas.microsoft.com/office/drawing/2014/main" id="{FD728B9B-A9E1-4F47-8968-9889270B8F8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07950" y="306918"/>
            <a:ext cx="8567738" cy="97367"/>
          </a:xfrm>
          <a:prstGeom prst="rect">
            <a:avLst/>
          </a:prstGeom>
          <a:solidFill>
            <a:srgbClr val="007BC2"/>
          </a:solidFill>
          <a:ln>
            <a:noFill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ru-RU" altLang="ru-RU" sz="1800"/>
          </a:p>
        </p:txBody>
      </p:sp>
      <p:sp>
        <p:nvSpPr>
          <p:cNvPr id="1033" name="Line 131">
            <a:extLst>
              <a:ext uri="{FF2B5EF4-FFF2-40B4-BE49-F238E27FC236}">
                <a16:creationId xmlns:a16="http://schemas.microsoft.com/office/drawing/2014/main" id="{167AB975-3B3B-4301-89AB-DF5E7C7EBCFC}"/>
              </a:ext>
            </a:extLst>
          </p:cNvPr>
          <p:cNvSpPr>
            <a:spLocks noChangeShapeType="1"/>
          </p:cNvSpPr>
          <p:nvPr userDrawn="1"/>
        </p:nvSpPr>
        <p:spPr bwMode="auto">
          <a:xfrm flipH="1">
            <a:off x="107951" y="260351"/>
            <a:ext cx="8640763" cy="0"/>
          </a:xfrm>
          <a:prstGeom prst="line">
            <a:avLst/>
          </a:prstGeom>
          <a:noFill/>
          <a:ln w="15875">
            <a:solidFill>
              <a:srgbClr val="71C4F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 sz="1800"/>
          </a:p>
        </p:txBody>
      </p:sp>
      <p:pic>
        <p:nvPicPr>
          <p:cNvPr id="1034" name="Picture 132" descr="rabot">
            <a:hlinkClick r:id="rId13"/>
            <a:extLst>
              <a:ext uri="{FF2B5EF4-FFF2-40B4-BE49-F238E27FC236}">
                <a16:creationId xmlns:a16="http://schemas.microsoft.com/office/drawing/2014/main" id="{49FC2BBD-273D-4FE4-AF1C-33C4F00D412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"/>
            <a:ext cx="1225550" cy="1225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57" name="Rectangle 133">
            <a:extLst>
              <a:ext uri="{FF2B5EF4-FFF2-40B4-BE49-F238E27FC236}">
                <a16:creationId xmlns:a16="http://schemas.microsoft.com/office/drawing/2014/main" id="{6E7DA11E-410A-4B21-9042-7B948FF92ABE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381752"/>
            <a:ext cx="2133600" cy="476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7171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ransition spd="med">
    <p:checker dir="vert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1A396C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1A396C"/>
          </a:solidFill>
          <a:latin typeface="Tahoma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1A396C"/>
          </a:solidFill>
          <a:latin typeface="Tahoma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1A396C"/>
          </a:solidFill>
          <a:latin typeface="Tahoma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1A396C"/>
          </a:solidFill>
          <a:latin typeface="Tahom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1A396C"/>
          </a:solidFill>
          <a:latin typeface="Tahom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1A396C"/>
          </a:solidFill>
          <a:latin typeface="Tahom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1A396C"/>
          </a:solidFill>
          <a:latin typeface="Tahom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1A396C"/>
          </a:solidFill>
          <a:latin typeface="Tahoma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244E93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244E93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244E93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244E93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244E93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244E93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244E93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244E93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244E93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11" Type="http://schemas.openxmlformats.org/officeDocument/2006/relationships/image" Target="../media/image36.png"/><Relationship Id="rId5" Type="http://schemas.openxmlformats.org/officeDocument/2006/relationships/image" Target="../media/image30.png"/><Relationship Id="rId10" Type="http://schemas.openxmlformats.org/officeDocument/2006/relationships/image" Target="../media/image35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s://moeobrazovanie.ru/professions_tokar.html" TargetMode="External"/><Relationship Id="rId13" Type="http://schemas.openxmlformats.org/officeDocument/2006/relationships/hyperlink" Target="https://moeobrazovanie.ru/professions_pedagog.html" TargetMode="External"/><Relationship Id="rId3" Type="http://schemas.openxmlformats.org/officeDocument/2006/relationships/hyperlink" Target="http://azps.ru/porientation/po/veterinar.html" TargetMode="External"/><Relationship Id="rId7" Type="http://schemas.openxmlformats.org/officeDocument/2006/relationships/hyperlink" Target="https://moeobrazovanie.ru/professions_menedzher.html" TargetMode="External"/><Relationship Id="rId12" Type="http://schemas.openxmlformats.org/officeDocument/2006/relationships/hyperlink" Target="https://moeobrazovanie.ru/professions_logist.html" TargetMode="External"/><Relationship Id="rId2" Type="http://schemas.openxmlformats.org/officeDocument/2006/relationships/hyperlink" Target="http://azps.ru/porientation/po/avtomehanik.html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moeobrazovanie.ru/professions_kurier.html" TargetMode="External"/><Relationship Id="rId11" Type="http://schemas.openxmlformats.org/officeDocument/2006/relationships/hyperlink" Target="https://moeobrazovanie.ru/professions_inkassator.html" TargetMode="External"/><Relationship Id="rId5" Type="http://schemas.openxmlformats.org/officeDocument/2006/relationships/hyperlink" Target="https://moeobrazovanie.ru/professions_zvukorezhisser.html" TargetMode="External"/><Relationship Id="rId15" Type="http://schemas.openxmlformats.org/officeDocument/2006/relationships/hyperlink" Target="https://moeobrazovanie.ru/professions_etnograf.html" TargetMode="External"/><Relationship Id="rId10" Type="http://schemas.openxmlformats.org/officeDocument/2006/relationships/hyperlink" Target="http://azps.ru/porientation/po/pohg.html" TargetMode="External"/><Relationship Id="rId4" Type="http://schemas.openxmlformats.org/officeDocument/2006/relationships/hyperlink" Target="https://moeobrazovanie.ru/professions_diplomat.html" TargetMode="External"/><Relationship Id="rId9" Type="http://schemas.openxmlformats.org/officeDocument/2006/relationships/hyperlink" Target="https://moeobrazovanie.ru/professions_shokolate.html" TargetMode="External"/><Relationship Id="rId14" Type="http://schemas.openxmlformats.org/officeDocument/2006/relationships/hyperlink" Target="https://moeobrazovanie.ru/professions_fermer.html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1447800" y="457200"/>
            <a:ext cx="7239000" cy="6100387"/>
          </a:xfrm>
          <a:prstGeom prst="rect">
            <a:avLst/>
          </a:prstGeom>
        </p:spPr>
        <p:txBody>
          <a:bodyPr vert="horz" wrap="square" lIns="0" tIns="110489" rIns="0" bIns="0" rtlCol="0">
            <a:spAutoFit/>
          </a:bodyPr>
          <a:lstStyle/>
          <a:p>
            <a:pPr marR="796290" algn="ctr">
              <a:lnSpc>
                <a:spcPct val="100000"/>
              </a:lnSpc>
              <a:spcBef>
                <a:spcPts val="869"/>
              </a:spcBef>
            </a:pPr>
            <a:endParaRPr lang="ru-RU" sz="2800" dirty="0">
              <a:latin typeface="Times New Roman"/>
              <a:cs typeface="Times New Roman"/>
            </a:endParaRPr>
          </a:p>
          <a:p>
            <a:pPr marL="381000" marR="669290" indent="-368935" algn="ctr">
              <a:lnSpc>
                <a:spcPts val="3510"/>
              </a:lnSpc>
              <a:spcBef>
                <a:spcPts val="1530"/>
              </a:spcBef>
            </a:pPr>
            <a:r>
              <a:rPr lang="ru-RU" sz="3600" b="1" spc="10" dirty="0">
                <a:solidFill>
                  <a:srgbClr val="002060"/>
                </a:solidFill>
                <a:latin typeface="Times New Roman"/>
                <a:cs typeface="Times New Roman"/>
              </a:rPr>
              <a:t>«</a:t>
            </a:r>
            <a:r>
              <a:rPr lang="ru-RU" sz="3600" b="1" spc="-15" dirty="0">
                <a:solidFill>
                  <a:srgbClr val="002060"/>
                </a:solidFill>
                <a:latin typeface="Times New Roman"/>
                <a:cs typeface="Times New Roman"/>
              </a:rPr>
              <a:t>Формирования</a:t>
            </a:r>
            <a:r>
              <a:rPr lang="ru-RU" sz="3600" b="1" spc="-45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lang="ru-RU" sz="3600" b="1" spc="-15" dirty="0">
                <a:solidFill>
                  <a:srgbClr val="002060"/>
                </a:solidFill>
                <a:latin typeface="Times New Roman"/>
                <a:cs typeface="Times New Roman"/>
              </a:rPr>
              <a:t>финансовой </a:t>
            </a:r>
            <a:r>
              <a:rPr lang="ru-RU" sz="3600" b="1" spc="-835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lang="ru-RU" sz="3600" b="1" spc="-5" dirty="0">
                <a:solidFill>
                  <a:srgbClr val="002060"/>
                </a:solidFill>
                <a:latin typeface="Times New Roman"/>
                <a:cs typeface="Times New Roman"/>
              </a:rPr>
              <a:t>грамотности</a:t>
            </a:r>
            <a:r>
              <a:rPr lang="ru-RU" sz="3600" b="1" spc="-35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lang="ru-RU" sz="3600" b="1" spc="-20" dirty="0">
                <a:solidFill>
                  <a:srgbClr val="002060"/>
                </a:solidFill>
                <a:latin typeface="Times New Roman"/>
                <a:cs typeface="Times New Roman"/>
              </a:rPr>
              <a:t>воспитанников</a:t>
            </a:r>
            <a:r>
              <a:rPr lang="ru-RU" sz="3600" b="1" spc="-5" dirty="0">
                <a:solidFill>
                  <a:srgbClr val="002060"/>
                </a:solidFill>
                <a:latin typeface="Times New Roman"/>
                <a:cs typeface="Times New Roman"/>
              </a:rPr>
              <a:t> как фактор успешной социализации в обществе</a:t>
            </a:r>
            <a:r>
              <a:rPr lang="ru-RU" sz="3600" b="1" spc="10" dirty="0">
                <a:solidFill>
                  <a:srgbClr val="002060"/>
                </a:solidFill>
                <a:latin typeface="Times New Roman"/>
                <a:cs typeface="Times New Roman"/>
              </a:rPr>
              <a:t>»</a:t>
            </a:r>
            <a:endParaRPr lang="ru-RU" sz="3600" dirty="0">
              <a:solidFill>
                <a:srgbClr val="002060"/>
              </a:solidFill>
              <a:latin typeface="Times New Roman"/>
              <a:cs typeface="Times New Roman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ru-RU" altLang="ru-RU" sz="1400" b="1" dirty="0">
              <a:solidFill>
                <a:srgbClr val="002060"/>
              </a:solidFill>
              <a:latin typeface="Arial" panose="020B0604020202020204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ru-RU" altLang="ru-RU" sz="1400" b="1" dirty="0">
              <a:solidFill>
                <a:srgbClr val="002060"/>
              </a:solidFill>
              <a:latin typeface="Arial" panose="020B0604020202020204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ru-RU" altLang="ru-RU" sz="1400" b="1" dirty="0">
              <a:solidFill>
                <a:srgbClr val="002060"/>
              </a:solidFill>
              <a:latin typeface="Arial" panose="020B0604020202020204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ru-RU" altLang="ru-RU" sz="1400" b="1" dirty="0">
              <a:solidFill>
                <a:srgbClr val="002060"/>
              </a:solidFill>
              <a:latin typeface="Arial" panose="020B0604020202020204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ru-RU" altLang="ru-RU" sz="1400" b="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ru-RU" altLang="ru-RU" sz="1400" b="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ru-RU" altLang="ru-RU" sz="1400" b="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ru-RU" altLang="ru-RU" sz="1400" b="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ru-RU" altLang="ru-RU" sz="1400" b="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ru-RU" altLang="ru-RU" sz="1400" b="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ru-RU" altLang="ru-RU" sz="1400" b="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ru-RU" altLang="ru-RU" sz="14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sz="1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</a:t>
            </a:r>
            <a:r>
              <a:rPr kumimoji="0" lang="ru-RU" altLang="ru-RU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: 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Аджиева З.Х. 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РГКУ «ГРДД»  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Разновозрастной группы № 9 «Созвездие</a:t>
            </a:r>
            <a:r>
              <a:rPr kumimoji="0" lang="ru-RU" altLang="ru-RU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rPr>
              <a:t>»</a:t>
            </a:r>
            <a:endParaRPr kumimoji="0" lang="ru-RU" altLang="ru-RU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F200EB8-2CBA-409C-86B0-8A7F38489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0" y="228600"/>
            <a:ext cx="5867400" cy="4278094"/>
          </a:xfrm>
        </p:spPr>
        <p:txBody>
          <a:bodyPr/>
          <a:lstStyle/>
          <a:p>
            <a:pPr marL="342900" marR="0" lvl="0" indent="-3429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ts val="1200"/>
              </a:spcAft>
              <a:tabLst/>
              <a:defRPr/>
            </a:pPr>
            <a:r>
              <a:rPr kumimoji="0" lang="ru-RU" altLang="ru-RU" sz="18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Roboto" panose="02000000000000000000" pitchFamily="2" charset="0"/>
                <a:ea typeface="+mn-ea"/>
                <a:cs typeface="Times New Roman" panose="02020603050405020304" pitchFamily="18" charset="0"/>
              </a:rPr>
              <a:t>Любая сказка  обучает и воспитывает, т.е. несёт в себе большой образовательный и воспитательный потенциал. «Приключение Буратино, «Муха – Цокотуха», «Как старик корову продавал», «Жадный мельник», «Кот в сапогах», «Добрый жаворонок», «Скупой» и др., отгадывание загадок</a:t>
            </a:r>
            <a:br>
              <a:rPr kumimoji="0" lang="ru-RU" altLang="ru-RU" sz="18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kumimoji="0" lang="ru-RU" altLang="ru-RU" sz="18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Roboto" panose="02000000000000000000" pitchFamily="2" charset="0"/>
                <a:ea typeface="+mn-ea"/>
                <a:cs typeface="Times New Roman" panose="02020603050405020304" pitchFamily="18" charset="0"/>
              </a:rPr>
              <a:t>Просмотр мультфильмов, презентации. Уроки тетушки Совы, </a:t>
            </a:r>
            <a:r>
              <a:rPr kumimoji="0" lang="ru-RU" altLang="ru-RU" sz="1800" b="0" i="0" u="none" strike="noStrike" kern="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Roboto" panose="02000000000000000000" pitchFamily="2" charset="0"/>
                <a:ea typeface="+mn-ea"/>
                <a:cs typeface="Times New Roman" panose="02020603050405020304" pitchFamily="18" charset="0"/>
              </a:rPr>
              <a:t>Смешарики</a:t>
            </a:r>
            <a:r>
              <a:rPr kumimoji="0" lang="ru-RU" altLang="ru-RU" sz="18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Roboto" panose="02000000000000000000" pitchFamily="2" charset="0"/>
                <a:ea typeface="+mn-ea"/>
                <a:cs typeface="Times New Roman" panose="02020603050405020304" pitchFamily="18" charset="0"/>
              </a:rPr>
              <a:t>,  </a:t>
            </a:r>
            <a:r>
              <a:rPr kumimoji="0" lang="ru-RU" altLang="ru-RU" sz="1800" b="0" i="0" u="none" strike="noStrike" kern="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Roboto" panose="02000000000000000000" pitchFamily="2" charset="0"/>
                <a:ea typeface="+mn-ea"/>
                <a:cs typeface="Times New Roman" panose="02020603050405020304" pitchFamily="18" charset="0"/>
              </a:rPr>
              <a:t>Фиксики</a:t>
            </a:r>
            <a:r>
              <a:rPr kumimoji="0" lang="ru-RU" altLang="ru-RU" sz="18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Roboto" panose="02000000000000000000" pitchFamily="2" charset="0"/>
                <a:ea typeface="+mn-ea"/>
                <a:cs typeface="Times New Roman" panose="02020603050405020304" pitchFamily="18" charset="0"/>
              </a:rPr>
              <a:t>.</a:t>
            </a:r>
            <a:br>
              <a:rPr kumimoji="0" lang="ru-RU" altLang="ru-RU" sz="18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kumimoji="0" lang="ru-RU" altLang="ru-RU" sz="18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Roboto" panose="02000000000000000000" pitchFamily="2" charset="0"/>
                <a:ea typeface="+mn-ea"/>
                <a:cs typeface="Times New Roman" panose="02020603050405020304" pitchFamily="18" charset="0"/>
              </a:rPr>
              <a:t>«Муха-цокотуха», «Трое из Простоквашино», «Дудочка и кувшинчик», «Карлик - нос», «Али-баба и сорок разбойников», «Чебурашка и крокодил Гена», «Сказка о Попе и его работнике Балде»</a:t>
            </a:r>
            <a:br>
              <a:rPr kumimoji="0" lang="ru-RU" altLang="ru-RU" sz="18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9959FB8-5154-455F-8F30-1F34E5B003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600" y="3886200"/>
            <a:ext cx="3124200" cy="297180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DA28238-31E7-4408-972B-F06589BDA1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716" y="152162"/>
            <a:ext cx="2060627" cy="2743438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D53C606-288B-4C41-AD6F-5CAC40203F6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52400"/>
            <a:ext cx="2057400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13472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324855" y="5606453"/>
            <a:ext cx="76200" cy="15240"/>
          </a:xfrm>
          <a:custGeom>
            <a:avLst/>
            <a:gdLst/>
            <a:ahLst/>
            <a:cxnLst/>
            <a:rect l="l" t="t" r="r" b="b"/>
            <a:pathLst>
              <a:path w="76200" h="15239">
                <a:moveTo>
                  <a:pt x="76200" y="0"/>
                </a:moveTo>
                <a:lnTo>
                  <a:pt x="0" y="0"/>
                </a:lnTo>
                <a:lnTo>
                  <a:pt x="0" y="15240"/>
                </a:lnTo>
                <a:lnTo>
                  <a:pt x="76200" y="15240"/>
                </a:lnTo>
                <a:lnTo>
                  <a:pt x="76200" y="0"/>
                </a:lnTo>
                <a:close/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76201" y="0"/>
            <a:ext cx="8991600" cy="36753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ЗАДАНИЕ</a:t>
            </a:r>
            <a:r>
              <a:rPr sz="2400" b="1" spc="-3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spc="-1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«</a:t>
            </a:r>
            <a:r>
              <a:rPr sz="2400" b="1" spc="-15" dirty="0">
                <a:solidFill>
                  <a:srgbClr val="FF0000"/>
                </a:solidFill>
                <a:latin typeface="Times New Roman"/>
                <a:cs typeface="Times New Roman"/>
              </a:rPr>
              <a:t>ПОСЛОВИЦЫ </a:t>
            </a:r>
            <a:r>
              <a:rPr sz="2400" b="1" spc="-58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И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ПОГОВОРКИ»</a:t>
            </a:r>
            <a:endParaRPr sz="2400" dirty="0">
              <a:latin typeface="Times New Roman"/>
              <a:cs typeface="Times New Roman"/>
            </a:endParaRPr>
          </a:p>
          <a:p>
            <a:pPr>
              <a:spcAft>
                <a:spcPts val="1200"/>
              </a:spcAft>
            </a:pPr>
            <a:endParaRPr lang="ru-RU" sz="1800" dirty="0">
              <a:solidFill>
                <a:srgbClr val="010101"/>
              </a:solidFill>
              <a:effectLst/>
              <a:latin typeface="Roboto" panose="02000000000000000000" pitchFamily="2" charset="0"/>
              <a:ea typeface="Times New Roman" panose="02020603050405020304" pitchFamily="18" charset="0"/>
            </a:endParaRPr>
          </a:p>
          <a:p>
            <a:pPr>
              <a:spcAft>
                <a:spcPts val="1200"/>
              </a:spcAft>
            </a:pPr>
            <a:r>
              <a:rPr lang="ru-RU" sz="1800" dirty="0">
                <a:solidFill>
                  <a:srgbClr val="010101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</a:rPr>
              <a:t>Без труда не выловишь                              </a:t>
            </a:r>
            <a:r>
              <a:rPr lang="ru-RU" dirty="0">
                <a:solidFill>
                  <a:srgbClr val="010101"/>
                </a:solidFill>
                <a:latin typeface="Roboto" panose="02000000000000000000" pitchFamily="2" charset="0"/>
                <a:ea typeface="Times New Roman" panose="02020603050405020304" pitchFamily="18" charset="0"/>
              </a:rPr>
              <a:t>                              </a:t>
            </a:r>
            <a:r>
              <a:rPr lang="ru-RU" sz="1800" dirty="0">
                <a:solidFill>
                  <a:srgbClr val="010101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</a:rPr>
              <a:t> и рыбку из пруда •</a:t>
            </a:r>
          </a:p>
          <a:p>
            <a:pPr>
              <a:spcAft>
                <a:spcPts val="1200"/>
              </a:spcAft>
            </a:pPr>
            <a:r>
              <a:rPr lang="ru-RU" sz="1800" dirty="0">
                <a:solidFill>
                  <a:srgbClr val="010101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</a:rPr>
              <a:t>Дело                                                                                                  мастера боится • </a:t>
            </a:r>
          </a:p>
          <a:p>
            <a:pPr>
              <a:spcAft>
                <a:spcPts val="1200"/>
              </a:spcAft>
            </a:pPr>
            <a:r>
              <a:rPr lang="ru-RU" sz="1800" dirty="0">
                <a:solidFill>
                  <a:srgbClr val="010101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</a:rPr>
              <a:t>Дерево ценят по плодам,                                                       а человека — по делам •</a:t>
            </a:r>
          </a:p>
          <a:p>
            <a:pPr>
              <a:spcAft>
                <a:spcPts val="1200"/>
              </a:spcAft>
            </a:pPr>
            <a:r>
              <a:rPr lang="ru-RU" sz="1800" dirty="0">
                <a:solidFill>
                  <a:srgbClr val="010101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</a:rPr>
              <a:t> Каков мастер,                                                                                такова и работа • </a:t>
            </a:r>
          </a:p>
          <a:p>
            <a:pPr>
              <a:spcAft>
                <a:spcPts val="1200"/>
              </a:spcAft>
            </a:pPr>
            <a:r>
              <a:rPr lang="ru-RU" sz="1800" dirty="0">
                <a:solidFill>
                  <a:srgbClr val="010101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</a:rPr>
              <a:t>Есть терпение —                                                                            будет и умение •</a:t>
            </a:r>
          </a:p>
          <a:p>
            <a:pPr>
              <a:spcAft>
                <a:spcPts val="1200"/>
              </a:spcAft>
            </a:pPr>
            <a:r>
              <a:rPr lang="ru-RU" sz="1800" dirty="0">
                <a:solidFill>
                  <a:srgbClr val="010101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</a:rPr>
              <a:t> Хочешь есть калачи —                                                             не сиди на печи •</a:t>
            </a:r>
          </a:p>
          <a:p>
            <a:pPr>
              <a:spcAft>
                <a:spcPts val="1200"/>
              </a:spcAft>
            </a:pPr>
            <a:r>
              <a:rPr lang="ru-RU" sz="1800" dirty="0">
                <a:solidFill>
                  <a:srgbClr val="010101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</a:rPr>
              <a:t> Не потрудиться —                                                                       так и хлеба не добиться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431535" y="5972212"/>
            <a:ext cx="228600" cy="15240"/>
          </a:xfrm>
          <a:custGeom>
            <a:avLst/>
            <a:gdLst/>
            <a:ahLst/>
            <a:cxnLst/>
            <a:rect l="l" t="t" r="r" b="b"/>
            <a:pathLst>
              <a:path w="228600" h="15239">
                <a:moveTo>
                  <a:pt x="228600" y="0"/>
                </a:moveTo>
                <a:lnTo>
                  <a:pt x="0" y="0"/>
                </a:lnTo>
                <a:lnTo>
                  <a:pt x="0" y="15240"/>
                </a:lnTo>
                <a:lnTo>
                  <a:pt x="228600" y="15240"/>
                </a:lnTo>
                <a:lnTo>
                  <a:pt x="228600" y="0"/>
                </a:lnTo>
                <a:close/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6066551-D1B0-4723-B1E4-D115EDEE20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97047"/>
            <a:ext cx="7598028" cy="1107996"/>
          </a:xfrm>
        </p:spPr>
        <p:txBody>
          <a:bodyPr/>
          <a:lstStyle/>
          <a:p>
            <a:pPr marL="80645" marR="0" lvl="0" indent="0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0"/>
              </a:spcAft>
              <a:tabLst/>
              <a:defRPr/>
            </a:pPr>
            <a:r>
              <a:rPr kumimoji="0" lang="ru-RU" sz="2800" b="1" i="0" u="none" strike="noStrike" kern="1200" cap="none" spc="-35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Задание «Бюджет</a:t>
            </a:r>
            <a:r>
              <a:rPr kumimoji="0" lang="ru-RU" sz="2800" b="1" i="0" u="none" strike="noStrike" kern="1200" cap="none" spc="-5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 </a:t>
            </a:r>
            <a:r>
              <a:rPr kumimoji="0" lang="ru-RU" sz="2800" b="1" i="0" u="none" strike="noStrike" kern="1200" cap="none" spc="-1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моей</a:t>
            </a:r>
            <a:r>
              <a:rPr kumimoji="0" lang="ru-RU" sz="2800" b="1" i="0" u="none" strike="noStrike" kern="1200" cap="none" spc="-5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 </a:t>
            </a:r>
            <a:r>
              <a:rPr kumimoji="0" lang="ru-RU" sz="2800" b="1" i="0" u="none" strike="noStrike" kern="1200" cap="none" spc="5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семьи»</a:t>
            </a:r>
            <a:b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5D44927-B38E-4179-8272-D4A840EBD2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1000" y="990600"/>
            <a:ext cx="7598029" cy="2782813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237615" algn="l"/>
                <a:tab pos="3322954" algn="l"/>
                <a:tab pos="4746625" algn="l"/>
                <a:tab pos="5917565" algn="l"/>
              </a:tabLst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Цель:	</a:t>
            </a:r>
            <a:r>
              <a:rPr kumimoji="0" lang="ru-RU" sz="2800" b="1" i="0" u="none" strike="noStrike" kern="1200" cap="none" spc="-5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расширять	</a:t>
            </a: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знания	детей	о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+mn-ea"/>
              <a:cs typeface="Times New Roman"/>
            </a:endParaRPr>
          </a:p>
          <a:p>
            <a:pPr marL="0" marR="5080" lvl="0" indent="0" algn="ctr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0"/>
              </a:spcAft>
              <a:buClrTx/>
              <a:buSzTx/>
              <a:buFontTx/>
              <a:buNone/>
              <a:tabLst>
                <a:tab pos="2676525" algn="l"/>
                <a:tab pos="4603750" algn="l"/>
              </a:tabLst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с</a:t>
            </a:r>
            <a:r>
              <a:rPr kumimoji="0" lang="ru-RU" sz="2800" b="1" i="0" u="none" strike="noStrike" kern="1200" cap="none" spc="-1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о</a:t>
            </a: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с</a:t>
            </a:r>
            <a:r>
              <a:rPr kumimoji="0" lang="ru-RU" sz="2800" b="1" i="0" u="none" strike="noStrike" kern="1200" cap="none" spc="35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т</a:t>
            </a:r>
            <a:r>
              <a:rPr kumimoji="0" lang="ru-RU" sz="2800" b="1" i="0" u="none" strike="noStrike" kern="1200" cap="none" spc="1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а</a:t>
            </a:r>
            <a:r>
              <a:rPr kumimoji="0" lang="ru-RU" sz="2800" b="1" i="0" u="none" strike="noStrike" kern="1200" cap="none" spc="-5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в</a:t>
            </a: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ля</a:t>
            </a:r>
            <a:r>
              <a:rPr kumimoji="0" lang="ru-RU" sz="2800" b="1" i="0" u="none" strike="noStrike" kern="1200" cap="none" spc="-1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ю</a:t>
            </a:r>
            <a:r>
              <a:rPr kumimoji="0" lang="ru-RU" sz="2800" b="1" i="0" u="none" strike="noStrike" kern="1200" cap="none" spc="-2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щ</a:t>
            </a:r>
            <a:r>
              <a:rPr kumimoji="0" lang="ru-RU" sz="2800" b="1" i="0" u="none" strike="noStrike" kern="1200" cap="none" spc="-1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и</a:t>
            </a:r>
            <a:r>
              <a:rPr kumimoji="0" lang="ru-RU" sz="2800" b="1" i="0" u="none" strike="noStrike" kern="1200" cap="none" spc="5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х</a:t>
            </a: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	</a:t>
            </a:r>
            <a:r>
              <a:rPr kumimoji="0" lang="ru-RU" sz="2800" b="1" i="0" u="none" strike="noStrike" kern="1200" cap="none" spc="2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с</a:t>
            </a:r>
            <a:r>
              <a:rPr kumimoji="0" lang="ru-RU" sz="2800" b="1" i="0" u="none" strike="noStrike" kern="1200" cap="none" spc="-25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е</a:t>
            </a: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мей</a:t>
            </a:r>
            <a:r>
              <a:rPr kumimoji="0" lang="ru-RU" sz="2800" b="1" i="0" u="none" strike="noStrike" kern="1200" cap="none" spc="-1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н</a:t>
            </a:r>
            <a:r>
              <a:rPr kumimoji="0" lang="ru-RU" sz="2800" b="1" i="0" u="none" strike="noStrike" kern="1200" cap="none" spc="1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о</a:t>
            </a:r>
            <a:r>
              <a:rPr kumimoji="0" lang="ru-RU" sz="2800" b="1" i="0" u="none" strike="noStrike" kern="1200" cap="none" spc="-8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г</a:t>
            </a:r>
            <a:r>
              <a:rPr kumimoji="0" lang="ru-RU" sz="2800" b="1" i="0" u="none" strike="noStrike" kern="1200" cap="none" spc="5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о</a:t>
            </a: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	</a:t>
            </a:r>
            <a:r>
              <a:rPr kumimoji="0" lang="ru-RU" sz="2800" b="1" i="0" u="none" strike="noStrike" kern="1200" cap="none" spc="1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б</a:t>
            </a:r>
            <a:r>
              <a:rPr kumimoji="0" lang="ru-RU" sz="2800" b="1" i="0" u="none" strike="noStrike" kern="1200" cap="none" spc="-18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ю</a:t>
            </a:r>
            <a:r>
              <a:rPr kumimoji="0" lang="ru-RU" sz="2800" b="1" i="0" u="none" strike="noStrike" kern="1200" cap="none" spc="5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д</a:t>
            </a:r>
            <a:r>
              <a:rPr kumimoji="0" lang="ru-RU" sz="2800" b="1" i="0" u="none" strike="noStrike" kern="1200" cap="none" spc="-75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ж</a:t>
            </a: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е</a:t>
            </a:r>
            <a:r>
              <a:rPr kumimoji="0" lang="ru-RU" sz="2800" b="1" i="0" u="none" strike="noStrike" kern="1200" cap="none" spc="35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т</a:t>
            </a:r>
            <a:r>
              <a:rPr kumimoji="0" lang="ru-RU" sz="2800" b="1" i="0" u="none" strike="noStrike" kern="1200" cap="none" spc="-5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а</a:t>
            </a: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: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+mn-ea"/>
              <a:cs typeface="Times New Roman"/>
            </a:endParaRPr>
          </a:p>
          <a:p>
            <a:pPr marL="0" marR="508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-5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зарплата,	стипендия пенсия;</a:t>
            </a:r>
            <a:r>
              <a:rPr lang="ru-RU" sz="2800" b="0" i="0" kern="1200" dirty="0">
                <a:solidFill>
                  <a:srgbClr val="002060"/>
                </a:solidFill>
              </a:rPr>
              <a:t> </a:t>
            </a:r>
            <a:r>
              <a:rPr kumimoji="0" lang="ru-RU" sz="2800" b="1" i="0" u="none" strike="noStrike" kern="1200" cap="none" spc="-2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формировать </a:t>
            </a:r>
            <a:r>
              <a:rPr kumimoji="0" lang="ru-RU" sz="2800" b="1" i="0" u="none" strike="noStrike" kern="1200" cap="none" spc="-15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основы  </a:t>
            </a:r>
            <a:r>
              <a:rPr kumimoji="0" lang="ru-RU" sz="2800" b="1" i="0" u="none" strike="noStrike" kern="1200" cap="none" spc="-1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экономической</a:t>
            </a:r>
            <a:r>
              <a:rPr lang="ru-RU" sz="2800" b="0" i="0" kern="1200" dirty="0">
                <a:solidFill>
                  <a:srgbClr val="002060"/>
                </a:solidFill>
              </a:rPr>
              <a:t>  </a:t>
            </a:r>
            <a:r>
              <a:rPr kumimoji="0" lang="ru-RU" sz="2800" b="1" i="0" u="none" strike="noStrike" kern="1200" cap="none" spc="-35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культуры </a:t>
            </a:r>
            <a:r>
              <a:rPr kumimoji="0" lang="ru-RU" sz="2800" b="1" i="0" u="none" strike="noStrike" kern="1200" cap="none" spc="-3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в</a:t>
            </a:r>
            <a:r>
              <a:rPr kumimoji="0" lang="ru-RU" sz="2800" b="1" i="0" u="none" strike="noStrike" kern="1200" cap="none" spc="5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о</a:t>
            </a: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сп</a:t>
            </a:r>
            <a:r>
              <a:rPr kumimoji="0" lang="ru-RU" sz="2800" b="1" i="0" u="none" strike="noStrike" kern="1200" cap="none" spc="-2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и</a:t>
            </a:r>
            <a:r>
              <a:rPr kumimoji="0" lang="ru-RU" sz="2800" b="1" i="0" u="none" strike="noStrike" kern="1200" cap="none" spc="1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т</a:t>
            </a:r>
            <a:r>
              <a:rPr kumimoji="0" lang="ru-RU" sz="2800" b="1" i="0" u="none" strike="noStrike" kern="1200" cap="none" spc="-5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ы</a:t>
            </a:r>
            <a:r>
              <a:rPr kumimoji="0" lang="ru-RU" sz="2800" b="1" i="0" u="none" strike="noStrike" kern="1200" cap="none" spc="-3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в</a:t>
            </a:r>
            <a:r>
              <a:rPr kumimoji="0" lang="ru-RU" sz="2800" b="1" i="0" u="none" strike="noStrike" kern="1200" cap="none" spc="-6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а</a:t>
            </a:r>
            <a:r>
              <a:rPr kumimoji="0" lang="ru-RU" sz="2800" b="1" i="0" u="none" strike="noStrike" kern="1200" cap="none" spc="-15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т</a:t>
            </a: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ь  </a:t>
            </a:r>
            <a:r>
              <a:rPr kumimoji="0" lang="ru-RU" sz="2800" b="1" i="0" u="none" strike="noStrike" kern="1200" cap="none" spc="5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у</a:t>
            </a:r>
            <a:r>
              <a:rPr kumimoji="0" lang="ru-RU" sz="2800" b="1" i="0" u="none" strike="noStrike" kern="1200" cap="none" spc="-3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в</a:t>
            </a:r>
            <a:r>
              <a:rPr kumimoji="0" lang="ru-RU" sz="2800" b="1" i="0" u="none" strike="noStrike" kern="1200" cap="none" spc="-15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а</a:t>
            </a:r>
            <a:r>
              <a:rPr kumimoji="0" lang="ru-RU" sz="2800" b="1" i="0" u="none" strike="noStrike" kern="1200" cap="none" spc="-65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ж</a:t>
            </a: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ен</a:t>
            </a:r>
            <a:r>
              <a:rPr kumimoji="0" lang="ru-RU" sz="2800" b="1" i="0" u="none" strike="noStrike" kern="1200" cap="none" spc="-2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и</a:t>
            </a: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е</a:t>
            </a:r>
            <a:r>
              <a:rPr lang="ru-RU" sz="2800" i="0" kern="1200" dirty="0">
                <a:solidFill>
                  <a:srgbClr val="002060"/>
                </a:solidFill>
              </a:rPr>
              <a:t> </a:t>
            </a: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к </a:t>
            </a:r>
            <a:r>
              <a:rPr kumimoji="0" lang="ru-RU" sz="2800" b="1" i="0" u="none" strike="noStrike" kern="1200" cap="none" spc="5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л</a:t>
            </a:r>
            <a:r>
              <a:rPr kumimoji="0" lang="ru-RU" sz="2800" b="1" i="0" u="none" strike="noStrike" kern="1200" cap="none" spc="-17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ю</a:t>
            </a: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дям</a:t>
            </a:r>
            <a:r>
              <a:rPr lang="ru-RU" sz="2800" b="0" i="0" kern="1200" dirty="0">
                <a:solidFill>
                  <a:srgbClr val="002060"/>
                </a:solidFill>
              </a:rPr>
              <a:t> </a:t>
            </a:r>
            <a:r>
              <a:rPr kumimoji="0" lang="ru-RU" sz="2800" b="1" i="0" u="none" strike="noStrike" kern="1200" cap="none" spc="-25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труда.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+mn-ea"/>
              <a:cs typeface="Times New Roman"/>
            </a:endParaRPr>
          </a:p>
          <a:p>
            <a:endParaRPr lang="ru-RU" dirty="0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8F054B0-6DC8-4D59-91C1-8DA56E62D7C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4115916"/>
            <a:ext cx="4055632" cy="2705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66530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819400" y="2442534"/>
            <a:ext cx="6122035" cy="444994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80645" algn="ctr">
              <a:lnSpc>
                <a:spcPct val="100000"/>
              </a:lnSpc>
              <a:spcBef>
                <a:spcPts val="110"/>
              </a:spcBef>
            </a:pPr>
            <a:r>
              <a:rPr sz="2800" b="1" dirty="0">
                <a:solidFill>
                  <a:srgbClr val="002060"/>
                </a:solidFill>
                <a:latin typeface="Times New Roman"/>
                <a:cs typeface="Times New Roman"/>
              </a:rPr>
              <a:t>	о</a:t>
            </a:r>
            <a:endParaRPr sz="2800" dirty="0">
              <a:solidFill>
                <a:srgbClr val="002060"/>
              </a:solidFill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972817" y="197700"/>
            <a:ext cx="5199380" cy="4064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5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Игра</a:t>
            </a:r>
            <a:r>
              <a:rPr sz="2500" b="1" spc="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5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-</a:t>
            </a:r>
            <a:r>
              <a:rPr sz="2500" b="1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5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беседа на </a:t>
            </a:r>
            <a:r>
              <a:rPr sz="2500" b="1" dirty="0">
                <a:solidFill>
                  <a:srgbClr val="FF0000"/>
                </a:solidFill>
                <a:latin typeface="Times New Roman"/>
                <a:cs typeface="Times New Roman"/>
              </a:rPr>
              <a:t>тему</a:t>
            </a:r>
            <a:r>
              <a:rPr sz="25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500" b="1" spc="-40" dirty="0">
                <a:solidFill>
                  <a:srgbClr val="FF0000"/>
                </a:solidFill>
                <a:latin typeface="Times New Roman"/>
                <a:cs typeface="Times New Roman"/>
              </a:rPr>
              <a:t>«Хочу</a:t>
            </a:r>
            <a:r>
              <a:rPr sz="2500" b="1" spc="2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5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и надо»</a:t>
            </a:r>
            <a:endParaRPr sz="2500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576478" y="613918"/>
            <a:ext cx="7988300" cy="1723036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 marR="5080" indent="4445" algn="ctr">
              <a:lnSpc>
                <a:spcPct val="99300"/>
              </a:lnSpc>
              <a:spcBef>
                <a:spcPts val="130"/>
              </a:spcBef>
            </a:pPr>
            <a:br>
              <a:rPr lang="ru-RU" sz="2800" i="0" u="none" spc="5" dirty="0">
                <a:solidFill>
                  <a:srgbClr val="002060"/>
                </a:solidFill>
                <a:latin typeface="Times New Roman"/>
                <a:cs typeface="Times New Roman"/>
              </a:rPr>
            </a:br>
            <a:r>
              <a:rPr sz="2800" i="0" u="none" spc="5" dirty="0" err="1">
                <a:solidFill>
                  <a:srgbClr val="002060"/>
                </a:solidFill>
                <a:latin typeface="Times New Roman"/>
                <a:cs typeface="Times New Roman"/>
              </a:rPr>
              <a:t>Цель</a:t>
            </a:r>
            <a:r>
              <a:rPr sz="2800" i="0" u="none" spc="5" dirty="0">
                <a:solidFill>
                  <a:srgbClr val="002060"/>
                </a:solidFill>
                <a:latin typeface="Times New Roman"/>
                <a:cs typeface="Times New Roman"/>
              </a:rPr>
              <a:t>: </a:t>
            </a:r>
            <a:r>
              <a:rPr sz="2800" i="0" u="none" spc="-10" dirty="0">
                <a:solidFill>
                  <a:srgbClr val="002060"/>
                </a:solidFill>
                <a:latin typeface="Times New Roman"/>
                <a:cs typeface="Times New Roman"/>
              </a:rPr>
              <a:t>познакомить </a:t>
            </a:r>
            <a:r>
              <a:rPr sz="2800" i="0" u="none" dirty="0">
                <a:solidFill>
                  <a:srgbClr val="002060"/>
                </a:solidFill>
                <a:latin typeface="Times New Roman"/>
                <a:cs typeface="Times New Roman"/>
              </a:rPr>
              <a:t>с </a:t>
            </a:r>
            <a:r>
              <a:rPr sz="2800" i="0" u="none" spc="-10" dirty="0">
                <a:solidFill>
                  <a:srgbClr val="002060"/>
                </a:solidFill>
                <a:latin typeface="Times New Roman"/>
                <a:cs typeface="Times New Roman"/>
              </a:rPr>
              <a:t>экономической концепцией </a:t>
            </a:r>
            <a:r>
              <a:rPr sz="2800" i="0" u="none" spc="-685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sz="2800" i="0" u="none" dirty="0">
                <a:solidFill>
                  <a:srgbClr val="002060"/>
                </a:solidFill>
                <a:latin typeface="Times New Roman"/>
                <a:cs typeface="Times New Roman"/>
              </a:rPr>
              <a:t>понятий </a:t>
            </a:r>
            <a:r>
              <a:rPr sz="2800" i="0" u="none" spc="-15" dirty="0">
                <a:solidFill>
                  <a:srgbClr val="002060"/>
                </a:solidFill>
                <a:latin typeface="Times New Roman"/>
                <a:cs typeface="Times New Roman"/>
              </a:rPr>
              <a:t>«хочу» </a:t>
            </a:r>
            <a:r>
              <a:rPr sz="2800" i="0" u="none" spc="5" dirty="0">
                <a:solidFill>
                  <a:srgbClr val="002060"/>
                </a:solidFill>
                <a:latin typeface="Times New Roman"/>
                <a:cs typeface="Times New Roman"/>
              </a:rPr>
              <a:t>и «надо»; дети </a:t>
            </a:r>
            <a:r>
              <a:rPr sz="2800" i="0" u="none" spc="-10" dirty="0">
                <a:solidFill>
                  <a:srgbClr val="002060"/>
                </a:solidFill>
                <a:latin typeface="Times New Roman"/>
                <a:cs typeface="Times New Roman"/>
              </a:rPr>
              <a:t>должны уяснить </a:t>
            </a:r>
            <a:r>
              <a:rPr sz="2800" i="0" u="none" spc="-5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sz="2800" i="0" u="none" dirty="0">
                <a:solidFill>
                  <a:srgbClr val="002060"/>
                </a:solidFill>
                <a:latin typeface="Times New Roman"/>
                <a:cs typeface="Times New Roman"/>
              </a:rPr>
              <a:t>различия между </a:t>
            </a:r>
            <a:r>
              <a:rPr sz="2800" i="0" u="none" spc="-10" dirty="0">
                <a:solidFill>
                  <a:srgbClr val="002060"/>
                </a:solidFill>
                <a:latin typeface="Times New Roman"/>
                <a:cs typeface="Times New Roman"/>
              </a:rPr>
              <a:t>«хочу» </a:t>
            </a:r>
            <a:r>
              <a:rPr sz="2800" i="0" u="none" dirty="0">
                <a:solidFill>
                  <a:srgbClr val="002060"/>
                </a:solidFill>
                <a:latin typeface="Times New Roman"/>
                <a:cs typeface="Times New Roman"/>
              </a:rPr>
              <a:t>и </a:t>
            </a:r>
            <a:r>
              <a:rPr sz="2800" i="0" u="none" spc="5" dirty="0">
                <a:solidFill>
                  <a:srgbClr val="002060"/>
                </a:solidFill>
                <a:latin typeface="Times New Roman"/>
                <a:cs typeface="Times New Roman"/>
              </a:rPr>
              <a:t>«надо»; </a:t>
            </a:r>
            <a:endParaRPr sz="2800" dirty="0">
              <a:solidFill>
                <a:srgbClr val="002060"/>
              </a:solidFill>
              <a:latin typeface="Times New Roman"/>
              <a:cs typeface="Times New Roman"/>
            </a:endParaRP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D6611EB4-6250-4C17-B4F9-B9ECC908A7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6514" y="3126635"/>
            <a:ext cx="3731365" cy="3731365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-224028" y="34567"/>
            <a:ext cx="9134856" cy="6857998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-224028" y="331419"/>
            <a:ext cx="4034028" cy="3066224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R="1905" algn="ctr">
              <a:lnSpc>
                <a:spcPts val="3354"/>
              </a:lnSpc>
              <a:spcBef>
                <a:spcPts val="110"/>
              </a:spcBef>
            </a:pPr>
            <a:r>
              <a:rPr lang="ru-RU" sz="2800" i="0" u="none" dirty="0">
                <a:solidFill>
                  <a:srgbClr val="FF0000"/>
                </a:solidFill>
                <a:latin typeface="Times New Roman"/>
                <a:cs typeface="Times New Roman"/>
              </a:rPr>
              <a:t>   </a:t>
            </a:r>
            <a:r>
              <a:rPr sz="2800" i="0" u="none" dirty="0" err="1">
                <a:solidFill>
                  <a:srgbClr val="FF0000"/>
                </a:solidFill>
                <a:latin typeface="Times New Roman"/>
                <a:cs typeface="Times New Roman"/>
              </a:rPr>
              <a:t>Игра</a:t>
            </a:r>
            <a:r>
              <a:rPr sz="2800" i="0" u="none" spc="-5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800" i="0" u="none" spc="-15" dirty="0">
                <a:solidFill>
                  <a:srgbClr val="FF0000"/>
                </a:solidFill>
                <a:latin typeface="Times New Roman"/>
                <a:cs typeface="Times New Roman"/>
              </a:rPr>
              <a:t>«</a:t>
            </a:r>
            <a:r>
              <a:rPr sz="2800" i="0" u="none" spc="-15" dirty="0" err="1">
                <a:solidFill>
                  <a:srgbClr val="FF0000"/>
                </a:solidFill>
                <a:latin typeface="Times New Roman"/>
                <a:cs typeface="Times New Roman"/>
              </a:rPr>
              <a:t>Туристы</a:t>
            </a:r>
            <a:r>
              <a:rPr sz="2800" i="0" u="none" spc="-15" dirty="0">
                <a:solidFill>
                  <a:srgbClr val="FF0000"/>
                </a:solidFill>
                <a:latin typeface="Times New Roman"/>
                <a:cs typeface="Times New Roman"/>
              </a:rPr>
              <a:t>»</a:t>
            </a:r>
            <a:br>
              <a:rPr lang="ru-RU" sz="2800" dirty="0">
                <a:solidFill>
                  <a:srgbClr val="FF0000"/>
                </a:solidFill>
              </a:rPr>
            </a:br>
            <a:r>
              <a:rPr sz="3100" i="0" u="none" spc="-10" dirty="0" err="1">
                <a:solidFill>
                  <a:srgbClr val="002060"/>
                </a:solidFill>
                <a:latin typeface="Times New Roman"/>
                <a:cs typeface="Times New Roman"/>
              </a:rPr>
              <a:t>Цель</a:t>
            </a:r>
            <a:r>
              <a:rPr sz="3100" i="0" u="none" spc="-10" dirty="0">
                <a:solidFill>
                  <a:srgbClr val="002060"/>
                </a:solidFill>
                <a:latin typeface="Times New Roman"/>
                <a:cs typeface="Times New Roman"/>
              </a:rPr>
              <a:t>:</a:t>
            </a:r>
            <a:r>
              <a:rPr sz="3100" i="0" u="none" spc="25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sz="3100" i="0" u="none" spc="-10" dirty="0">
                <a:solidFill>
                  <a:srgbClr val="002060"/>
                </a:solidFill>
                <a:latin typeface="Times New Roman"/>
                <a:cs typeface="Times New Roman"/>
              </a:rPr>
              <a:t>Учить</a:t>
            </a:r>
            <a:r>
              <a:rPr sz="3100" i="0" u="none" spc="20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sz="3100" i="0" u="none" spc="-15" dirty="0">
                <a:solidFill>
                  <a:srgbClr val="002060"/>
                </a:solidFill>
                <a:latin typeface="Times New Roman"/>
                <a:cs typeface="Times New Roman"/>
              </a:rPr>
              <a:t>детей</a:t>
            </a:r>
            <a:r>
              <a:rPr sz="3100" i="0" u="none" spc="35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sz="3100" i="0" u="none" spc="-25" dirty="0">
                <a:solidFill>
                  <a:srgbClr val="002060"/>
                </a:solidFill>
                <a:latin typeface="Times New Roman"/>
                <a:cs typeface="Times New Roman"/>
              </a:rPr>
              <a:t>подбирать</a:t>
            </a:r>
            <a:r>
              <a:rPr sz="3100" i="0" u="none" spc="25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sz="3100" i="0" u="none" spc="-15" dirty="0">
                <a:solidFill>
                  <a:srgbClr val="002060"/>
                </a:solidFill>
                <a:latin typeface="Times New Roman"/>
                <a:cs typeface="Times New Roman"/>
              </a:rPr>
              <a:t>жизненно </a:t>
            </a:r>
            <a:r>
              <a:rPr sz="3100" i="0" u="none" spc="-760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sz="3100" i="0" u="none" spc="-35" dirty="0">
                <a:solidFill>
                  <a:srgbClr val="002060"/>
                </a:solidFill>
                <a:latin typeface="Times New Roman"/>
                <a:cs typeface="Times New Roman"/>
              </a:rPr>
              <a:t>необходимые</a:t>
            </a:r>
            <a:r>
              <a:rPr sz="3100" i="0" u="none" spc="20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sz="3100" i="0" u="none" spc="-15" dirty="0">
                <a:solidFill>
                  <a:srgbClr val="002060"/>
                </a:solidFill>
                <a:latin typeface="Times New Roman"/>
                <a:cs typeface="Times New Roman"/>
              </a:rPr>
              <a:t>предметы</a:t>
            </a:r>
            <a:r>
              <a:rPr sz="3100" i="0" u="none" spc="55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sz="3100" i="0" u="none" spc="-5" dirty="0">
                <a:solidFill>
                  <a:srgbClr val="002060"/>
                </a:solidFill>
                <a:latin typeface="Times New Roman"/>
                <a:cs typeface="Times New Roman"/>
              </a:rPr>
              <a:t>в</a:t>
            </a:r>
            <a:r>
              <a:rPr sz="3100" i="0" u="none" spc="-10" dirty="0">
                <a:solidFill>
                  <a:srgbClr val="002060"/>
                </a:solidFill>
                <a:latin typeface="Times New Roman"/>
                <a:cs typeface="Times New Roman"/>
              </a:rPr>
              <a:t> определенных </a:t>
            </a:r>
            <a:r>
              <a:rPr sz="3100" i="0" u="none" spc="-760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sz="3100" i="0" u="none" spc="-20" dirty="0">
                <a:solidFill>
                  <a:srgbClr val="002060"/>
                </a:solidFill>
                <a:latin typeface="Times New Roman"/>
                <a:cs typeface="Times New Roman"/>
              </a:rPr>
              <a:t>ситуациях.</a:t>
            </a:r>
            <a:endParaRPr sz="3100" dirty="0">
              <a:solidFill>
                <a:srgbClr val="002060"/>
              </a:solidFill>
              <a:latin typeface="Times New Roman"/>
              <a:cs typeface="Times New Roman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D85F1DC-EED9-4689-9C88-3A6DF40E62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0" y="197963"/>
            <a:ext cx="5257800" cy="4907437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1822" y="399999"/>
            <a:ext cx="7821295" cy="173765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905" algn="ctr">
              <a:lnSpc>
                <a:spcPct val="100000"/>
              </a:lnSpc>
              <a:spcBef>
                <a:spcPts val="110"/>
              </a:spcBef>
            </a:pP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Игра</a:t>
            </a:r>
            <a:r>
              <a:rPr sz="2800" b="1" spc="-3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800" b="1" spc="-40" dirty="0">
                <a:solidFill>
                  <a:srgbClr val="FF0000"/>
                </a:solidFill>
                <a:latin typeface="Times New Roman"/>
                <a:cs typeface="Times New Roman"/>
              </a:rPr>
              <a:t>«Услуги</a:t>
            </a:r>
            <a:r>
              <a:rPr sz="2800" b="1" spc="-4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8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и</a:t>
            </a:r>
            <a:r>
              <a:rPr sz="2800" b="1" spc="-3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800" b="1" spc="-15" dirty="0">
                <a:solidFill>
                  <a:srgbClr val="FF0000"/>
                </a:solidFill>
                <a:latin typeface="Times New Roman"/>
                <a:cs typeface="Times New Roman"/>
              </a:rPr>
              <a:t>товары»</a:t>
            </a:r>
            <a:endParaRPr sz="2800" dirty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2800" b="1" spc="5" dirty="0">
                <a:solidFill>
                  <a:srgbClr val="002060"/>
                </a:solidFill>
                <a:latin typeface="Times New Roman"/>
                <a:cs typeface="Times New Roman"/>
              </a:rPr>
              <a:t>Цель:</a:t>
            </a:r>
            <a:r>
              <a:rPr sz="2800" b="1" spc="-35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002060"/>
                </a:solidFill>
                <a:latin typeface="Times New Roman"/>
                <a:cs typeface="Times New Roman"/>
              </a:rPr>
              <a:t>Закрепить</a:t>
            </a:r>
            <a:r>
              <a:rPr sz="2800" b="1" spc="-80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sz="2800" b="1" spc="-10" dirty="0">
                <a:solidFill>
                  <a:srgbClr val="002060"/>
                </a:solidFill>
                <a:latin typeface="Times New Roman"/>
                <a:cs typeface="Times New Roman"/>
              </a:rPr>
              <a:t>сведения</a:t>
            </a:r>
            <a:r>
              <a:rPr sz="2800" b="1" spc="-20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002060"/>
                </a:solidFill>
                <a:latin typeface="Times New Roman"/>
                <a:cs typeface="Times New Roman"/>
              </a:rPr>
              <a:t>о</a:t>
            </a:r>
            <a:r>
              <a:rPr sz="2800" b="1" spc="10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sz="2800" b="1" spc="-20" dirty="0">
                <a:solidFill>
                  <a:srgbClr val="002060"/>
                </a:solidFill>
                <a:latin typeface="Times New Roman"/>
                <a:cs typeface="Times New Roman"/>
              </a:rPr>
              <a:t>том,</a:t>
            </a:r>
            <a:r>
              <a:rPr sz="2800" b="1" spc="-60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sz="2800" b="1" spc="-10" dirty="0">
                <a:solidFill>
                  <a:srgbClr val="002060"/>
                </a:solidFill>
                <a:latin typeface="Times New Roman"/>
                <a:cs typeface="Times New Roman"/>
              </a:rPr>
              <a:t>что</a:t>
            </a:r>
            <a:r>
              <a:rPr sz="2800" b="1" spc="-30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002060"/>
                </a:solidFill>
                <a:latin typeface="Times New Roman"/>
                <a:cs typeface="Times New Roman"/>
              </a:rPr>
              <a:t>такое</a:t>
            </a:r>
            <a:endParaRPr sz="2800" dirty="0">
              <a:solidFill>
                <a:srgbClr val="002060"/>
              </a:solidFill>
              <a:latin typeface="Times New Roman"/>
              <a:cs typeface="Times New Roman"/>
            </a:endParaRPr>
          </a:p>
          <a:p>
            <a:pPr marL="12065" marR="5080" algn="ctr">
              <a:lnSpc>
                <a:spcPct val="100000"/>
              </a:lnSpc>
              <a:spcBef>
                <a:spcPts val="5"/>
              </a:spcBef>
            </a:pPr>
            <a:r>
              <a:rPr sz="2800" b="1" spc="-10" dirty="0">
                <a:solidFill>
                  <a:srgbClr val="002060"/>
                </a:solidFill>
                <a:latin typeface="Times New Roman"/>
                <a:cs typeface="Times New Roman"/>
              </a:rPr>
              <a:t>услуги</a:t>
            </a:r>
            <a:r>
              <a:rPr sz="2800" b="1" spc="-40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002060"/>
                </a:solidFill>
                <a:latin typeface="Times New Roman"/>
                <a:cs typeface="Times New Roman"/>
              </a:rPr>
              <a:t>и</a:t>
            </a:r>
            <a:r>
              <a:rPr sz="2800" b="1" spc="-15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sz="2800" b="1" spc="-15" dirty="0" err="1">
                <a:solidFill>
                  <a:srgbClr val="002060"/>
                </a:solidFill>
                <a:latin typeface="Times New Roman"/>
                <a:cs typeface="Times New Roman"/>
              </a:rPr>
              <a:t>товары</a:t>
            </a:r>
            <a:r>
              <a:rPr lang="ru-RU" sz="2800" b="1" spc="-15" dirty="0">
                <a:solidFill>
                  <a:srgbClr val="002060"/>
                </a:solidFill>
                <a:latin typeface="Times New Roman"/>
                <a:cs typeface="Times New Roman"/>
              </a:rPr>
              <a:t>.</a:t>
            </a:r>
            <a:endParaRPr sz="2800" dirty="0">
              <a:solidFill>
                <a:srgbClr val="002060"/>
              </a:solidFill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2800" b="1" spc="-5" dirty="0">
                <a:solidFill>
                  <a:srgbClr val="002060"/>
                </a:solidFill>
                <a:latin typeface="Times New Roman"/>
                <a:cs typeface="Times New Roman"/>
              </a:rPr>
              <a:t>Воспитывать</a:t>
            </a:r>
            <a:r>
              <a:rPr sz="2800" b="1" spc="-25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sz="2800" b="1" spc="-10" dirty="0">
                <a:solidFill>
                  <a:srgbClr val="002060"/>
                </a:solidFill>
                <a:latin typeface="Times New Roman"/>
                <a:cs typeface="Times New Roman"/>
              </a:rPr>
              <a:t>уважение</a:t>
            </a:r>
            <a:r>
              <a:rPr sz="2800" b="1" spc="-40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002060"/>
                </a:solidFill>
                <a:latin typeface="Times New Roman"/>
                <a:cs typeface="Times New Roman"/>
              </a:rPr>
              <a:t>к</a:t>
            </a:r>
            <a:r>
              <a:rPr sz="2800" b="1" spc="-10" dirty="0">
                <a:solidFill>
                  <a:srgbClr val="002060"/>
                </a:solidFill>
                <a:latin typeface="Times New Roman"/>
                <a:cs typeface="Times New Roman"/>
              </a:rPr>
              <a:t> любой</a:t>
            </a:r>
            <a:r>
              <a:rPr sz="2800" b="1" spc="-40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sz="2800" b="1" spc="-10" dirty="0">
                <a:solidFill>
                  <a:srgbClr val="002060"/>
                </a:solidFill>
                <a:latin typeface="Times New Roman"/>
                <a:cs typeface="Times New Roman"/>
              </a:rPr>
              <a:t>работе.</a:t>
            </a:r>
            <a:endParaRPr sz="2800" dirty="0">
              <a:solidFill>
                <a:srgbClr val="002060"/>
              </a:solidFill>
              <a:latin typeface="Times New Roman"/>
              <a:cs typeface="Times New Roman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C14901E-0142-46C0-A1C8-47F4E1BF10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600" y="2561540"/>
            <a:ext cx="4724400" cy="429646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E56D4A0-872D-42C9-949F-60F22FC418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1808" y="115900"/>
            <a:ext cx="6611620" cy="1107996"/>
          </a:xfrm>
        </p:spPr>
        <p:txBody>
          <a:bodyPr/>
          <a:lstStyle/>
          <a:p>
            <a:pPr marL="923925" marR="0" lvl="0" indent="0" defTabSz="914400" rtl="0" eaLnBrk="1" fontAlgn="auto" latinLnBrk="0" hangingPunct="1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Игра</a:t>
            </a:r>
            <a:r>
              <a:rPr kumimoji="0" lang="ru-RU" sz="2800" b="1" i="0" u="none" strike="noStrike" kern="1200" cap="none" spc="-2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 </a:t>
            </a:r>
            <a:r>
              <a:rPr kumimoji="0" lang="ru-RU" sz="2800" b="1" i="0" u="none" strike="noStrike" kern="1200" cap="none" spc="-5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«Разложите</a:t>
            </a:r>
            <a:r>
              <a:rPr kumimoji="0" lang="ru-RU" sz="2800" b="1" i="0" u="none" strike="noStrike" kern="1200" cap="none" spc="-95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 </a:t>
            </a:r>
            <a:r>
              <a:rPr kumimoji="0" lang="ru-RU" sz="2800" b="1" i="0" u="none" strike="noStrike" kern="1200" cap="none" spc="-15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товар</a:t>
            </a:r>
            <a:r>
              <a:rPr lang="ru-RU" sz="2800" i="0" u="none" kern="1200" spc="-15" dirty="0">
                <a:solidFill>
                  <a:srgbClr val="FF0000"/>
                </a:solidFill>
                <a:ea typeface="+mn-ea"/>
              </a:rPr>
              <a:t>»</a:t>
            </a:r>
            <a:b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</a:br>
            <a:endParaRPr lang="ru-RU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44A4E5A-7F56-4679-BAC5-3D0358114A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87494" y="228600"/>
            <a:ext cx="8704106" cy="615553"/>
          </a:xfrm>
        </p:spPr>
        <p:txBody>
          <a:bodyPr/>
          <a:lstStyle/>
          <a:p>
            <a:r>
              <a:rPr lang="ru-RU" dirty="0"/>
              <a:t>                       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A4B41E5-FC81-4C24-8B4F-080BDD85F8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0" y="3200400"/>
            <a:ext cx="4648200" cy="354170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98EC8DB-E0C0-4BFF-B85D-7644AE991E2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1" y="0"/>
            <a:ext cx="2971799" cy="289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96611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581150" y="497535"/>
            <a:ext cx="6579234" cy="45402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2191385" algn="l"/>
              </a:tabLst>
            </a:pPr>
            <a:r>
              <a:rPr sz="2800" i="0" u="none" dirty="0">
                <a:solidFill>
                  <a:srgbClr val="FF0000"/>
                </a:solidFill>
                <a:latin typeface="Times New Roman"/>
                <a:cs typeface="Times New Roman"/>
              </a:rPr>
              <a:t>ЗАДАНИЕ</a:t>
            </a:r>
            <a:r>
              <a:rPr sz="2800" i="0" u="none" spc="-4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800" i="0" u="none" spc="5" dirty="0">
                <a:solidFill>
                  <a:srgbClr val="FF0000"/>
                </a:solidFill>
                <a:latin typeface="Times New Roman"/>
                <a:cs typeface="Times New Roman"/>
              </a:rPr>
              <a:t>	</a:t>
            </a:r>
            <a:r>
              <a:rPr sz="2800" i="0" u="none" spc="-55" dirty="0">
                <a:solidFill>
                  <a:srgbClr val="FF0000"/>
                </a:solidFill>
                <a:latin typeface="Times New Roman"/>
                <a:cs typeface="Times New Roman"/>
              </a:rPr>
              <a:t>«ВАЛЮТА</a:t>
            </a:r>
            <a:r>
              <a:rPr sz="2800" i="0" u="none" spc="-75" dirty="0">
                <a:solidFill>
                  <a:srgbClr val="FF0000"/>
                </a:solidFill>
                <a:latin typeface="Times New Roman"/>
                <a:cs typeface="Times New Roman"/>
              </a:rPr>
              <a:t> СТРАН</a:t>
            </a:r>
            <a:r>
              <a:rPr sz="2800" i="0" u="none" spc="-4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800" i="0" u="none" spc="-75" dirty="0">
                <a:solidFill>
                  <a:srgbClr val="FF0000"/>
                </a:solidFill>
                <a:latin typeface="Times New Roman"/>
                <a:cs typeface="Times New Roman"/>
              </a:rPr>
              <a:t>МИРА»</a:t>
            </a:r>
            <a:endParaRPr sz="2800" dirty="0">
              <a:latin typeface="Times New Roman"/>
              <a:cs typeface="Times New Roman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359409" y="1478317"/>
            <a:ext cx="1078991" cy="1078991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3950016" y="4520181"/>
            <a:ext cx="5523457" cy="1306127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indent="88265">
              <a:lnSpc>
                <a:spcPct val="100000"/>
              </a:lnSpc>
              <a:spcBef>
                <a:spcPts val="105"/>
              </a:spcBef>
              <a:tabLst>
                <a:tab pos="1680210" algn="l"/>
                <a:tab pos="4035425" algn="l"/>
              </a:tabLst>
            </a:pPr>
            <a:r>
              <a:rPr sz="2800" b="1" spc="-5" dirty="0" err="1">
                <a:solidFill>
                  <a:srgbClr val="001F5F"/>
                </a:solidFill>
                <a:latin typeface="Times New Roman"/>
                <a:cs typeface="Times New Roman"/>
              </a:rPr>
              <a:t>Доллар</a:t>
            </a:r>
            <a:r>
              <a:rPr sz="2800" b="1" spc="-2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001F5F"/>
                </a:solidFill>
                <a:latin typeface="Times New Roman"/>
                <a:cs typeface="Times New Roman"/>
              </a:rPr>
              <a:t>Евро	</a:t>
            </a:r>
            <a:r>
              <a:rPr sz="28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Фунт</a:t>
            </a:r>
            <a:r>
              <a:rPr sz="2800" b="1" spc="-5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800" b="1" spc="-25" dirty="0">
                <a:solidFill>
                  <a:srgbClr val="001F5F"/>
                </a:solidFill>
                <a:latin typeface="Times New Roman"/>
                <a:cs typeface="Times New Roman"/>
              </a:rPr>
              <a:t>Стерлингов</a:t>
            </a:r>
            <a:r>
              <a:rPr sz="2800" b="1" spc="-4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001F5F"/>
                </a:solidFill>
                <a:latin typeface="Times New Roman"/>
                <a:cs typeface="Times New Roman"/>
              </a:rPr>
              <a:t>Иена </a:t>
            </a:r>
            <a:r>
              <a:rPr sz="2800" b="1" spc="-68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800" b="1" spc="5" dirty="0">
                <a:solidFill>
                  <a:srgbClr val="001F5F"/>
                </a:solidFill>
                <a:latin typeface="Times New Roman"/>
                <a:cs typeface="Times New Roman"/>
              </a:rPr>
              <a:t>Юань</a:t>
            </a:r>
            <a:r>
              <a:rPr sz="2800" b="1" spc="-5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800" b="1" spc="-20" dirty="0">
                <a:solidFill>
                  <a:srgbClr val="001F5F"/>
                </a:solidFill>
                <a:latin typeface="Times New Roman"/>
                <a:cs typeface="Times New Roman"/>
              </a:rPr>
              <a:t>Рубль</a:t>
            </a:r>
            <a:r>
              <a:rPr sz="2800" b="1" spc="-2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8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Шекель</a:t>
            </a:r>
            <a:r>
              <a:rPr sz="2800" b="1" spc="-2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8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Рупия</a:t>
            </a:r>
            <a:r>
              <a:rPr sz="2800" b="1" spc="-2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800" b="1" spc="-25" dirty="0">
                <a:solidFill>
                  <a:srgbClr val="001F5F"/>
                </a:solidFill>
                <a:latin typeface="Times New Roman"/>
                <a:cs typeface="Times New Roman"/>
              </a:rPr>
              <a:t>Тугрик</a:t>
            </a:r>
            <a:r>
              <a:rPr sz="28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8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Франк</a:t>
            </a:r>
            <a:endParaRPr sz="2800" dirty="0">
              <a:latin typeface="Times New Roman"/>
              <a:cs typeface="Times New Roman"/>
            </a:endParaRPr>
          </a:p>
        </p:txBody>
      </p:sp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563369" y="1478317"/>
            <a:ext cx="1078991" cy="1078991"/>
          </a:xfrm>
          <a:prstGeom prst="rect">
            <a:avLst/>
          </a:prstGeom>
        </p:spPr>
      </p:pic>
      <p:grpSp>
        <p:nvGrpSpPr>
          <p:cNvPr id="7" name="object 7"/>
          <p:cNvGrpSpPr/>
          <p:nvPr/>
        </p:nvGrpSpPr>
        <p:grpSpPr>
          <a:xfrm>
            <a:off x="3797809" y="1478317"/>
            <a:ext cx="2204085" cy="1079500"/>
            <a:chOff x="4706111" y="1478280"/>
            <a:chExt cx="2204085" cy="1079500"/>
          </a:xfrm>
        </p:grpSpPr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706111" y="1478280"/>
              <a:ext cx="935736" cy="1078991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650991" y="1478280"/>
              <a:ext cx="1258823" cy="981456"/>
            </a:xfrm>
            <a:prstGeom prst="rect">
              <a:avLst/>
            </a:prstGeom>
          </p:spPr>
        </p:pic>
      </p:grpSp>
      <p:pic>
        <p:nvPicPr>
          <p:cNvPr id="10" name="object 10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6172202" y="1460028"/>
            <a:ext cx="1258824" cy="981455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384547" y="2942248"/>
            <a:ext cx="1127759" cy="1054608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2823203" y="2942248"/>
            <a:ext cx="911351" cy="911351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4225282" y="2991016"/>
            <a:ext cx="865631" cy="862584"/>
          </a:xfrm>
          <a:prstGeom prst="rect">
            <a:avLst/>
          </a:prstGeom>
        </p:spPr>
      </p:pic>
      <p:pic>
        <p:nvPicPr>
          <p:cNvPr id="14" name="object 14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5407906" y="3018448"/>
            <a:ext cx="1060703" cy="835151"/>
          </a:xfrm>
          <a:prstGeom prst="rect">
            <a:avLst/>
          </a:prstGeom>
        </p:spPr>
      </p:pic>
      <p:pic>
        <p:nvPicPr>
          <p:cNvPr id="15" name="object 15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6703306" y="3048929"/>
            <a:ext cx="1060703" cy="804672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40739" y="500888"/>
            <a:ext cx="7324725" cy="130548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2400" b="1" spc="-2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ПОДВИЖНАЯ</a:t>
            </a:r>
            <a:r>
              <a:rPr sz="2400" b="1" spc="-7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spc="-85" dirty="0">
                <a:solidFill>
                  <a:srgbClr val="FF0000"/>
                </a:solidFill>
                <a:latin typeface="Times New Roman"/>
                <a:cs typeface="Times New Roman"/>
              </a:rPr>
              <a:t>ИГРА</a:t>
            </a:r>
            <a:endParaRPr sz="2400" dirty="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«ВЫБОР</a:t>
            </a:r>
            <a:r>
              <a:rPr sz="2400" b="1" spc="-5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ПРОФЕССИИ»</a:t>
            </a:r>
            <a:endParaRPr sz="2400" dirty="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b="1" dirty="0"/>
              <a:t>Цель: развивать ловкость, скорость реакций, умение</a:t>
            </a:r>
          </a:p>
          <a:p>
            <a:pPr marL="12700" marR="5080" algn="ctr">
              <a:lnSpc>
                <a:spcPct val="100000"/>
              </a:lnSpc>
              <a:spcBef>
                <a:spcPts val="5"/>
              </a:spcBef>
            </a:pPr>
            <a:r>
              <a:rPr b="1" dirty="0"/>
              <a:t>бросать и ловить мяч, быстро реагировать и отвечать на  вопросы. 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100832" y="2661615"/>
            <a:ext cx="2093595" cy="295338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82550">
              <a:lnSpc>
                <a:spcPct val="100000"/>
              </a:lnSpc>
              <a:spcBef>
                <a:spcPts val="100"/>
              </a:spcBef>
            </a:pPr>
            <a:r>
              <a:rPr sz="2400" b="1" u="heavy" spc="-20" dirty="0">
                <a:solidFill>
                  <a:srgbClr val="002060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Автомеханик</a:t>
            </a:r>
            <a:endParaRPr sz="2400" dirty="0">
              <a:solidFill>
                <a:srgbClr val="002060"/>
              </a:solidFill>
              <a:latin typeface="Times New Roman"/>
              <a:cs typeface="Times New Roman"/>
            </a:endParaRPr>
          </a:p>
          <a:p>
            <a:pPr marL="82550" marR="572770" indent="-40005">
              <a:lnSpc>
                <a:spcPct val="100000"/>
              </a:lnSpc>
              <a:spcBef>
                <a:spcPts val="5"/>
              </a:spcBef>
            </a:pPr>
            <a:r>
              <a:rPr sz="2400" b="1" u="heavy" dirty="0">
                <a:solidFill>
                  <a:srgbClr val="002060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В</a:t>
            </a:r>
            <a:r>
              <a:rPr sz="2400" b="1" u="heavy" spc="-10" dirty="0">
                <a:solidFill>
                  <a:srgbClr val="002060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е</a:t>
            </a:r>
            <a:r>
              <a:rPr sz="2400" b="1" u="heavy" spc="15" dirty="0">
                <a:solidFill>
                  <a:srgbClr val="002060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т</a:t>
            </a:r>
            <a:r>
              <a:rPr sz="2400" b="1" u="heavy" spc="-10" dirty="0">
                <a:solidFill>
                  <a:srgbClr val="002060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е</a:t>
            </a:r>
            <a:r>
              <a:rPr sz="2400" b="1" u="heavy" spc="5" dirty="0">
                <a:solidFill>
                  <a:srgbClr val="002060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рин</a:t>
            </a:r>
            <a:r>
              <a:rPr sz="2400" b="1" u="heavy" dirty="0">
                <a:solidFill>
                  <a:srgbClr val="002060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ар </a:t>
            </a:r>
            <a:r>
              <a:rPr sz="2400" b="1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sz="2400" b="1" u="heavy" spc="-20" dirty="0">
                <a:solidFill>
                  <a:srgbClr val="002060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Дипломат</a:t>
            </a:r>
            <a:endParaRPr sz="2400" dirty="0">
              <a:solidFill>
                <a:srgbClr val="002060"/>
              </a:solidFill>
              <a:latin typeface="Times New Roman"/>
              <a:cs typeface="Times New Roman"/>
            </a:endParaRPr>
          </a:p>
          <a:p>
            <a:pPr marL="216535" marR="5080" indent="-204470">
              <a:lnSpc>
                <a:spcPct val="100000"/>
              </a:lnSpc>
            </a:pPr>
            <a:r>
              <a:rPr sz="2400" b="1" u="heavy" dirty="0">
                <a:solidFill>
                  <a:srgbClr val="002060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З</a:t>
            </a:r>
            <a:r>
              <a:rPr sz="2400" b="1" u="heavy" spc="-70" dirty="0">
                <a:solidFill>
                  <a:srgbClr val="002060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в</a:t>
            </a:r>
            <a:r>
              <a:rPr sz="2400" b="1" u="heavy" dirty="0">
                <a:solidFill>
                  <a:srgbClr val="002060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у</a:t>
            </a:r>
            <a:r>
              <a:rPr sz="2400" b="1" u="heavy" spc="-15" dirty="0">
                <a:solidFill>
                  <a:srgbClr val="002060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к</a:t>
            </a:r>
            <a:r>
              <a:rPr sz="2400" b="1" u="heavy" dirty="0">
                <a:solidFill>
                  <a:srgbClr val="002060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о</a:t>
            </a:r>
            <a:r>
              <a:rPr sz="2400" b="1" u="heavy" spc="5" dirty="0">
                <a:solidFill>
                  <a:srgbClr val="002060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р</a:t>
            </a:r>
            <a:r>
              <a:rPr sz="2400" b="1" u="heavy" spc="-10" dirty="0">
                <a:solidFill>
                  <a:srgbClr val="002060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е</a:t>
            </a:r>
            <a:r>
              <a:rPr sz="2400" b="1" u="heavy" spc="-40" dirty="0">
                <a:solidFill>
                  <a:srgbClr val="002060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ж</a:t>
            </a:r>
            <a:r>
              <a:rPr sz="2400" b="1" u="heavy" spc="5" dirty="0">
                <a:solidFill>
                  <a:srgbClr val="002060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и</a:t>
            </a:r>
            <a:r>
              <a:rPr sz="2400" b="1" u="heavy" spc="-10" dirty="0">
                <a:solidFill>
                  <a:srgbClr val="002060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с</a:t>
            </a:r>
            <a:r>
              <a:rPr sz="2400" b="1" u="heavy" spc="10" dirty="0">
                <a:solidFill>
                  <a:srgbClr val="002060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с</a:t>
            </a:r>
            <a:r>
              <a:rPr sz="2400" b="1" u="heavy" spc="-10" dirty="0">
                <a:solidFill>
                  <a:srgbClr val="002060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е</a:t>
            </a:r>
            <a:r>
              <a:rPr sz="2400" b="1" u="heavy" dirty="0">
                <a:solidFill>
                  <a:srgbClr val="002060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р </a:t>
            </a:r>
            <a:r>
              <a:rPr sz="2400" b="1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sz="2400" b="1" u="heavy" spc="-15" dirty="0">
                <a:solidFill>
                  <a:srgbClr val="002060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Курьер </a:t>
            </a:r>
            <a:r>
              <a:rPr sz="2400" b="1" spc="-10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sz="2400" b="1" u="heavy" spc="-20" dirty="0">
                <a:solidFill>
                  <a:srgbClr val="002060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Менеджер </a:t>
            </a:r>
            <a:r>
              <a:rPr sz="2400" b="1" spc="-15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sz="2400" b="1" u="heavy" spc="-30" dirty="0">
                <a:solidFill>
                  <a:srgbClr val="002060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Токарь </a:t>
            </a:r>
            <a:r>
              <a:rPr sz="2400" b="1" spc="-25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sz="2400" b="1" u="heavy" spc="-10" dirty="0">
                <a:solidFill>
                  <a:srgbClr val="002060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Шоколатье</a:t>
            </a:r>
            <a:endParaRPr sz="2400" dirty="0">
              <a:solidFill>
                <a:srgbClr val="002060"/>
              </a:solidFill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686550" y="2661615"/>
            <a:ext cx="1661160" cy="295338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81915" algn="ctr">
              <a:lnSpc>
                <a:spcPct val="100000"/>
              </a:lnSpc>
              <a:spcBef>
                <a:spcPts val="100"/>
              </a:spcBef>
            </a:pPr>
            <a:r>
              <a:rPr sz="2400" b="1" u="heavy" spc="-10" dirty="0">
                <a:solidFill>
                  <a:srgbClr val="002060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Бухгалтер </a:t>
            </a:r>
            <a:r>
              <a:rPr sz="2400" b="1" spc="-5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sz="2400" b="1" u="heavy" spc="-25" dirty="0">
                <a:solidFill>
                  <a:srgbClr val="002060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</a:rPr>
              <a:t>Геронтолог </a:t>
            </a:r>
            <a:r>
              <a:rPr sz="2400" b="1" spc="-585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sz="2400" b="1" u="heavy" spc="-20" dirty="0">
                <a:solidFill>
                  <a:srgbClr val="002060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</a:rPr>
              <a:t>Журналист </a:t>
            </a:r>
            <a:r>
              <a:rPr sz="2400" b="1" spc="-585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sz="2400" b="1" u="heavy" spc="-15" dirty="0">
                <a:solidFill>
                  <a:srgbClr val="002060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Инкассатор </a:t>
            </a:r>
            <a:r>
              <a:rPr sz="2400" b="1" spc="-585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sz="2400" b="1" u="heavy" spc="-10" dirty="0">
                <a:solidFill>
                  <a:srgbClr val="002060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1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Логист</a:t>
            </a:r>
            <a:endParaRPr sz="2400" dirty="0">
              <a:solidFill>
                <a:srgbClr val="002060"/>
              </a:solidFill>
              <a:latin typeface="Times New Roman"/>
              <a:cs typeface="Times New Roman"/>
            </a:endParaRPr>
          </a:p>
          <a:p>
            <a:pPr marL="21590" marR="207010" indent="276860" algn="r">
              <a:lnSpc>
                <a:spcPct val="100000"/>
              </a:lnSpc>
              <a:spcBef>
                <a:spcPts val="10"/>
              </a:spcBef>
            </a:pPr>
            <a:r>
              <a:rPr sz="2400" b="1" u="heavy" spc="-15" dirty="0">
                <a:solidFill>
                  <a:srgbClr val="002060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Педагог </a:t>
            </a:r>
            <a:r>
              <a:rPr sz="2400" b="1" spc="-585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sz="2400" b="1" u="heavy" spc="-10" dirty="0">
                <a:solidFill>
                  <a:srgbClr val="002060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1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Фермер </a:t>
            </a:r>
            <a:r>
              <a:rPr sz="2400" b="1" spc="-5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sz="2400" b="1" u="heavy" dirty="0">
                <a:solidFill>
                  <a:srgbClr val="002060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1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Этнограф</a:t>
            </a:r>
            <a:endParaRPr sz="2400" dirty="0">
              <a:solidFill>
                <a:srgbClr val="002060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71917" y="-22781"/>
            <a:ext cx="6628765" cy="99706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175" algn="ctr">
              <a:lnSpc>
                <a:spcPct val="100000"/>
              </a:lnSpc>
              <a:spcBef>
                <a:spcPts val="95"/>
              </a:spcBef>
            </a:pPr>
            <a:r>
              <a:rPr lang="ru-RU" sz="3200" i="0" u="none" spc="-10" dirty="0">
                <a:solidFill>
                  <a:srgbClr val="FF0000"/>
                </a:solidFill>
                <a:latin typeface="Times New Roman"/>
                <a:cs typeface="Times New Roman"/>
              </a:rPr>
              <a:t>Сюжетно-ролевые игры</a:t>
            </a:r>
            <a:br>
              <a:rPr lang="ru-RU" sz="3200" i="0" u="none" spc="-10" dirty="0">
                <a:solidFill>
                  <a:srgbClr val="FF0000"/>
                </a:solidFill>
                <a:latin typeface="Times New Roman"/>
                <a:cs typeface="Times New Roman"/>
              </a:rPr>
            </a:br>
            <a:endParaRPr lang="ru-RU"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895600" y="990600"/>
            <a:ext cx="6019800" cy="259814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r">
              <a:lnSpc>
                <a:spcPct val="100000"/>
              </a:lnSpc>
              <a:spcBef>
                <a:spcPts val="100"/>
              </a:spcBef>
            </a:pPr>
            <a:r>
              <a:rPr dirty="0"/>
              <a:t>«Семья», «Дочки-матери» «Столовая»,</a:t>
            </a:r>
          </a:p>
          <a:p>
            <a:pPr algn="r">
              <a:lnSpc>
                <a:spcPct val="100000"/>
              </a:lnSpc>
              <a:spcBef>
                <a:spcPts val="5"/>
              </a:spcBef>
            </a:pPr>
            <a:r>
              <a:rPr dirty="0"/>
              <a:t>«Кафе», «Поликлиника», «Больница»,</a:t>
            </a:r>
          </a:p>
          <a:p>
            <a:pPr marL="6350" algn="r">
              <a:lnSpc>
                <a:spcPct val="100000"/>
              </a:lnSpc>
            </a:pPr>
            <a:r>
              <a:rPr dirty="0"/>
              <a:t>«Скорая помощь», «Школа»,</a:t>
            </a:r>
          </a:p>
          <a:p>
            <a:pPr algn="r">
              <a:lnSpc>
                <a:spcPct val="100000"/>
              </a:lnSpc>
            </a:pPr>
            <a:r>
              <a:rPr dirty="0"/>
              <a:t>«Парикмахерская», «Салон </a:t>
            </a:r>
            <a:r>
              <a:rPr dirty="0" err="1"/>
              <a:t>красоты</a:t>
            </a:r>
            <a:r>
              <a:rPr dirty="0"/>
              <a:t>»,,</a:t>
            </a:r>
          </a:p>
          <a:p>
            <a:pPr marL="247650" marR="242570" algn="r">
              <a:lnSpc>
                <a:spcPct val="100000"/>
              </a:lnSpc>
              <a:spcBef>
                <a:spcPts val="5"/>
              </a:spcBef>
            </a:pPr>
            <a:r>
              <a:rPr dirty="0"/>
              <a:t>«Зоопарк», «Аптека», «Ветеринарная  лечебница», «Дорожное движение»,</a:t>
            </a:r>
          </a:p>
          <a:p>
            <a:pPr marL="67310" marR="61594" algn="r">
              <a:lnSpc>
                <a:spcPct val="100000"/>
              </a:lnSpc>
            </a:pPr>
            <a:r>
              <a:rPr dirty="0"/>
              <a:t>«Водители», «Магазин», «Гости», «День  рождения», «Почта», «Ателье»,</a:t>
            </a:r>
          </a:p>
          <a:p>
            <a:pPr algn="r">
              <a:lnSpc>
                <a:spcPct val="100000"/>
              </a:lnSpc>
              <a:spcBef>
                <a:spcPts val="5"/>
              </a:spcBef>
            </a:pPr>
            <a:r>
              <a:rPr dirty="0"/>
              <a:t>«Монополии</a:t>
            </a:r>
            <a:r>
              <a:rPr sz="2400" b="1" i="1" spc="-10" dirty="0">
                <a:solidFill>
                  <a:srgbClr val="009900"/>
                </a:solidFill>
                <a:latin typeface="Times New Roman"/>
                <a:cs typeface="Times New Roman"/>
              </a:rPr>
              <a:t>»</a:t>
            </a:r>
            <a:endParaRPr sz="2400" dirty="0">
              <a:latin typeface="Times New Roman"/>
              <a:cs typeface="Times New Roman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8E08C4F-9FE6-45F1-B5F3-D19CFD4F8F2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904" y="3733800"/>
            <a:ext cx="3037496" cy="3037496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C71FBE86-1096-4401-ACCC-AE2CF2C2CEA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685800"/>
            <a:ext cx="2895600" cy="2286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DB5EBB4-8379-43D4-BFD9-C2253D53D8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69150AF-BE72-4739-B0D3-FF4CB4E7761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B19A219-7C5A-4828-8337-CD36621689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93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74760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8AE9414-58E3-4375-822C-8469243FC1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3400" y="115900"/>
            <a:ext cx="4550027" cy="1354217"/>
          </a:xfrm>
        </p:spPr>
        <p:txBody>
          <a:bodyPr/>
          <a:lstStyle/>
          <a:p>
            <a:r>
              <a:rPr lang="ru-RU" dirty="0"/>
              <a:t>Задание «Ребусы»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AB55291-779E-4875-83B7-CBB8981CFBD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5BC76C4-C0FF-4F4D-AD17-C22F2E0DE6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962400" cy="3352800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8611291A-0207-4657-8D36-4617D662C6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3973" y="3352800"/>
            <a:ext cx="4550027" cy="350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307791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ctrTitle"/>
          </p:nvPr>
        </p:nvSpPr>
        <p:spPr>
          <a:xfrm>
            <a:off x="933704" y="37707"/>
            <a:ext cx="5791200" cy="1244571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3970">
              <a:spcBef>
                <a:spcPts val="105"/>
              </a:spcBef>
            </a:pPr>
            <a:r>
              <a:rPr kumimoji="0" lang="ru-RU" sz="4000" b="1" i="0" u="none" strike="noStrike" kern="0" cap="none" spc="-5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ЗАДАНИЕ</a:t>
            </a:r>
            <a:r>
              <a:rPr lang="ru-RU" sz="4000" b="1" kern="0" spc="-35" dirty="0">
                <a:solidFill>
                  <a:srgbClr val="FF0000"/>
                </a:solidFill>
                <a:latin typeface="Times New Roman"/>
                <a:ea typeface="+mj-ea"/>
                <a:cs typeface="Times New Roman"/>
              </a:rPr>
              <a:t> </a:t>
            </a:r>
            <a:r>
              <a:rPr kumimoji="0" lang="ru-RU" sz="4000" b="1" i="0" u="none" strike="noStrike" kern="0" cap="none" spc="-5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«Кроссворд»  </a:t>
            </a:r>
            <a:br>
              <a:rPr lang="ru-RU" sz="4000" dirty="0"/>
            </a:br>
            <a:endParaRPr spc="-125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53406E9-4ECF-4FE0-8F12-5F638483D02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638"/>
          <a:stretch/>
        </p:blipFill>
        <p:spPr>
          <a:xfrm>
            <a:off x="0" y="1642128"/>
            <a:ext cx="7696200" cy="5215872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138040" y="713689"/>
            <a:ext cx="3247390" cy="10001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sz="3200" i="0" u="none" spc="-10" dirty="0">
                <a:solidFill>
                  <a:srgbClr val="FF0000"/>
                </a:solidFill>
                <a:latin typeface="Times New Roman"/>
                <a:cs typeface="Times New Roman"/>
              </a:rPr>
              <a:t>ЗАДАНИЕ</a:t>
            </a:r>
            <a:r>
              <a:rPr sz="3200" i="0" u="none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endParaRPr sz="3200" dirty="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3200" i="0" u="none" spc="-45" dirty="0">
                <a:solidFill>
                  <a:srgbClr val="FF0000"/>
                </a:solidFill>
                <a:latin typeface="Times New Roman"/>
                <a:cs typeface="Times New Roman"/>
              </a:rPr>
              <a:t>«АНАГРАММЫ»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0" y="228600"/>
            <a:ext cx="3528440" cy="2168542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250190" marR="236220" indent="198120" algn="ctr">
              <a:lnSpc>
                <a:spcPct val="100000"/>
              </a:lnSpc>
              <a:spcBef>
                <a:spcPts val="110"/>
              </a:spcBef>
            </a:pPr>
            <a:r>
              <a:rPr sz="2800" b="1" spc="5" dirty="0">
                <a:solidFill>
                  <a:srgbClr val="002060"/>
                </a:solidFill>
                <a:latin typeface="Times New Roman"/>
                <a:cs typeface="Times New Roman"/>
              </a:rPr>
              <a:t>СИПЕНЯ </a:t>
            </a:r>
            <a:r>
              <a:rPr sz="2800" b="1" spc="10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sz="2800" b="1" spc="-55" dirty="0">
                <a:solidFill>
                  <a:srgbClr val="002060"/>
                </a:solidFill>
                <a:latin typeface="Times New Roman"/>
                <a:cs typeface="Times New Roman"/>
              </a:rPr>
              <a:t>АКМЕРА </a:t>
            </a:r>
            <a:r>
              <a:rPr sz="2800" b="1" spc="-50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sz="2800" b="1" spc="-30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sz="2800" b="1" spc="-690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sz="2800" b="1" spc="-10" dirty="0">
                <a:solidFill>
                  <a:srgbClr val="002060"/>
                </a:solidFill>
                <a:latin typeface="Times New Roman"/>
                <a:cs typeface="Times New Roman"/>
              </a:rPr>
              <a:t>Д</a:t>
            </a:r>
            <a:r>
              <a:rPr sz="2800" b="1" spc="5" dirty="0">
                <a:solidFill>
                  <a:srgbClr val="002060"/>
                </a:solidFill>
                <a:latin typeface="Times New Roman"/>
                <a:cs typeface="Times New Roman"/>
              </a:rPr>
              <a:t>ОВ</a:t>
            </a:r>
            <a:r>
              <a:rPr sz="2800" b="1" spc="-135" dirty="0">
                <a:solidFill>
                  <a:srgbClr val="002060"/>
                </a:solidFill>
                <a:latin typeface="Times New Roman"/>
                <a:cs typeface="Times New Roman"/>
              </a:rPr>
              <a:t>О</a:t>
            </a:r>
            <a:r>
              <a:rPr sz="2800" b="1" spc="-35" dirty="0">
                <a:solidFill>
                  <a:srgbClr val="002060"/>
                </a:solidFill>
                <a:latin typeface="Times New Roman"/>
                <a:cs typeface="Times New Roman"/>
              </a:rPr>
              <a:t>Р</a:t>
            </a:r>
            <a:r>
              <a:rPr sz="2800" b="1" spc="5" dirty="0">
                <a:solidFill>
                  <a:srgbClr val="002060"/>
                </a:solidFill>
                <a:latin typeface="Times New Roman"/>
                <a:cs typeface="Times New Roman"/>
              </a:rPr>
              <a:t>ОГ</a:t>
            </a:r>
            <a:endParaRPr sz="2800" dirty="0">
              <a:solidFill>
                <a:srgbClr val="002060"/>
              </a:solidFill>
              <a:latin typeface="Times New Roman"/>
              <a:cs typeface="Times New Roman"/>
            </a:endParaRPr>
          </a:p>
          <a:p>
            <a:pPr marL="725805" marR="5080" indent="-713740" algn="ctr">
              <a:lnSpc>
                <a:spcPct val="100000"/>
              </a:lnSpc>
              <a:spcBef>
                <a:spcPts val="5"/>
              </a:spcBef>
            </a:pPr>
            <a:r>
              <a:rPr sz="2800" b="1" dirty="0">
                <a:solidFill>
                  <a:srgbClr val="002060"/>
                </a:solidFill>
                <a:latin typeface="Times New Roman"/>
                <a:cs typeface="Times New Roman"/>
              </a:rPr>
              <a:t>К</a:t>
            </a:r>
            <a:r>
              <a:rPr sz="2800" b="1" spc="-10" dirty="0">
                <a:solidFill>
                  <a:srgbClr val="002060"/>
                </a:solidFill>
                <a:latin typeface="Times New Roman"/>
                <a:cs typeface="Times New Roman"/>
              </a:rPr>
              <a:t>А</a:t>
            </a:r>
            <a:r>
              <a:rPr sz="2800" b="1" spc="5" dirty="0">
                <a:solidFill>
                  <a:srgbClr val="002060"/>
                </a:solidFill>
                <a:latin typeface="Times New Roman"/>
                <a:cs typeface="Times New Roman"/>
              </a:rPr>
              <a:t>НО</a:t>
            </a:r>
            <a:r>
              <a:rPr sz="2800" b="1" spc="-10" dirty="0">
                <a:solidFill>
                  <a:srgbClr val="002060"/>
                </a:solidFill>
                <a:latin typeface="Times New Roman"/>
                <a:cs typeface="Times New Roman"/>
              </a:rPr>
              <a:t>Э</a:t>
            </a:r>
            <a:r>
              <a:rPr sz="2800" b="1" spc="-70" dirty="0">
                <a:solidFill>
                  <a:srgbClr val="002060"/>
                </a:solidFill>
                <a:latin typeface="Times New Roman"/>
                <a:cs typeface="Times New Roman"/>
              </a:rPr>
              <a:t>К</a:t>
            </a:r>
            <a:r>
              <a:rPr sz="2800" b="1" spc="5" dirty="0">
                <a:solidFill>
                  <a:srgbClr val="002060"/>
                </a:solidFill>
                <a:latin typeface="Times New Roman"/>
                <a:cs typeface="Times New Roman"/>
              </a:rPr>
              <a:t>О</a:t>
            </a:r>
            <a:r>
              <a:rPr sz="2800" b="1" spc="-15" dirty="0">
                <a:solidFill>
                  <a:srgbClr val="002060"/>
                </a:solidFill>
                <a:latin typeface="Times New Roman"/>
                <a:cs typeface="Times New Roman"/>
              </a:rPr>
              <a:t>М</a:t>
            </a:r>
            <a:r>
              <a:rPr sz="2800" b="1" dirty="0">
                <a:solidFill>
                  <a:srgbClr val="002060"/>
                </a:solidFill>
                <a:latin typeface="Times New Roman"/>
                <a:cs typeface="Times New Roman"/>
              </a:rPr>
              <a:t>И </a:t>
            </a:r>
            <a:endParaRPr lang="ru-RU" sz="2800" b="1" dirty="0">
              <a:solidFill>
                <a:srgbClr val="002060"/>
              </a:solidFill>
              <a:latin typeface="Times New Roman"/>
              <a:cs typeface="Times New Roman"/>
            </a:endParaRPr>
          </a:p>
          <a:p>
            <a:pPr marL="725805" marR="5080" indent="-713740" algn="ctr">
              <a:lnSpc>
                <a:spcPct val="100000"/>
              </a:lnSpc>
              <a:spcBef>
                <a:spcPts val="5"/>
              </a:spcBef>
            </a:pPr>
            <a:r>
              <a:rPr sz="2800" b="1" dirty="0">
                <a:solidFill>
                  <a:srgbClr val="002060"/>
                </a:solidFill>
                <a:latin typeface="Times New Roman"/>
                <a:cs typeface="Times New Roman"/>
              </a:rPr>
              <a:t> КАБН</a:t>
            </a:r>
            <a:endParaRPr sz="2800" dirty="0">
              <a:solidFill>
                <a:srgbClr val="002060"/>
              </a:solidFill>
              <a:latin typeface="Times New Roman"/>
              <a:cs typeface="Times New Roman"/>
            </a:endParaRPr>
          </a:p>
        </p:txBody>
      </p:sp>
      <p:sp>
        <p:nvSpPr>
          <p:cNvPr id="6" name="object 3">
            <a:extLst>
              <a:ext uri="{FF2B5EF4-FFF2-40B4-BE49-F238E27FC236}">
                <a16:creationId xmlns:a16="http://schemas.microsoft.com/office/drawing/2014/main" id="{73582A98-3E22-4AA3-B969-0B9668731077}"/>
              </a:ext>
            </a:extLst>
          </p:cNvPr>
          <p:cNvSpPr txBox="1"/>
          <p:nvPr/>
        </p:nvSpPr>
        <p:spPr>
          <a:xfrm>
            <a:off x="5334000" y="2971800"/>
            <a:ext cx="3528440" cy="2181366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250190" marR="236220" indent="198120" algn="ctr">
              <a:lnSpc>
                <a:spcPct val="100000"/>
              </a:lnSpc>
              <a:spcBef>
                <a:spcPts val="110"/>
              </a:spcBef>
            </a:pPr>
            <a:r>
              <a:rPr sz="2800" b="1" spc="5" dirty="0">
                <a:solidFill>
                  <a:srgbClr val="002060"/>
                </a:solidFill>
                <a:latin typeface="Times New Roman"/>
                <a:cs typeface="Times New Roman"/>
              </a:rPr>
              <a:t>ПЕН</a:t>
            </a:r>
            <a:r>
              <a:rPr lang="ru-RU" sz="2800" b="1" spc="5" dirty="0">
                <a:solidFill>
                  <a:srgbClr val="002060"/>
                </a:solidFill>
                <a:latin typeface="Times New Roman"/>
                <a:cs typeface="Times New Roman"/>
              </a:rPr>
              <a:t>С</a:t>
            </a:r>
            <a:r>
              <a:rPr lang="ru-RU" sz="2800" b="1" spc="10" dirty="0">
                <a:solidFill>
                  <a:srgbClr val="002060"/>
                </a:solidFill>
                <a:latin typeface="Times New Roman"/>
                <a:cs typeface="Times New Roman"/>
              </a:rPr>
              <a:t>ИЯ</a:t>
            </a:r>
          </a:p>
          <a:p>
            <a:pPr marL="250190" marR="236220" indent="198120" algn="ctr">
              <a:lnSpc>
                <a:spcPct val="100000"/>
              </a:lnSpc>
              <a:spcBef>
                <a:spcPts val="110"/>
              </a:spcBef>
            </a:pPr>
            <a:r>
              <a:rPr sz="2800" b="1" spc="-55" dirty="0">
                <a:solidFill>
                  <a:srgbClr val="002060"/>
                </a:solidFill>
                <a:latin typeface="Times New Roman"/>
                <a:cs typeface="Times New Roman"/>
              </a:rPr>
              <a:t>К</a:t>
            </a:r>
            <a:r>
              <a:rPr lang="ru-RU" sz="2800" b="1" spc="-55" dirty="0">
                <a:solidFill>
                  <a:srgbClr val="002060"/>
                </a:solidFill>
                <a:latin typeface="Times New Roman"/>
                <a:cs typeface="Times New Roman"/>
              </a:rPr>
              <a:t>А</a:t>
            </a:r>
            <a:r>
              <a:rPr sz="2800" b="1" spc="-55" dirty="0">
                <a:solidFill>
                  <a:srgbClr val="002060"/>
                </a:solidFill>
                <a:latin typeface="Times New Roman"/>
                <a:cs typeface="Times New Roman"/>
              </a:rPr>
              <a:t>МЕРА </a:t>
            </a:r>
            <a:r>
              <a:rPr sz="2800" b="1" spc="-50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lang="ru-RU" sz="2800" b="1" spc="-10" dirty="0">
                <a:solidFill>
                  <a:srgbClr val="002060"/>
                </a:solidFill>
                <a:latin typeface="Times New Roman"/>
                <a:cs typeface="Times New Roman"/>
              </a:rPr>
              <a:t> Д</a:t>
            </a:r>
            <a:r>
              <a:rPr lang="ru-RU" sz="2800" b="1" spc="5" dirty="0">
                <a:solidFill>
                  <a:srgbClr val="002060"/>
                </a:solidFill>
                <a:latin typeface="Times New Roman"/>
                <a:cs typeface="Times New Roman"/>
              </a:rPr>
              <a:t>ОГО</a:t>
            </a:r>
            <a:r>
              <a:rPr sz="2800" b="1" spc="5" dirty="0">
                <a:solidFill>
                  <a:srgbClr val="002060"/>
                </a:solidFill>
                <a:latin typeface="Times New Roman"/>
                <a:cs typeface="Times New Roman"/>
              </a:rPr>
              <a:t>В</a:t>
            </a:r>
            <a:r>
              <a:rPr sz="2800" b="1" spc="-135" dirty="0">
                <a:solidFill>
                  <a:srgbClr val="002060"/>
                </a:solidFill>
                <a:latin typeface="Times New Roman"/>
                <a:cs typeface="Times New Roman"/>
              </a:rPr>
              <a:t>О</a:t>
            </a:r>
            <a:r>
              <a:rPr sz="2800" b="1" spc="-35" dirty="0">
                <a:solidFill>
                  <a:srgbClr val="002060"/>
                </a:solidFill>
                <a:latin typeface="Times New Roman"/>
                <a:cs typeface="Times New Roman"/>
              </a:rPr>
              <a:t>Р</a:t>
            </a:r>
            <a:endParaRPr sz="2800" dirty="0">
              <a:solidFill>
                <a:srgbClr val="002060"/>
              </a:solidFill>
              <a:latin typeface="Times New Roman"/>
              <a:cs typeface="Times New Roman"/>
            </a:endParaRPr>
          </a:p>
          <a:p>
            <a:pPr marL="725805" marR="5080" indent="-713740" algn="ctr">
              <a:lnSpc>
                <a:spcPct val="100000"/>
              </a:lnSpc>
              <a:spcBef>
                <a:spcPts val="5"/>
              </a:spcBef>
            </a:pPr>
            <a:r>
              <a:rPr sz="2800" b="1" spc="-10" dirty="0">
                <a:solidFill>
                  <a:srgbClr val="002060"/>
                </a:solidFill>
                <a:latin typeface="Times New Roman"/>
                <a:cs typeface="Times New Roman"/>
              </a:rPr>
              <a:t>Э</a:t>
            </a:r>
            <a:r>
              <a:rPr sz="2800" b="1" spc="-70" dirty="0">
                <a:solidFill>
                  <a:srgbClr val="002060"/>
                </a:solidFill>
                <a:latin typeface="Times New Roman"/>
                <a:cs typeface="Times New Roman"/>
              </a:rPr>
              <a:t>К</a:t>
            </a:r>
            <a:r>
              <a:rPr sz="2800" b="1" spc="5" dirty="0">
                <a:solidFill>
                  <a:srgbClr val="002060"/>
                </a:solidFill>
                <a:latin typeface="Times New Roman"/>
                <a:cs typeface="Times New Roman"/>
              </a:rPr>
              <a:t>О</a:t>
            </a:r>
            <a:r>
              <a:rPr lang="ru-RU" sz="2800" b="1" spc="5" dirty="0">
                <a:solidFill>
                  <a:srgbClr val="002060"/>
                </a:solidFill>
                <a:latin typeface="Times New Roman"/>
                <a:cs typeface="Times New Roman"/>
              </a:rPr>
              <a:t>НО</a:t>
            </a:r>
            <a:r>
              <a:rPr sz="2800" b="1" spc="-15" dirty="0">
                <a:solidFill>
                  <a:srgbClr val="002060"/>
                </a:solidFill>
                <a:latin typeface="Times New Roman"/>
                <a:cs typeface="Times New Roman"/>
              </a:rPr>
              <a:t>М</a:t>
            </a:r>
            <a:r>
              <a:rPr sz="2800" b="1" dirty="0">
                <a:solidFill>
                  <a:srgbClr val="002060"/>
                </a:solidFill>
                <a:latin typeface="Times New Roman"/>
                <a:cs typeface="Times New Roman"/>
              </a:rPr>
              <a:t>И</a:t>
            </a:r>
            <a:r>
              <a:rPr lang="ru-RU" sz="2800" b="1" dirty="0">
                <a:solidFill>
                  <a:srgbClr val="002060"/>
                </a:solidFill>
                <a:latin typeface="Times New Roman"/>
                <a:cs typeface="Times New Roman"/>
              </a:rPr>
              <a:t>К</a:t>
            </a:r>
            <a:r>
              <a:rPr lang="ru-RU" sz="2800" b="1" spc="-10" dirty="0">
                <a:solidFill>
                  <a:srgbClr val="002060"/>
                </a:solidFill>
                <a:latin typeface="Times New Roman"/>
                <a:cs typeface="Times New Roman"/>
              </a:rPr>
              <a:t>А</a:t>
            </a:r>
            <a:endParaRPr lang="ru-RU" sz="2800" b="1" dirty="0">
              <a:solidFill>
                <a:srgbClr val="002060"/>
              </a:solidFill>
              <a:latin typeface="Times New Roman"/>
              <a:cs typeface="Times New Roman"/>
            </a:endParaRPr>
          </a:p>
          <a:p>
            <a:pPr marL="725805" marR="5080" indent="-713740" algn="ctr">
              <a:lnSpc>
                <a:spcPct val="100000"/>
              </a:lnSpc>
              <a:spcBef>
                <a:spcPts val="5"/>
              </a:spcBef>
            </a:pPr>
            <a:r>
              <a:rPr sz="2800" b="1" dirty="0">
                <a:solidFill>
                  <a:srgbClr val="002060"/>
                </a:solidFill>
                <a:latin typeface="Times New Roman"/>
                <a:cs typeface="Times New Roman"/>
              </a:rPr>
              <a:t>Б</a:t>
            </a:r>
            <a:r>
              <a:rPr lang="ru-RU" sz="2800" b="1" dirty="0">
                <a:solidFill>
                  <a:srgbClr val="002060"/>
                </a:solidFill>
                <a:latin typeface="Times New Roman"/>
                <a:cs typeface="Times New Roman"/>
              </a:rPr>
              <a:t>АНК</a:t>
            </a:r>
            <a:endParaRPr sz="2800" dirty="0">
              <a:solidFill>
                <a:srgbClr val="002060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510107" y="100020"/>
            <a:ext cx="6400800" cy="1060547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marR="5080" indent="713105" algn="ctr">
              <a:lnSpc>
                <a:spcPct val="100000"/>
              </a:lnSpc>
              <a:spcBef>
                <a:spcPts val="110"/>
              </a:spcBef>
            </a:pPr>
            <a:r>
              <a:rPr sz="3400" i="0" u="none" spc="-10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sz="3400" i="0" u="none" spc="-1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3400" i="0" u="none" spc="-8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sz="3400" i="0" u="none" spc="-1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3400" i="0" u="none" spc="-10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sz="3400" i="0" u="none" spc="-9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ы</a:t>
            </a:r>
            <a:r>
              <a:rPr sz="3400" i="0" u="none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sz="3400" i="0" u="none" spc="-254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400" i="0" u="none" spc="-9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sz="3400" i="0" u="none" spc="-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sz="3400" i="0" u="none" spc="-9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sz="3400" i="0" u="none" spc="-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sz="3400" i="0" u="none" spc="-9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3400" i="0" u="none" spc="-8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sz="3400" i="0" u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 </a:t>
            </a:r>
            <a:r>
              <a:rPr sz="3400" i="0" u="none" spc="-9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sz="3400" i="0" u="none" spc="-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3400" i="0" u="none" spc="-1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sz="3400" i="0" u="none" spc="-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sz="3400" i="0" u="none" spc="-1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нс</a:t>
            </a:r>
            <a:r>
              <a:rPr sz="3400" i="0" u="none" spc="-10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ово</a:t>
            </a:r>
            <a:r>
              <a:rPr sz="3400" i="0" u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й</a:t>
            </a:r>
            <a:r>
              <a:rPr sz="3400" i="0" u="none" spc="-26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400" i="0" u="none" spc="-10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sz="3400" i="0" u="none" spc="-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рам</a:t>
            </a:r>
            <a:r>
              <a:rPr sz="3400" i="0" u="none" spc="-1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3400" i="0" u="none" spc="-10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тност</a:t>
            </a:r>
            <a:r>
              <a:rPr sz="3400" i="0" u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endParaRPr sz="3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59650" y="2048764"/>
            <a:ext cx="152400" cy="161544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59650" y="2603500"/>
            <a:ext cx="152400" cy="161544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59650" y="3158235"/>
            <a:ext cx="152400" cy="161544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59650" y="3709923"/>
            <a:ext cx="152400" cy="161544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59650" y="4264659"/>
            <a:ext cx="152400" cy="161544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59650" y="4819396"/>
            <a:ext cx="152400" cy="161544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59650" y="5645340"/>
            <a:ext cx="152400" cy="161544"/>
          </a:xfrm>
          <a:prstGeom prst="rect">
            <a:avLst/>
          </a:prstGeom>
        </p:spPr>
      </p:pic>
      <p:sp>
        <p:nvSpPr>
          <p:cNvPr id="10" name="object 10"/>
          <p:cNvSpPr txBox="1"/>
          <p:nvPr/>
        </p:nvSpPr>
        <p:spPr>
          <a:xfrm>
            <a:off x="1186767" y="1320223"/>
            <a:ext cx="7724140" cy="328705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r">
              <a:lnSpc>
                <a:spcPct val="150000"/>
              </a:lnSpc>
              <a:spcBef>
                <a:spcPts val="100"/>
              </a:spcBef>
            </a:pPr>
            <a:r>
              <a:rPr spc="-5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Зарабатывайте</a:t>
            </a:r>
            <a:r>
              <a:rPr spc="20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pc="-5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больше,</a:t>
            </a:r>
            <a:r>
              <a:rPr spc="-25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spc="20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pc="-20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тратьте</a:t>
            </a:r>
            <a:r>
              <a:rPr spc="40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pc="-5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меньше.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 marR="495300" algn="r">
              <a:lnSpc>
                <a:spcPct val="150000"/>
              </a:lnSpc>
              <a:spcBef>
                <a:spcPts val="5"/>
              </a:spcBef>
            </a:pPr>
            <a:r>
              <a:rPr spc="-20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Ставьте</a:t>
            </a:r>
            <a:r>
              <a:rPr spc="40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pc="-15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</a:t>
            </a:r>
            <a:r>
              <a:rPr spc="35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собой</a:t>
            </a:r>
            <a:r>
              <a:rPr spc="-5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реальные</a:t>
            </a:r>
            <a:r>
              <a:rPr spc="35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pc="-15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цели</a:t>
            </a:r>
            <a:r>
              <a:rPr spc="15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pc="10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pc="-5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сроки</a:t>
            </a:r>
            <a:r>
              <a:rPr spc="20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pc="-5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исполнения</a:t>
            </a:r>
            <a:r>
              <a:rPr spc="-25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pc="-5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своего</a:t>
            </a:r>
            <a:r>
              <a:rPr spc="10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pc="-10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желания. </a:t>
            </a:r>
            <a:r>
              <a:rPr spc="-390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pc="-5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Создавайте</a:t>
            </a:r>
            <a:r>
              <a:rPr spc="15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финансовые</a:t>
            </a:r>
            <a:r>
              <a:rPr spc="20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pc="-5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накопления</a:t>
            </a:r>
            <a:r>
              <a:rPr spc="10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pc="-10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(«подушки</a:t>
            </a:r>
            <a:r>
              <a:rPr spc="10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безопасности») </a:t>
            </a:r>
            <a:r>
              <a:rPr spc="5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pc="-5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Снижайте </a:t>
            </a:r>
            <a:r>
              <a:rPr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финансовые</a:t>
            </a:r>
            <a:r>
              <a:rPr spc="-20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риски</a:t>
            </a:r>
            <a:r>
              <a:rPr spc="-5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pc="10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pc="-5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spc="15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pc="-10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берите</a:t>
            </a:r>
            <a:r>
              <a:rPr spc="40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pc="-10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денег</a:t>
            </a:r>
            <a:r>
              <a:rPr spc="25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spc="-15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долг</a:t>
            </a:r>
            <a:r>
              <a:rPr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(в </a:t>
            </a:r>
            <a:r>
              <a:rPr spc="-5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кредит) </a:t>
            </a:r>
            <a:r>
              <a:rPr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pc="-5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Снижайте </a:t>
            </a:r>
            <a:r>
              <a:rPr spc="5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свои</a:t>
            </a:r>
            <a:r>
              <a:rPr spc="-15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расходы</a:t>
            </a:r>
            <a:r>
              <a:rPr spc="5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pc="10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pc="-5" dirty="0" err="1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увеличивайте</a:t>
            </a:r>
            <a:r>
              <a:rPr spc="-5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pc="-5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pc="-25" dirty="0" err="1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доходы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 algn="r">
              <a:lnSpc>
                <a:spcPct val="150000"/>
              </a:lnSpc>
            </a:pPr>
            <a:r>
              <a:rPr spc="-10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Контролируйте</a:t>
            </a:r>
            <a:r>
              <a:rPr spc="459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pc="-5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выполнение</a:t>
            </a:r>
            <a:r>
              <a:rPr spc="470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pc="-5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своего</a:t>
            </a:r>
            <a:r>
              <a:rPr spc="480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pc="-5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финансового</a:t>
            </a:r>
            <a:r>
              <a:rPr spc="459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pc="-5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плана,</a:t>
            </a:r>
            <a:r>
              <a:rPr spc="475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pc="-10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корректируйте</a:t>
            </a:r>
            <a:r>
              <a:rPr spc="495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pc="-10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его,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 algn="r">
              <a:lnSpc>
                <a:spcPct val="150000"/>
              </a:lnSpc>
            </a:pPr>
            <a:r>
              <a:rPr spc="-10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перенаправляйте</a:t>
            </a:r>
            <a:r>
              <a:rPr spc="70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свои</a:t>
            </a:r>
            <a:r>
              <a:rPr spc="-10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pc="-5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свободные</a:t>
            </a:r>
            <a:r>
              <a:rPr spc="-20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pc="-10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деньги</a:t>
            </a:r>
            <a:r>
              <a:rPr spc="35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spc="-10" dirty="0" err="1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выгодные</a:t>
            </a:r>
            <a:r>
              <a:rPr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инвестиции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 algn="r">
              <a:lnSpc>
                <a:spcPct val="150000"/>
              </a:lnSpc>
            </a:pPr>
            <a:r>
              <a:rPr spc="-5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Постоянно</a:t>
            </a:r>
            <a:r>
              <a:rPr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pc="-5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совершенствуйте</a:t>
            </a:r>
            <a:r>
              <a:rPr spc="5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свои</a:t>
            </a:r>
            <a:r>
              <a:rPr spc="20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знания</a:t>
            </a:r>
            <a:r>
              <a:rPr spc="-10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spc="5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pc="-5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экономике</a:t>
            </a:r>
            <a:r>
              <a:rPr spc="-25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pc="20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финансах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object 11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592568" y="5401055"/>
            <a:ext cx="1341120" cy="1338072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18167" y="118872"/>
            <a:ext cx="1261841" cy="1540245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16ADC54-E131-406A-864B-9E8DE30240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308967"/>
            <a:ext cx="8360028" cy="1046440"/>
          </a:xfrm>
        </p:spPr>
        <p:txBody>
          <a:bodyPr/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/>
            </a:pPr>
            <a:r>
              <a:rPr kumimoji="0" lang="ru-RU" altLang="ru-RU" sz="24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Ожидаемые результаты – дети должны понять, что…</a:t>
            </a:r>
            <a:br>
              <a:rPr kumimoji="0" lang="ru-RU" altLang="ru-RU" sz="24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BE734F3-1C15-4CD6-BF9F-F313E169A7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28600" y="914400"/>
            <a:ext cx="8621139" cy="4832092"/>
          </a:xfrm>
        </p:spPr>
        <p:txBody>
          <a:bodyPr/>
          <a:lstStyle/>
          <a:p>
            <a:pPr marL="365125" marR="0" lvl="0" indent="-282575" algn="just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  <a:buFont typeface="Wingdings 2" pitchFamily="18" charset="2"/>
              <a:buChar char=""/>
              <a:tabLst/>
              <a:defRPr/>
            </a:pPr>
            <a:r>
              <a:rPr kumimoji="0" lang="ru-RU" alt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Деньги не появляются сами собой, а зарабатываются.</a:t>
            </a:r>
          </a:p>
          <a:p>
            <a:pPr marL="365125" marR="0" lvl="0" indent="-282575" algn="just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  <a:buFont typeface="Wingdings 2" pitchFamily="18" charset="2"/>
              <a:buChar char=""/>
              <a:tabLst/>
              <a:defRPr/>
            </a:pPr>
            <a:r>
              <a:rPr kumimoji="0" lang="ru-RU" alt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Сначала зарабатываем – потом тратим: соответственно, чем больше зарабатываешь и разумнее тратишь, тем больше можешь купить.</a:t>
            </a:r>
          </a:p>
          <a:p>
            <a:pPr marL="365125" marR="0" lvl="0" indent="-282575" algn="just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  <a:buFont typeface="Wingdings 2" pitchFamily="18" charset="2"/>
              <a:buChar char=""/>
              <a:tabLst/>
              <a:defRPr/>
            </a:pPr>
            <a:r>
              <a:rPr kumimoji="0" lang="ru-RU" alt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Стоимость товара зависит от его качества, нужности и от того, насколько сложно его произвести .</a:t>
            </a:r>
          </a:p>
          <a:p>
            <a:pPr marL="365125" marR="0" lvl="0" indent="-282575" algn="just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  <a:buFont typeface="Wingdings 2" pitchFamily="18" charset="2"/>
              <a:buChar char=""/>
              <a:tabLst/>
              <a:defRPr/>
            </a:pPr>
            <a:r>
              <a:rPr kumimoji="0" lang="ru-RU" alt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Деньги любят счет (дети должны уметь считать деньги, например, сдачу в магазине, деньги, которые они могут потратить в магазине).</a:t>
            </a:r>
          </a:p>
          <a:p>
            <a:pPr marL="365125" marR="0" lvl="0" indent="-282575" algn="just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  <a:buFont typeface="Wingdings 2" pitchFamily="18" charset="2"/>
              <a:buChar char=""/>
              <a:tabLst/>
              <a:defRPr/>
            </a:pPr>
            <a:r>
              <a:rPr kumimoji="0" lang="ru-RU" alt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Финансы нужно планировать (приучаем вести учет доходов и расходов в краткосрочном периоде)</a:t>
            </a:r>
          </a:p>
          <a:p>
            <a:pPr marL="365125" marR="0" lvl="0" indent="-282575" algn="just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  <a:buFont typeface="Wingdings 2" pitchFamily="18" charset="2"/>
              <a:buChar char=""/>
              <a:tabLst/>
              <a:defRPr/>
            </a:pPr>
            <a:r>
              <a:rPr kumimoji="0" lang="ru-RU" alt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                                                                       Твои деньги бывают объектом чужого интереса </a:t>
            </a:r>
          </a:p>
          <a:p>
            <a:pPr marL="365125" marR="0" lvl="0" indent="-282575" algn="just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  <a:buFont typeface="Wingdings 2" pitchFamily="18" charset="2"/>
              <a:buChar char=""/>
              <a:tabLst/>
              <a:defRPr/>
            </a:pPr>
            <a:r>
              <a:rPr kumimoji="0" lang="ru-RU" alt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                                     (дети должны знать элементарные правила финансовой безопасности).</a:t>
            </a:r>
          </a:p>
          <a:p>
            <a:pPr marL="365125" marR="0" lvl="0" indent="-282575" algn="just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  <a:buFont typeface="Wingdings 2" pitchFamily="18" charset="2"/>
              <a:buChar char=""/>
              <a:tabLst/>
              <a:defRPr/>
            </a:pPr>
            <a:r>
              <a:rPr kumimoji="0" lang="ru-RU" alt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                                       Не все продается и покупается (дети должны понимать, </a:t>
            </a:r>
          </a:p>
          <a:p>
            <a:pPr marL="365125" marR="0" lvl="0" indent="-282575" algn="just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  <a:buFont typeface="Wingdings 2" pitchFamily="18" charset="2"/>
              <a:buChar char=""/>
              <a:tabLst/>
              <a:defRPr/>
            </a:pPr>
            <a:r>
              <a:rPr kumimoji="0" lang="ru-RU" alt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                                       что главные ценности – жизнь, отношения, дружба,,</a:t>
            </a:r>
            <a:r>
              <a:rPr lang="ru-RU" altLang="ru-RU" sz="1600" b="0" i="0" kern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семья</a:t>
            </a:r>
            <a:r>
              <a:rPr kumimoji="0" lang="ru-RU" alt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,</a:t>
            </a:r>
          </a:p>
          <a:p>
            <a:pPr marL="365125" marR="0" lvl="0" indent="-282575" algn="just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  <a:buFont typeface="Wingdings 2" pitchFamily="18" charset="2"/>
              <a:buChar char=""/>
              <a:tabLst/>
              <a:defRPr/>
            </a:pPr>
            <a:r>
              <a:rPr kumimoji="0" lang="ru-RU" alt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                                              радость близких людей – за деньги не купишь).</a:t>
            </a:r>
          </a:p>
          <a:p>
            <a:pPr marL="365125" marR="0" lvl="0" indent="-282575" algn="just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  <a:buFont typeface="Wingdings 2" pitchFamily="18" charset="2"/>
              <a:buChar char=""/>
              <a:tabLst/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779742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766567" y="298322"/>
            <a:ext cx="280416" cy="283463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013711" y="3907154"/>
            <a:ext cx="280415" cy="283463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92607" y="332231"/>
            <a:ext cx="2069593" cy="225856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072D364-E436-4E2A-8520-E6C588B807C9}"/>
              </a:ext>
            </a:extLst>
          </p:cNvPr>
          <p:cNvSpPr txBox="1"/>
          <p:nvPr/>
        </p:nvSpPr>
        <p:spPr>
          <a:xfrm>
            <a:off x="2286000" y="430535"/>
            <a:ext cx="6781800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Таким образом, финансовая грамотность — это знания, умения и навыки, способствующие эффективной социализации воспитанника  в современных социально-экономических условиях, его самостоятельной жизнедеятельности, способности принимать правильные финансовые решения, стремлению к ответственному экономическому поведению и самостоятельному выстраиванию взаимоотношений в   экономической области.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оля\Desktop\img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76600" y="381000"/>
            <a:ext cx="55626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C:\Users\оля\Desktop\img8.jpg">
            <a:extLst>
              <a:ext uri="{FF2B5EF4-FFF2-40B4-BE49-F238E27FC236}">
                <a16:creationId xmlns:a16="http://schemas.microsoft.com/office/drawing/2014/main" id="{EC94C3B4-9C1A-4474-8873-57324F3F0E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9427" y="0"/>
            <a:ext cx="9153427" cy="707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6200" y="228600"/>
            <a:ext cx="8686800" cy="409509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42900" marR="0" lvl="0" indent="-342900" defTabSz="914400" rtl="0" eaLnBrk="0" fontAlgn="base" latinLnBrk="0" hangingPunct="0">
              <a:lnSpc>
                <a:spcPct val="107000"/>
              </a:lnSpc>
              <a:spcBef>
                <a:spcPct val="20000"/>
              </a:spcBef>
              <a:spcAft>
                <a:spcPts val="800"/>
              </a:spcAft>
              <a:tabLst/>
              <a:defRPr/>
            </a:pPr>
            <a:r>
              <a:rPr kumimoji="0" lang="ru-RU" altLang="ru-RU" sz="20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На сегодняшний день обучение финансовой грамотности населения - одна из приоритетных задач, поставленная на государственном уровне.</a:t>
            </a:r>
            <a:br>
              <a:rPr kumimoji="0" lang="ru-RU" altLang="ru-RU" sz="20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ru-RU" altLang="ru-RU" sz="20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Распоряжением Правительства РФ от 25 сентября 2017 г. № 2039-р была утверждена Стратегия повышения финансовой грамотности в Российской Федерации на 2017 — 2023 гг.</a:t>
            </a:r>
            <a:br>
              <a:rPr kumimoji="0" lang="ru-RU" altLang="ru-RU" sz="20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</a:br>
            <a:r>
              <a:rPr kumimoji="0" lang="ru-RU" altLang="ru-RU" sz="20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 Финансовую грамотность – это базовая составляющая финансовой культуры, которая включает в себя знания, навыки, умения в финансовой сфере, формирование которых определяет способность человека эффективно выполнять различные социально-экономические роли: домохозяина, инвестора, налогоплательщика </a:t>
            </a:r>
            <a:r>
              <a:rPr kumimoji="0" lang="ru-RU" altLang="ru-RU" sz="18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и т.д.</a:t>
            </a:r>
            <a:br>
              <a:rPr kumimoji="0" lang="ru-RU" altLang="ru-RU" sz="1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</a:br>
            <a:endParaRPr u="none" spc="-95" dirty="0">
              <a:solidFill>
                <a:srgbClr val="FF0000"/>
              </a:solidFill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248400" y="3512009"/>
            <a:ext cx="2705100" cy="3149599"/>
          </a:xfrm>
          <a:prstGeom prst="rect">
            <a:avLst/>
          </a:prstGeom>
        </p:spPr>
      </p:pic>
      <p:pic>
        <p:nvPicPr>
          <p:cNvPr id="4" name="object 3">
            <a:extLst>
              <a:ext uri="{FF2B5EF4-FFF2-40B4-BE49-F238E27FC236}">
                <a16:creationId xmlns:a16="http://schemas.microsoft.com/office/drawing/2014/main" id="{A6691DDB-5CA5-4261-9BD4-2892921E2A65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247614" y="3549716"/>
            <a:ext cx="2705100" cy="3149599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646933" y="240233"/>
            <a:ext cx="5234305" cy="106362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344930" marR="5080" indent="-1332865">
              <a:lnSpc>
                <a:spcPct val="100000"/>
              </a:lnSpc>
              <a:spcBef>
                <a:spcPts val="110"/>
              </a:spcBef>
            </a:pPr>
            <a:r>
              <a:rPr sz="3400" i="0" u="none" spc="-85" dirty="0">
                <a:latin typeface="Times New Roman"/>
                <a:cs typeface="Times New Roman"/>
              </a:rPr>
              <a:t>Дл</a:t>
            </a:r>
            <a:r>
              <a:rPr sz="3400" i="0" u="none" spc="5" dirty="0">
                <a:latin typeface="Times New Roman"/>
                <a:cs typeface="Times New Roman"/>
              </a:rPr>
              <a:t>я</a:t>
            </a:r>
            <a:r>
              <a:rPr sz="3400" i="0" u="none" spc="-250" dirty="0">
                <a:latin typeface="Times New Roman"/>
                <a:cs typeface="Times New Roman"/>
              </a:rPr>
              <a:t> </a:t>
            </a:r>
            <a:r>
              <a:rPr sz="3400" i="0" u="none" spc="-95" dirty="0">
                <a:latin typeface="Times New Roman"/>
                <a:cs typeface="Times New Roman"/>
              </a:rPr>
              <a:t>че</a:t>
            </a:r>
            <a:r>
              <a:rPr sz="3400" i="0" u="none" spc="-204" dirty="0">
                <a:latin typeface="Times New Roman"/>
                <a:cs typeface="Times New Roman"/>
              </a:rPr>
              <a:t>г</a:t>
            </a:r>
            <a:r>
              <a:rPr sz="3400" i="0" u="none" spc="5" dirty="0">
                <a:latin typeface="Times New Roman"/>
                <a:cs typeface="Times New Roman"/>
              </a:rPr>
              <a:t>о</a:t>
            </a:r>
            <a:r>
              <a:rPr sz="3400" i="0" u="none" spc="-210" dirty="0">
                <a:latin typeface="Times New Roman"/>
                <a:cs typeface="Times New Roman"/>
              </a:rPr>
              <a:t> </a:t>
            </a:r>
            <a:r>
              <a:rPr sz="3400" i="0" u="none" spc="-90" dirty="0">
                <a:latin typeface="Times New Roman"/>
                <a:cs typeface="Times New Roman"/>
              </a:rPr>
              <a:t>н</a:t>
            </a:r>
            <a:r>
              <a:rPr sz="3400" i="0" u="none" spc="-70" dirty="0">
                <a:latin typeface="Times New Roman"/>
                <a:cs typeface="Times New Roman"/>
              </a:rPr>
              <a:t>у</a:t>
            </a:r>
            <a:r>
              <a:rPr sz="3400" i="0" u="none" spc="-165" dirty="0">
                <a:latin typeface="Times New Roman"/>
                <a:cs typeface="Times New Roman"/>
              </a:rPr>
              <a:t>ж</a:t>
            </a:r>
            <a:r>
              <a:rPr sz="3400" i="0" u="none" spc="-90" dirty="0">
                <a:latin typeface="Times New Roman"/>
                <a:cs typeface="Times New Roman"/>
              </a:rPr>
              <a:t>н</a:t>
            </a:r>
            <a:r>
              <a:rPr sz="3400" i="0" u="none" spc="5" dirty="0">
                <a:latin typeface="Times New Roman"/>
                <a:cs typeface="Times New Roman"/>
              </a:rPr>
              <a:t>а</a:t>
            </a:r>
            <a:r>
              <a:rPr sz="3400" i="0" u="none" spc="-254" dirty="0">
                <a:latin typeface="Times New Roman"/>
                <a:cs typeface="Times New Roman"/>
              </a:rPr>
              <a:t> </a:t>
            </a:r>
            <a:r>
              <a:rPr sz="3400" i="0" u="none" spc="-150" dirty="0">
                <a:latin typeface="Times New Roman"/>
                <a:cs typeface="Times New Roman"/>
              </a:rPr>
              <a:t>ф</a:t>
            </a:r>
            <a:r>
              <a:rPr sz="3400" i="0" u="none" spc="-90" dirty="0">
                <a:latin typeface="Times New Roman"/>
                <a:cs typeface="Times New Roman"/>
              </a:rPr>
              <a:t>ин</a:t>
            </a:r>
            <a:r>
              <a:rPr sz="3400" i="0" u="none" spc="-95" dirty="0">
                <a:latin typeface="Times New Roman"/>
                <a:cs typeface="Times New Roman"/>
              </a:rPr>
              <a:t>а</a:t>
            </a:r>
            <a:r>
              <a:rPr sz="3400" i="0" u="none" spc="-90" dirty="0">
                <a:latin typeface="Times New Roman"/>
                <a:cs typeface="Times New Roman"/>
              </a:rPr>
              <a:t>н</a:t>
            </a:r>
            <a:r>
              <a:rPr sz="3400" i="0" u="none" spc="-100" dirty="0">
                <a:latin typeface="Times New Roman"/>
                <a:cs typeface="Times New Roman"/>
              </a:rPr>
              <a:t>с</a:t>
            </a:r>
            <a:r>
              <a:rPr sz="3400" i="0" u="none" spc="-190" dirty="0">
                <a:latin typeface="Times New Roman"/>
                <a:cs typeface="Times New Roman"/>
              </a:rPr>
              <a:t>о</a:t>
            </a:r>
            <a:r>
              <a:rPr sz="3400" i="0" u="none" spc="-85" dirty="0">
                <a:latin typeface="Times New Roman"/>
                <a:cs typeface="Times New Roman"/>
              </a:rPr>
              <a:t>в</a:t>
            </a:r>
            <a:r>
              <a:rPr sz="3400" i="0" u="none" spc="-95" dirty="0">
                <a:latin typeface="Times New Roman"/>
                <a:cs typeface="Times New Roman"/>
              </a:rPr>
              <a:t>а</a:t>
            </a:r>
            <a:r>
              <a:rPr sz="3400" i="0" u="none" dirty="0">
                <a:latin typeface="Times New Roman"/>
                <a:cs typeface="Times New Roman"/>
              </a:rPr>
              <a:t>я  </a:t>
            </a:r>
            <a:r>
              <a:rPr sz="3400" i="0" u="none" spc="-100" dirty="0">
                <a:latin typeface="Times New Roman"/>
                <a:cs typeface="Times New Roman"/>
              </a:rPr>
              <a:t>грамотность?</a:t>
            </a:r>
            <a:endParaRPr sz="3400" dirty="0">
              <a:latin typeface="Times New Roman"/>
              <a:cs typeface="Times New Roman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575179" y="1900808"/>
            <a:ext cx="204216" cy="213360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2781752" y="1900808"/>
            <a:ext cx="6039485" cy="30448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6870" marR="6350" algn="just">
              <a:lnSpc>
                <a:spcPct val="100000"/>
              </a:lnSpc>
              <a:spcBef>
                <a:spcPts val="100"/>
              </a:spcBef>
            </a:pPr>
            <a:r>
              <a:rPr sz="24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Финансовая</a:t>
            </a:r>
            <a:r>
              <a:rPr sz="24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 грамотность</a:t>
            </a:r>
            <a:r>
              <a:rPr sz="2400" b="1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20" dirty="0">
                <a:solidFill>
                  <a:srgbClr val="001F5F"/>
                </a:solidFill>
                <a:latin typeface="Times New Roman"/>
                <a:cs typeface="Times New Roman"/>
              </a:rPr>
              <a:t>помогает </a:t>
            </a:r>
            <a:r>
              <a:rPr sz="24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20" dirty="0">
                <a:solidFill>
                  <a:srgbClr val="001F5F"/>
                </a:solidFill>
                <a:latin typeface="Times New Roman"/>
                <a:cs typeface="Times New Roman"/>
              </a:rPr>
              <a:t>каждому</a:t>
            </a:r>
            <a:r>
              <a:rPr sz="24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 человеку</a:t>
            </a:r>
            <a:r>
              <a:rPr sz="2400" b="1" spc="57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1F5F"/>
                </a:solidFill>
                <a:latin typeface="Times New Roman"/>
                <a:cs typeface="Times New Roman"/>
              </a:rPr>
              <a:t>управлять</a:t>
            </a:r>
            <a:r>
              <a:rPr sz="2400" b="1" spc="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своими </a:t>
            </a:r>
            <a:r>
              <a:rPr sz="24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 средствами</a:t>
            </a:r>
            <a:r>
              <a:rPr sz="2400" b="1" spc="-2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грамотно</a:t>
            </a:r>
            <a:r>
              <a:rPr sz="2400" b="1" spc="-5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1F5F"/>
                </a:solidFill>
                <a:latin typeface="Times New Roman"/>
                <a:cs typeface="Times New Roman"/>
              </a:rPr>
              <a:t>и </a:t>
            </a:r>
            <a:r>
              <a:rPr sz="2400" b="1" spc="-20" dirty="0">
                <a:solidFill>
                  <a:srgbClr val="001F5F"/>
                </a:solidFill>
                <a:latin typeface="Times New Roman"/>
                <a:cs typeface="Times New Roman"/>
              </a:rPr>
              <a:t>выгодно.</a:t>
            </a:r>
            <a:endParaRPr sz="2400" dirty="0">
              <a:latin typeface="Times New Roman"/>
              <a:cs typeface="Times New Roman"/>
            </a:endParaRPr>
          </a:p>
          <a:p>
            <a:pPr marL="342900" algn="ctr">
              <a:lnSpc>
                <a:spcPct val="100000"/>
              </a:lnSpc>
              <a:spcBef>
                <a:spcPts val="819"/>
              </a:spcBef>
            </a:pPr>
            <a:r>
              <a:rPr sz="36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Деньги</a:t>
            </a:r>
            <a:r>
              <a:rPr sz="3600" b="1" spc="-6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3600" b="1" dirty="0">
                <a:solidFill>
                  <a:srgbClr val="FF0000"/>
                </a:solidFill>
                <a:latin typeface="Times New Roman"/>
                <a:cs typeface="Times New Roman"/>
              </a:rPr>
              <a:t>-</a:t>
            </a:r>
            <a:endParaRPr sz="3600" dirty="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  <a:spcBef>
                <a:spcPts val="1350"/>
              </a:spcBef>
            </a:pPr>
            <a:r>
              <a:rPr sz="24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Это</a:t>
            </a:r>
            <a:r>
              <a:rPr sz="24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1F5F"/>
                </a:solidFill>
                <a:latin typeface="Times New Roman"/>
                <a:cs typeface="Times New Roman"/>
              </a:rPr>
              <a:t>гибкий</a:t>
            </a:r>
            <a:r>
              <a:rPr sz="2400" b="1" spc="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25" dirty="0">
                <a:solidFill>
                  <a:srgbClr val="001F5F"/>
                </a:solidFill>
                <a:latin typeface="Times New Roman"/>
                <a:cs typeface="Times New Roman"/>
              </a:rPr>
              <a:t>инструмент,</a:t>
            </a:r>
            <a:r>
              <a:rPr sz="2400" b="1" spc="-2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которым</a:t>
            </a:r>
            <a:r>
              <a:rPr sz="24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25" dirty="0">
                <a:solidFill>
                  <a:srgbClr val="001F5F"/>
                </a:solidFill>
                <a:latin typeface="Times New Roman"/>
                <a:cs typeface="Times New Roman"/>
              </a:rPr>
              <a:t>можно </a:t>
            </a:r>
            <a:r>
              <a:rPr sz="2400" b="1" spc="-2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легко</a:t>
            </a:r>
            <a:r>
              <a:rPr sz="24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1F5F"/>
                </a:solidFill>
                <a:latin typeface="Times New Roman"/>
                <a:cs typeface="Times New Roman"/>
              </a:rPr>
              <a:t>и</a:t>
            </a:r>
            <a:r>
              <a:rPr sz="2400" b="1" spc="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1F5F"/>
                </a:solidFill>
                <a:latin typeface="Times New Roman"/>
                <a:cs typeface="Times New Roman"/>
              </a:rPr>
              <a:t>просто</a:t>
            </a:r>
            <a:r>
              <a:rPr sz="2400" b="1" spc="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управлять,</a:t>
            </a:r>
            <a:r>
              <a:rPr sz="2400" b="1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чтобы</a:t>
            </a:r>
            <a:r>
              <a:rPr sz="24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1F5F"/>
                </a:solidFill>
                <a:latin typeface="Times New Roman"/>
                <a:cs typeface="Times New Roman"/>
              </a:rPr>
              <a:t>они </a:t>
            </a:r>
            <a:r>
              <a:rPr sz="2400" b="1" spc="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1F5F"/>
                </a:solidFill>
                <a:latin typeface="Times New Roman"/>
                <a:cs typeface="Times New Roman"/>
              </a:rPr>
              <a:t>работали</a:t>
            </a:r>
            <a:r>
              <a:rPr sz="2400" b="1" spc="-4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1F5F"/>
                </a:solidFill>
                <a:latin typeface="Times New Roman"/>
                <a:cs typeface="Times New Roman"/>
              </a:rPr>
              <a:t>на нас</a:t>
            </a:r>
            <a:r>
              <a:rPr sz="24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1F5F"/>
                </a:solidFill>
                <a:latin typeface="Times New Roman"/>
                <a:cs typeface="Times New Roman"/>
              </a:rPr>
              <a:t>и</a:t>
            </a:r>
            <a:r>
              <a:rPr sz="2400" b="1" spc="1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наше</a:t>
            </a:r>
            <a:r>
              <a:rPr sz="2400" b="1" spc="4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1" spc="-20" dirty="0">
                <a:solidFill>
                  <a:srgbClr val="001F5F"/>
                </a:solidFill>
                <a:latin typeface="Times New Roman"/>
                <a:cs typeface="Times New Roman"/>
              </a:rPr>
              <a:t>благосостояние.</a:t>
            </a:r>
            <a:endParaRPr sz="2400" dirty="0">
              <a:latin typeface="Times New Roman"/>
              <a:cs typeface="Times New Roman"/>
            </a:endParaRPr>
          </a:p>
        </p:txBody>
      </p:sp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424928" y="5318759"/>
            <a:ext cx="1511807" cy="1511808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0" y="838200"/>
            <a:ext cx="3047999" cy="28956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374258" y="-155093"/>
            <a:ext cx="6611620" cy="364394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br>
              <a:rPr lang="ru-RU" altLang="ru-RU" sz="2000" b="0" i="0" u="none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altLang="ru-RU" sz="2400" b="0" i="0" u="none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Современная жизнь диктует свои стандарты: в условиях</a:t>
            </a:r>
            <a:br>
              <a:rPr lang="ru-RU" altLang="ru-RU" sz="2400" b="0" i="0" u="none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altLang="ru-RU" sz="2400" b="0" i="0" u="none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рыночной экономики человеку в любом возрасте, чтобы быть успешным, необходимо быть финансово грамотным. Поэтому обучение основам экономических знаний необходимо начинать уже в детском возрасте , ведь представления о деньгах и их применении начинают формироваться в детстве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xfrm>
            <a:off x="2286000" y="1524000"/>
            <a:ext cx="6525259" cy="1498487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065" marR="5080" algn="ctr">
              <a:lnSpc>
                <a:spcPct val="100000"/>
              </a:lnSpc>
              <a:spcBef>
                <a:spcPts val="105"/>
              </a:spcBef>
            </a:pPr>
            <a:r>
              <a:rPr kumimoji="0" lang="ru-RU" altLang="ru-RU" sz="1800" b="0" i="0" u="none" strike="noStrike" kern="0" cap="none" spc="0" normalizeH="0" baseline="0" noProof="0" dirty="0">
                <a:ln>
                  <a:noFill/>
                </a:ln>
                <a:solidFill>
                  <a:srgbClr val="1A396C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.</a:t>
            </a:r>
          </a:p>
          <a:p>
            <a:pPr marL="12065" marR="5080" algn="ctr">
              <a:lnSpc>
                <a:spcPct val="100000"/>
              </a:lnSpc>
              <a:spcBef>
                <a:spcPts val="105"/>
              </a:spcBef>
            </a:pPr>
            <a:endParaRPr kumimoji="0" lang="ru-RU" altLang="ru-RU" sz="1800" b="0" i="0" u="none" strike="noStrike" kern="0" cap="none" spc="0" normalizeH="0" baseline="0" noProof="0" dirty="0">
              <a:ln>
                <a:noFill/>
              </a:ln>
              <a:solidFill>
                <a:srgbClr val="1A396C"/>
              </a:solidFill>
              <a:effectLst/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12065" marR="5080" algn="ctr">
              <a:lnSpc>
                <a:spcPct val="100000"/>
              </a:lnSpc>
              <a:spcBef>
                <a:spcPts val="105"/>
              </a:spcBef>
            </a:pPr>
            <a:endParaRPr lang="ru-RU" sz="1800" b="0" i="0" dirty="0">
              <a:solidFill>
                <a:srgbClr val="1A396C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12065" marR="5080" algn="ctr">
              <a:lnSpc>
                <a:spcPct val="100000"/>
              </a:lnSpc>
              <a:spcBef>
                <a:spcPts val="105"/>
              </a:spcBef>
            </a:pPr>
            <a:endParaRPr spc="-100" dirty="0"/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28600" y="219548"/>
            <a:ext cx="2298281" cy="31496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E40F3C1-2371-48E9-AE6E-D04E15FD7F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2800" y="609600"/>
            <a:ext cx="5791200" cy="4062651"/>
          </a:xfrm>
        </p:spPr>
        <p:txBody>
          <a:bodyPr/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/>
            </a:pPr>
            <a:br>
              <a:rPr lang="ru-RU" altLang="ru-RU" sz="2000" b="0" i="0" u="none" kern="12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br>
              <a:rPr lang="ru-RU" altLang="ru-RU" sz="2000" b="0" i="0" u="none" kern="12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br>
              <a:rPr lang="ru-RU" altLang="ru-RU" sz="2000" b="0" i="0" u="none" kern="12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kumimoji="0" lang="ru-RU" alt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Нередко мы   замечаем</a:t>
            </a:r>
            <a:br>
              <a:rPr kumimoji="0" lang="ru-RU" alt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kumimoji="0" lang="ru-RU" alt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что дети не знают цену деньгам,</a:t>
            </a:r>
            <a:br>
              <a:rPr kumimoji="0" lang="ru-RU" alt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kumimoji="0" lang="ru-RU" alt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не ценят и не берегут вещи, игрушки, требуют дорогих подарков.</a:t>
            </a:r>
            <a:br>
              <a:rPr kumimoji="0" lang="ru-RU" alt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kumimoji="0" lang="ru-RU" alt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Включение в образовательную деятельность основ</a:t>
            </a:r>
            <a:br>
              <a:rPr kumimoji="0" lang="ru-RU" alt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kumimoji="0" lang="ru-RU" alt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экономического воспитания может помочь в решении </a:t>
            </a:r>
            <a:br>
              <a:rPr kumimoji="0" lang="ru-RU" alt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kumimoji="0" lang="ru-RU" alt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этой воспитательной задачи.</a:t>
            </a:r>
            <a:br>
              <a:rPr kumimoji="0" lang="ru-RU" alt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Times New Roman"/>
              </a:rPr>
            </a:br>
            <a:endParaRPr lang="ru-RU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15099"/>
            <a:ext cx="2667000" cy="2831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80777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934200" y="4247238"/>
            <a:ext cx="2209800" cy="281348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5112C21-7379-4F85-BFED-96DA4001C030}"/>
              </a:ext>
            </a:extLst>
          </p:cNvPr>
          <p:cNvSpPr txBox="1"/>
          <p:nvPr/>
        </p:nvSpPr>
        <p:spPr>
          <a:xfrm>
            <a:off x="533400" y="381000"/>
            <a:ext cx="7696200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ru-RU" altLang="ru-RU" sz="20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Система детских домов не предполагает какого-либо контакта воспитанников с финансами внешнего мира: еда, одежда, коммунальные услуги оплачиваются учреждением. Ребенок не умеет даже элементарно приобрести билет в транспорте. Практика показывает, что выпускник детского дома выходит в большой мир с целым рядом проблем, он оказывается не готовым к самостоятельному жизнеустройству, как в бытовом, так и в социально-экономическом аспекте. </a:t>
            </a:r>
            <a:endParaRPr lang="ru-RU" sz="2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96CC3B0-4DD7-43E4-965E-4C41927383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52400" y="457200"/>
            <a:ext cx="9056814" cy="4647426"/>
          </a:xfrm>
        </p:spPr>
        <p:txBody>
          <a:bodyPr/>
          <a:lstStyle/>
          <a:p>
            <a:pPr marL="342900" marR="0" lvl="0" indent="-342900" algn="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tabLst/>
              <a:defRPr/>
            </a:pPr>
            <a:r>
              <a:rPr kumimoji="0" lang="ru-RU" altLang="ru-RU" sz="18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 </a:t>
            </a:r>
            <a:br>
              <a:rPr kumimoji="0" lang="ru-RU" altLang="ru-RU" sz="18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kumimoji="0" lang="ru-RU" altLang="ru-RU" sz="18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                                                                       </a:t>
            </a:r>
            <a:r>
              <a:rPr kumimoji="0" lang="ru-RU" altLang="ru-RU" sz="20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Повышения финансовой грамотности для воспитанников детских домов </a:t>
            </a:r>
            <a:r>
              <a:rPr lang="ru-RU" altLang="ru-RU" sz="2000" b="0" i="0" u="none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altLang="ru-RU" sz="20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позволит им узнать, </a:t>
            </a:r>
            <a:br>
              <a:rPr kumimoji="0" lang="ru-RU" altLang="ru-RU" sz="20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kumimoji="0" lang="ru-RU" altLang="ru-RU" sz="20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что составляет финансовое благополучие человека, </a:t>
            </a:r>
            <a:br>
              <a:rPr kumimoji="0" lang="ru-RU" altLang="ru-RU" sz="20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kumimoji="0" lang="ru-RU" altLang="ru-RU" sz="20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откуда берутся деньги, как их заработать</a:t>
            </a:r>
            <a:br>
              <a:rPr kumimoji="0" lang="ru-RU" altLang="ru-RU" sz="20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kumimoji="0" lang="ru-RU" altLang="ru-RU" sz="20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и рационально потратить; </a:t>
            </a:r>
            <a:br>
              <a:rPr kumimoji="0" lang="ru-RU" altLang="ru-RU" sz="20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kumimoji="0" lang="ru-RU" altLang="ru-RU" sz="20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овладеть навыками ведения личного бюджета </a:t>
            </a:r>
            <a:br>
              <a:rPr kumimoji="0" lang="ru-RU" altLang="ru-RU" sz="20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kumimoji="0" lang="ru-RU" altLang="ru-RU" sz="20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и бюджета будущей семьи, </a:t>
            </a:r>
            <a:br>
              <a:rPr kumimoji="0" lang="ru-RU" altLang="ru-RU" sz="20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kumimoji="0" lang="ru-RU" altLang="ru-RU" sz="20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формирования накоплений, </a:t>
            </a:r>
            <a:br>
              <a:rPr kumimoji="0" lang="ru-RU" altLang="ru-RU" sz="20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kumimoji="0" lang="ru-RU" altLang="ru-RU" sz="20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получения кредитов; </a:t>
            </a:r>
            <a:br>
              <a:rPr kumimoji="0" lang="ru-RU" altLang="ru-RU" sz="20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kumimoji="0" lang="ru-RU" altLang="ru-RU" sz="20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научиться основам взаимодействия </a:t>
            </a:r>
            <a:br>
              <a:rPr kumimoji="0" lang="ru-RU" altLang="ru-RU" sz="20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kumimoji="0" lang="ru-RU" altLang="ru-RU" sz="20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 финансовыми организациями:</a:t>
            </a:r>
            <a:br>
              <a:rPr kumimoji="0" lang="ru-RU" altLang="ru-RU" sz="20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kumimoji="0" lang="ru-RU" altLang="ru-RU" sz="20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банками, пенсионными фондами и др.</a:t>
            </a:r>
            <a:br>
              <a:rPr kumimoji="0" lang="ru-RU" altLang="ru-RU" sz="20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1" y="152400"/>
            <a:ext cx="2811779" cy="251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161740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Прямоугольник 4">
            <a:extLst>
              <a:ext uri="{FF2B5EF4-FFF2-40B4-BE49-F238E27FC236}">
                <a16:creationId xmlns:a16="http://schemas.microsoft.com/office/drawing/2014/main" id="{C33AACC4-9B8C-4221-9D63-6D8FF205C0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0" y="1196975"/>
            <a:ext cx="444658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и приемы работы с детьми по финансовой грамотности</a:t>
            </a:r>
            <a:endParaRPr lang="ru-RU" altLang="ru-RU" sz="2400" dirty="0">
              <a:solidFill>
                <a:srgbClr val="FF0000"/>
              </a:solidFill>
            </a:endParaRPr>
          </a:p>
        </p:txBody>
      </p:sp>
      <p:sp>
        <p:nvSpPr>
          <p:cNvPr id="12291" name="TextBox 5">
            <a:extLst>
              <a:ext uri="{FF2B5EF4-FFF2-40B4-BE49-F238E27FC236}">
                <a16:creationId xmlns:a16="http://schemas.microsoft.com/office/drawing/2014/main" id="{6C93EB84-85E6-4D7F-984F-FA229FBDFB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550" y="2492375"/>
            <a:ext cx="2492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12" name="Облако 11">
            <a:extLst>
              <a:ext uri="{FF2B5EF4-FFF2-40B4-BE49-F238E27FC236}">
                <a16:creationId xmlns:a16="http://schemas.microsoft.com/office/drawing/2014/main" id="{B67B558D-1C0E-4054-A826-476793ADE91A}"/>
              </a:ext>
            </a:extLst>
          </p:cNvPr>
          <p:cNvSpPr/>
          <p:nvPr/>
        </p:nvSpPr>
        <p:spPr>
          <a:xfrm>
            <a:off x="5903913" y="4797426"/>
            <a:ext cx="3168650" cy="1071563"/>
          </a:xfrm>
          <a:prstGeom prst="cloud">
            <a:avLst/>
          </a:prstGeom>
          <a:solidFill>
            <a:sysClr val="window" lastClr="FFFFFF"/>
          </a:solidFill>
          <a:ln w="25400" cap="flat" cmpd="sng" algn="ctr">
            <a:solidFill>
              <a:srgbClr val="4BACC6"/>
            </a:solidFill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kern="0" dirty="0">
                <a:solidFill>
                  <a:prstClr val="black"/>
                </a:solidFill>
                <a:latin typeface="Calibri"/>
                <a:cs typeface="Arial"/>
              </a:rPr>
              <a:t> </a:t>
            </a:r>
            <a:r>
              <a:rPr lang="ru-RU" b="1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беседы</a:t>
            </a:r>
          </a:p>
        </p:txBody>
      </p:sp>
      <p:sp>
        <p:nvSpPr>
          <p:cNvPr id="12293" name="TextBox 13">
            <a:extLst>
              <a:ext uri="{FF2B5EF4-FFF2-40B4-BE49-F238E27FC236}">
                <a16:creationId xmlns:a16="http://schemas.microsoft.com/office/drawing/2014/main" id="{B878FC98-7DFB-484F-BD98-4AFFB8FFF0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71650" y="4843464"/>
            <a:ext cx="1857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pic>
        <p:nvPicPr>
          <p:cNvPr id="12294" name="Рисунок 14">
            <a:extLst>
              <a:ext uri="{FF2B5EF4-FFF2-40B4-BE49-F238E27FC236}">
                <a16:creationId xmlns:a16="http://schemas.microsoft.com/office/drawing/2014/main" id="{74299BBB-DAE5-4426-B0E9-DDEB0232D2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5813" y="1481773"/>
            <a:ext cx="3206750" cy="122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5" name="Рисунок 16">
            <a:extLst>
              <a:ext uri="{FF2B5EF4-FFF2-40B4-BE49-F238E27FC236}">
                <a16:creationId xmlns:a16="http://schemas.microsoft.com/office/drawing/2014/main" id="{673A602E-9B5C-4723-880C-F830FCC5B97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2488" y="3232150"/>
            <a:ext cx="3206750" cy="122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6" name="Рисунок 18">
            <a:extLst>
              <a:ext uri="{FF2B5EF4-FFF2-40B4-BE49-F238E27FC236}">
                <a16:creationId xmlns:a16="http://schemas.microsoft.com/office/drawing/2014/main" id="{67AB1A55-4A8C-4989-B3ED-76A8FA7F970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4619" y="2286794"/>
            <a:ext cx="3689350" cy="130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7" name="Рисунок 19">
            <a:extLst>
              <a:ext uri="{FF2B5EF4-FFF2-40B4-BE49-F238E27FC236}">
                <a16:creationId xmlns:a16="http://schemas.microsoft.com/office/drawing/2014/main" id="{5230EF30-8CF2-4184-876B-5FE7F5AF510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5476" y="4229100"/>
            <a:ext cx="3395663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8" name="Рисунок 20">
            <a:extLst>
              <a:ext uri="{FF2B5EF4-FFF2-40B4-BE49-F238E27FC236}">
                <a16:creationId xmlns:a16="http://schemas.microsoft.com/office/drawing/2014/main" id="{3F32A1C3-0616-424E-A354-73A92972084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1" y="2276475"/>
            <a:ext cx="3090863" cy="335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checker dir="vert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формление по умолчанию">
  <a:themeElements>
    <a:clrScheme name="Оформление по умолчанию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BDF53"/>
      </a:accent1>
      <a:accent2>
        <a:srgbClr val="FF9966"/>
      </a:accent2>
      <a:accent3>
        <a:srgbClr val="FFFFFF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Оформление по умолчанию">
      <a:majorFont>
        <a:latin typeface="Tahoma"/>
        <a:ea typeface=""/>
        <a:cs typeface=""/>
      </a:majorFont>
      <a:minorFont>
        <a:latin typeface="Arial Narrow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650</TotalTime>
  <Words>1149</Words>
  <Application>Microsoft Office PowerPoint</Application>
  <PresentationFormat>Экран (4:3)</PresentationFormat>
  <Paragraphs>106</Paragraphs>
  <Slides>26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26</vt:i4>
      </vt:variant>
    </vt:vector>
  </HeadingPairs>
  <TitlesOfParts>
    <vt:vector size="35" baseType="lpstr">
      <vt:lpstr>Arial</vt:lpstr>
      <vt:lpstr>Arial Narrow</vt:lpstr>
      <vt:lpstr>Calibri</vt:lpstr>
      <vt:lpstr>Roboto</vt:lpstr>
      <vt:lpstr>Tahoma</vt:lpstr>
      <vt:lpstr>Times New Roman</vt:lpstr>
      <vt:lpstr>Wingdings 2</vt:lpstr>
      <vt:lpstr>Office Theme</vt:lpstr>
      <vt:lpstr>Оформление по умолчанию</vt:lpstr>
      <vt:lpstr>Презентация PowerPoint</vt:lpstr>
      <vt:lpstr>Презентация PowerPoint</vt:lpstr>
      <vt:lpstr>На сегодняшний день обучение финансовой грамотности населения - одна из приоритетных задач, поставленная на государственном уровне. Распоряжением Правительства РФ от 25 сентября 2017 г. № 2039-р была утверждена Стратегия повышения финансовой грамотности в Российской Федерации на 2017 — 2023 гг.  Финансовую грамотность – это базовая составляющая финансовой культуры, которая включает в себя знания, навыки, умения в финансовой сфере, формирование которых определяет способность человека эффективно выполнять различные социально-экономические роли: домохозяина, инвестора, налогоплательщика и т.д. </vt:lpstr>
      <vt:lpstr>Для чего нужна финансовая  грамотность?</vt:lpstr>
      <vt:lpstr> Современная жизнь диктует свои стандарты: в условиях  рыночной экономики человеку в любом возрасте, чтобы быть успешным, необходимо быть финансово грамотным. Поэтому обучение основам экономических знаний необходимо начинать уже в детском возрасте , ведь представления о деньгах и их применении начинают формироваться в детстве</vt:lpstr>
      <vt:lpstr>   Нередко мы   замечаем  что дети не знают цену деньгам,  не ценят и не берегут вещи, игрушки, требуют дорогих подарков.  Включение в образовательную деятельность основ  экономического воспитания может помочь в решении  этой воспитательной задачи. </vt:lpstr>
      <vt:lpstr>Презентация PowerPoint</vt:lpstr>
      <vt:lpstr>.                                                                                Повышения финансовой грамотности для воспитанников детских домов  позволит им узнать,  что составляет финансовое благополучие человека,  откуда берутся деньги, как их заработать  и рационально потратить;  овладеть навыками ведения личного бюджета  и бюджета будущей семьи,  формирования накоплений,  получения кредитов;  научиться основам взаимодействия  с финансовыми организациями:  банками, пенсионными фондами и др. </vt:lpstr>
      <vt:lpstr>Презентация PowerPoint</vt:lpstr>
      <vt:lpstr>Любая сказка  обучает и воспитывает, т.е. несёт в себе большой образовательный и воспитательный потенциал. «Приключение Буратино, «Муха – Цокотуха», «Как старик корову продавал», «Жадный мельник», «Кот в сапогах», «Добрый жаворонок», «Скупой» и др., отгадывание загадок Просмотр мультфильмов, презентации. Уроки тетушки Совы, Смешарики,  Фиксики. «Муха-цокотуха», «Трое из Простоквашино», «Дудочка и кувшинчик», «Карлик - нос», «Али-баба и сорок разбойников», «Чебурашка и крокодил Гена», «Сказка о Попе и его работнике Балде» </vt:lpstr>
      <vt:lpstr>Презентация PowerPoint</vt:lpstr>
      <vt:lpstr>Задание «Бюджет моей семьи» </vt:lpstr>
      <vt:lpstr> Цель: познакомить с экономической концепцией  понятий «хочу» и «надо»; дети должны уяснить  различия между «хочу» и «надо»; </vt:lpstr>
      <vt:lpstr>   Игра «Туристы» Цель: Учить детей подбирать жизненно  необходимые предметы в определенных  ситуациях.</vt:lpstr>
      <vt:lpstr>Презентация PowerPoint</vt:lpstr>
      <vt:lpstr>Игра «Разложите товар» </vt:lpstr>
      <vt:lpstr>ЗАДАНИЕ  «ВАЛЮТА СТРАН МИРА»</vt:lpstr>
      <vt:lpstr>Презентация PowerPoint</vt:lpstr>
      <vt:lpstr>Сюжетно-ролевые игры </vt:lpstr>
      <vt:lpstr>Задание «Ребусы»</vt:lpstr>
      <vt:lpstr>ЗАДАНИЕ «Кроссворд»   </vt:lpstr>
      <vt:lpstr>ЗАДАНИЕ  «АНАГРАММЫ»</vt:lpstr>
      <vt:lpstr>Золотые правила  финансовой грамотности</vt:lpstr>
      <vt:lpstr>Ожидаемые результаты – дети должны понять, что…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DETSAD38</dc:creator>
  <cp:lastModifiedBy>Алина Руслановна</cp:lastModifiedBy>
  <cp:revision>53</cp:revision>
  <dcterms:created xsi:type="dcterms:W3CDTF">2023-11-21T15:50:29Z</dcterms:created>
  <dcterms:modified xsi:type="dcterms:W3CDTF">2023-11-24T07:20:14Z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2021-09-13T00:00:00Z</vt:filetime>
  </property>
  <property fmtid="{D5CDD505-2E9C-101B-9397-08002B2CF9AE}" pid="3" name="LastSaved">
    <vt:filetime>2023-11-21T00:00:00Z</vt:filetime>
  </property>
</Properties>
</file>