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1"/>
  </p:notesMasterIdLst>
  <p:sldIdLst>
    <p:sldId id="256" r:id="rId2"/>
    <p:sldId id="271" r:id="rId3"/>
    <p:sldId id="272" r:id="rId4"/>
    <p:sldId id="274" r:id="rId5"/>
    <p:sldId id="275" r:id="rId6"/>
    <p:sldId id="288" r:id="rId7"/>
    <p:sldId id="282" r:id="rId8"/>
    <p:sldId id="284" r:id="rId9"/>
    <p:sldId id="280" r:id="rId10"/>
    <p:sldId id="279" r:id="rId11"/>
    <p:sldId id="283" r:id="rId12"/>
    <p:sldId id="259" r:id="rId13"/>
    <p:sldId id="285" r:id="rId14"/>
    <p:sldId id="281" r:id="rId15"/>
    <p:sldId id="286" r:id="rId16"/>
    <p:sldId id="287" r:id="rId17"/>
    <p:sldId id="261" r:id="rId18"/>
    <p:sldId id="257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6" autoAdjust="0"/>
    <p:restoredTop sz="94660"/>
  </p:normalViewPr>
  <p:slideViewPr>
    <p:cSldViewPr>
      <p:cViewPr varScale="1">
        <p:scale>
          <a:sx n="89" d="100"/>
          <a:sy n="89" d="100"/>
        </p:scale>
        <p:origin x="-11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23D7D-F7F7-41F4-9DF4-845C140BA878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E210D-DA2F-4953-831E-2414F0E276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5BFFF-BE7B-4ECE-AEF2-FBA15DF64C54}" type="datetimeFigureOut">
              <a:rPr lang="ru-RU" smtClean="0"/>
              <a:pPr/>
              <a:t>12.02.2014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5BC3A-85B8-434E-A09E-FCE4AE5075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8286808" cy="1470025"/>
          </a:xfrm>
        </p:spPr>
        <p:txBody>
          <a:bodyPr>
            <a:noAutofit/>
          </a:bodyPr>
          <a:lstStyle/>
          <a:p>
            <a:r>
              <a:rPr lang="ru-RU" sz="7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  <a:endParaRPr lang="ru-RU" sz="7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357562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4класс</a:t>
            </a:r>
          </a:p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 «Школа 2100»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1285860"/>
            <a:ext cx="882047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ручей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ые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п.   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ого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ых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Д.п.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В.п.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ручей         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Т.п.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ём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ыми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П.п. о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  лесн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ручь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ях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736"/>
            <a:ext cx="86439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</a:t>
            </a:r>
            <a:endParaRPr lang="ru-RU" sz="6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имён </a:t>
            </a:r>
            <a:r>
              <a:rPr lang="ru-RU" sz="6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прилагательных </a:t>
            </a:r>
            <a:endParaRPr lang="ru-RU" sz="6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6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падежам </a:t>
            </a:r>
            <a:endParaRPr lang="ru-RU" sz="6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072066" y="3857628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3857628"/>
            <a:ext cx="42862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357562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857496"/>
            <a:ext cx="3571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2857496"/>
            <a:ext cx="642942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2357430"/>
            <a:ext cx="42862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87628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Изменение имён прилагательны</a:t>
            </a:r>
            <a:r>
              <a:rPr lang="ru-RU" sz="4400" b="1" dirty="0" smtClean="0">
                <a:solidFill>
                  <a:srgbClr val="C00000"/>
                </a:solidFill>
              </a:rPr>
              <a:t>х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714356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Имена прилагательные изменяются по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                  и склоняются, то есть 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8082" y="71435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родам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714488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изменяются по числам и падежам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214554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Например: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221455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есной ручей      (И.п.),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2357430"/>
            <a:ext cx="357190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14612" y="271462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есного  ручья   (Р.п.),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3214686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лесные  ручьи   (И.п.),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3714752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лесных  ручьёв   (Р.п.) </a:t>
            </a:r>
            <a:r>
              <a:rPr lang="ru-RU" sz="3200" b="1" dirty="0" smtClean="0">
                <a:solidFill>
                  <a:srgbClr val="0000CC"/>
                </a:solidFill>
              </a:rPr>
              <a:t>и т. д.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20" y="4357694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Имя прилагательное стоит в том же роде, числе и падеже, что и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485776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с</a:t>
            </a:r>
            <a:r>
              <a:rPr lang="ru-RU" sz="3200" b="1" dirty="0" smtClean="0">
                <a:solidFill>
                  <a:srgbClr val="C00000"/>
                </a:solidFill>
              </a:rPr>
              <a:t>уществительное,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5429264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к</a:t>
            </a:r>
            <a:r>
              <a:rPr lang="ru-RU" sz="3200" b="1" dirty="0" smtClean="0">
                <a:solidFill>
                  <a:srgbClr val="0000CC"/>
                </a:solidFill>
              </a:rPr>
              <a:t> которому оно относится.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9" grpId="0" animBg="1"/>
      <p:bldP spid="18" grpId="0" animBg="1"/>
      <p:bldP spid="16" grpId="0" animBg="1"/>
      <p:bldP spid="15" grpId="0" animBg="1"/>
      <p:bldP spid="10" grpId="0" animBg="1"/>
      <p:bldP spid="6" grpId="0"/>
      <p:bldP spid="7" grpId="0"/>
      <p:bldP spid="9" grpId="0"/>
      <p:bldP spid="11" grpId="0" animBg="1"/>
      <p:bldP spid="12" grpId="0"/>
      <p:bldP spid="17" grpId="0"/>
      <p:bldP spid="20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785794"/>
            <a:ext cx="54248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Составить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786058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/>
              <a:t>алгоритм определения падежа у имён прилагательных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Алгоритм определения падежа имени прилагательного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857364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>
                <a:solidFill>
                  <a:srgbClr val="002060"/>
                </a:solidFill>
              </a:rPr>
              <a:t>1 шаг </a:t>
            </a:r>
            <a:r>
              <a:rPr lang="ru-RU" sz="3600" dirty="0">
                <a:solidFill>
                  <a:srgbClr val="002060"/>
                </a:solidFill>
              </a:rPr>
              <a:t>– найти существительное, связанное с именем прилагательным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328612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>
                <a:solidFill>
                  <a:srgbClr val="002060"/>
                </a:solidFill>
              </a:rPr>
              <a:t>2 </a:t>
            </a:r>
            <a:r>
              <a:rPr lang="ru-RU" sz="3600" b="1" u="sng" dirty="0" smtClean="0">
                <a:solidFill>
                  <a:srgbClr val="002060"/>
                </a:solidFill>
              </a:rPr>
              <a:t>  шаг </a:t>
            </a:r>
            <a:r>
              <a:rPr lang="ru-RU" sz="3600" dirty="0">
                <a:solidFill>
                  <a:srgbClr val="002060"/>
                </a:solidFill>
              </a:rPr>
              <a:t>– определить падеж у имени существительного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786322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 smtClean="0">
                <a:solidFill>
                  <a:srgbClr val="002060"/>
                </a:solidFill>
              </a:rPr>
              <a:t>3 шаг  </a:t>
            </a:r>
            <a:r>
              <a:rPr lang="ru-RU" sz="3600" dirty="0" smtClean="0">
                <a:solidFill>
                  <a:srgbClr val="002060"/>
                </a:solidFill>
              </a:rPr>
              <a:t>–  по </a:t>
            </a:r>
            <a:r>
              <a:rPr lang="ru-RU" sz="3600" dirty="0">
                <a:solidFill>
                  <a:srgbClr val="002060"/>
                </a:solidFill>
              </a:rPr>
              <a:t>падежу имени существительного определить падеж имени прилагательного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51619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Научиться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714620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/>
              <a:t>определять падеж у имён прилагательных, используя алгоритм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429629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C00000"/>
                </a:solidFill>
              </a:rPr>
              <a:t>Определи падеж</a:t>
            </a:r>
            <a:r>
              <a:rPr lang="en-US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имён прилагательных </a:t>
            </a:r>
          </a:p>
          <a:p>
            <a:pPr algn="ctr">
              <a:defRPr/>
            </a:pPr>
            <a:r>
              <a:rPr lang="ru-RU" sz="2400" b="1" dirty="0" smtClean="0"/>
              <a:t>                   </a:t>
            </a:r>
            <a:endParaRPr lang="ru-RU" sz="24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4313" y="12858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14313" y="18573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4313" y="24288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4313" y="30003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4313" y="47148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4313" y="35718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4313" y="41433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1785174" y="3285331"/>
            <a:ext cx="4000500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8169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572544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286919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001294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715669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430044" y="3285331"/>
            <a:ext cx="4000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6072982" y="3285331"/>
            <a:ext cx="4000500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474" name="TextBox 54"/>
          <p:cNvSpPr txBox="1">
            <a:spLocks noChangeArrowheads="1"/>
          </p:cNvSpPr>
          <p:nvPr/>
        </p:nvSpPr>
        <p:spPr bwMode="auto">
          <a:xfrm>
            <a:off x="3857625" y="1357313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И.П.</a:t>
            </a:r>
          </a:p>
        </p:txBody>
      </p:sp>
      <p:sp>
        <p:nvSpPr>
          <p:cNvPr id="19475" name="TextBox 55"/>
          <p:cNvSpPr txBox="1">
            <a:spLocks noChangeArrowheads="1"/>
          </p:cNvSpPr>
          <p:nvPr/>
        </p:nvSpPr>
        <p:spPr bwMode="auto">
          <a:xfrm>
            <a:off x="4643438" y="135731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Р.П.</a:t>
            </a:r>
          </a:p>
        </p:txBody>
      </p:sp>
      <p:sp>
        <p:nvSpPr>
          <p:cNvPr id="19476" name="TextBox 56"/>
          <p:cNvSpPr txBox="1">
            <a:spLocks noChangeArrowheads="1"/>
          </p:cNvSpPr>
          <p:nvPr/>
        </p:nvSpPr>
        <p:spPr bwMode="auto">
          <a:xfrm>
            <a:off x="5357813" y="1357313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Д.П.</a:t>
            </a:r>
          </a:p>
        </p:txBody>
      </p:sp>
      <p:sp>
        <p:nvSpPr>
          <p:cNvPr id="19477" name="TextBox 57"/>
          <p:cNvSpPr txBox="1">
            <a:spLocks noChangeArrowheads="1"/>
          </p:cNvSpPr>
          <p:nvPr/>
        </p:nvSpPr>
        <p:spPr bwMode="auto">
          <a:xfrm>
            <a:off x="6072188" y="135731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В.П.</a:t>
            </a:r>
          </a:p>
        </p:txBody>
      </p:sp>
      <p:sp>
        <p:nvSpPr>
          <p:cNvPr id="19478" name="TextBox 58"/>
          <p:cNvSpPr txBox="1">
            <a:spLocks noChangeArrowheads="1"/>
          </p:cNvSpPr>
          <p:nvPr/>
        </p:nvSpPr>
        <p:spPr bwMode="auto">
          <a:xfrm>
            <a:off x="6786563" y="1357313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Т.П.</a:t>
            </a:r>
          </a:p>
        </p:txBody>
      </p:sp>
      <p:sp>
        <p:nvSpPr>
          <p:cNvPr id="19479" name="TextBox 59"/>
          <p:cNvSpPr txBox="1">
            <a:spLocks noChangeArrowheads="1"/>
          </p:cNvSpPr>
          <p:nvPr/>
        </p:nvSpPr>
        <p:spPr bwMode="auto">
          <a:xfrm>
            <a:off x="7429500" y="1357313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П.П.</a:t>
            </a:r>
          </a:p>
        </p:txBody>
      </p:sp>
      <p:sp>
        <p:nvSpPr>
          <p:cNvPr id="19480" name="TextBox 61"/>
          <p:cNvSpPr txBox="1">
            <a:spLocks noChangeArrowheads="1"/>
          </p:cNvSpPr>
          <p:nvPr/>
        </p:nvSpPr>
        <p:spPr bwMode="auto">
          <a:xfrm>
            <a:off x="785786" y="1857364"/>
            <a:ext cx="3500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пушистым снегом</a:t>
            </a:r>
          </a:p>
        </p:txBody>
      </p:sp>
      <p:sp>
        <p:nvSpPr>
          <p:cNvPr id="19481" name="TextBox 62"/>
          <p:cNvSpPr txBox="1">
            <a:spLocks noChangeArrowheads="1"/>
          </p:cNvSpPr>
          <p:nvPr/>
        </p:nvSpPr>
        <p:spPr bwMode="auto">
          <a:xfrm>
            <a:off x="785786" y="2428875"/>
            <a:ext cx="3357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прекрасная погода</a:t>
            </a:r>
          </a:p>
        </p:txBody>
      </p:sp>
      <p:sp>
        <p:nvSpPr>
          <p:cNvPr id="19482" name="TextBox 63"/>
          <p:cNvSpPr txBox="1">
            <a:spLocks noChangeArrowheads="1"/>
          </p:cNvSpPr>
          <p:nvPr/>
        </p:nvSpPr>
        <p:spPr bwMode="auto">
          <a:xfrm>
            <a:off x="785786" y="3000375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солнечному дню</a:t>
            </a:r>
          </a:p>
        </p:txBody>
      </p:sp>
      <p:sp>
        <p:nvSpPr>
          <p:cNvPr id="19483" name="TextBox 64"/>
          <p:cNvSpPr txBox="1">
            <a:spLocks noChangeArrowheads="1"/>
          </p:cNvSpPr>
          <p:nvPr/>
        </p:nvSpPr>
        <p:spPr bwMode="auto">
          <a:xfrm>
            <a:off x="785786" y="3571875"/>
            <a:ext cx="3500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 белой берёзе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14313" y="5286375"/>
            <a:ext cx="78581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485" name="TextBox 76"/>
          <p:cNvSpPr txBox="1">
            <a:spLocks noChangeArrowheads="1"/>
          </p:cNvSpPr>
          <p:nvPr/>
        </p:nvSpPr>
        <p:spPr bwMode="auto">
          <a:xfrm>
            <a:off x="785786" y="4143375"/>
            <a:ext cx="3357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у яркого  цветочка</a:t>
            </a:r>
          </a:p>
        </p:txBody>
      </p:sp>
      <p:sp>
        <p:nvSpPr>
          <p:cNvPr id="19486" name="TextBox 77"/>
          <p:cNvSpPr txBox="1">
            <a:spLocks noChangeArrowheads="1"/>
          </p:cNvSpPr>
          <p:nvPr/>
        </p:nvSpPr>
        <p:spPr bwMode="auto">
          <a:xfrm>
            <a:off x="785810" y="4714875"/>
            <a:ext cx="3500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сочную траву</a:t>
            </a:r>
          </a:p>
        </p:txBody>
      </p:sp>
      <p:sp>
        <p:nvSpPr>
          <p:cNvPr id="37" name="5-конечная звезда 36"/>
          <p:cNvSpPr/>
          <p:nvPr/>
        </p:nvSpPr>
        <p:spPr>
          <a:xfrm>
            <a:off x="6938963" y="2009775"/>
            <a:ext cx="571500" cy="571500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929063" y="1928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43438" y="1928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57813" y="1928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72188" y="1928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500938" y="1928813"/>
            <a:ext cx="500062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643438" y="2500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357813" y="2500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072188" y="2500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86563" y="2500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500938" y="2500313"/>
            <a:ext cx="500062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929063" y="3071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643438" y="3071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072188" y="3071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86563" y="3071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500938" y="3071813"/>
            <a:ext cx="500062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929063" y="3643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643438" y="3643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357813" y="3643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072188" y="3643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786563" y="3643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3929063" y="4214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3" y="4214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72188" y="4214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786563" y="42148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7500938" y="4214813"/>
            <a:ext cx="500062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3929063" y="4786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4643438" y="4786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357813" y="4786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6786563" y="4786313"/>
            <a:ext cx="571500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7500938" y="4786313"/>
            <a:ext cx="500062" cy="42862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Солнце 74"/>
          <p:cNvSpPr/>
          <p:nvPr/>
        </p:nvSpPr>
        <p:spPr>
          <a:xfrm>
            <a:off x="3929063" y="2500313"/>
            <a:ext cx="571500" cy="500062"/>
          </a:xfrm>
          <a:prstGeom prst="sun">
            <a:avLst>
              <a:gd name="adj" fmla="val 19921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Солнце 75"/>
          <p:cNvSpPr/>
          <p:nvPr/>
        </p:nvSpPr>
        <p:spPr>
          <a:xfrm>
            <a:off x="5357813" y="3071813"/>
            <a:ext cx="571500" cy="428625"/>
          </a:xfrm>
          <a:prstGeom prst="sun">
            <a:avLst>
              <a:gd name="adj" fmla="val 2500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Солнце 76"/>
          <p:cNvSpPr/>
          <p:nvPr/>
        </p:nvSpPr>
        <p:spPr>
          <a:xfrm>
            <a:off x="7500938" y="3643313"/>
            <a:ext cx="571500" cy="500062"/>
          </a:xfrm>
          <a:prstGeom prst="sun">
            <a:avLst>
              <a:gd name="adj" fmla="val 2500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олнце 78"/>
          <p:cNvSpPr/>
          <p:nvPr/>
        </p:nvSpPr>
        <p:spPr>
          <a:xfrm>
            <a:off x="6072188" y="4786313"/>
            <a:ext cx="571500" cy="500062"/>
          </a:xfrm>
          <a:prstGeom prst="sun">
            <a:avLst>
              <a:gd name="adj" fmla="val 2500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Солнце 79"/>
          <p:cNvSpPr/>
          <p:nvPr/>
        </p:nvSpPr>
        <p:spPr>
          <a:xfrm>
            <a:off x="6786563" y="1928813"/>
            <a:ext cx="571500" cy="500062"/>
          </a:xfrm>
          <a:prstGeom prst="sun">
            <a:avLst>
              <a:gd name="adj" fmla="val 2500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" name="Солнце 81"/>
          <p:cNvSpPr/>
          <p:nvPr/>
        </p:nvSpPr>
        <p:spPr>
          <a:xfrm>
            <a:off x="4643438" y="4214813"/>
            <a:ext cx="571500" cy="500062"/>
          </a:xfrm>
          <a:prstGeom prst="sun">
            <a:avLst>
              <a:gd name="adj" fmla="val 2500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9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0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0"/>
            <a:ext cx="871543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Блиц- опрос</a:t>
            </a:r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Как изменяется имя прилагательное?</a:t>
            </a:r>
          </a:p>
          <a:p>
            <a:pPr marL="342900" indent="-342900">
              <a:buAutoNum type="arabicPeriod"/>
            </a:pPr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В каком роде, числе и падеже всегда </a:t>
            </a:r>
          </a:p>
          <a:p>
            <a:pPr marL="342900" indent="-342900"/>
            <a:r>
              <a:rPr lang="ru-RU" sz="3600" b="1" dirty="0" smtClean="0">
                <a:solidFill>
                  <a:srgbClr val="002060"/>
                </a:solidFill>
              </a:rPr>
              <a:t>стоит имя прилагательное?</a:t>
            </a: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r>
              <a:rPr lang="ru-RU" sz="3600" b="1" dirty="0" smtClean="0">
                <a:solidFill>
                  <a:srgbClr val="002060"/>
                </a:solidFill>
              </a:rPr>
              <a:t>3. </a:t>
            </a:r>
            <a:r>
              <a:rPr lang="ru-RU" sz="3200" b="1" dirty="0" smtClean="0">
                <a:solidFill>
                  <a:srgbClr val="002060"/>
                </a:solidFill>
              </a:rPr>
              <a:t>Как определить падеж прилагательного?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571612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Имя прилагательное изменяется по родам, числам и падежам</a:t>
            </a:r>
            <a:r>
              <a:rPr lang="ru-RU" sz="2800" b="1" i="1" dirty="0" smtClean="0">
                <a:solidFill>
                  <a:srgbClr val="FF0000"/>
                </a:solidFill>
              </a:rPr>
              <a:t>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714752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Прилагательное всегда стоит в том же роде, числе и падеже, что и имя существительное связанное с ним.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5786454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По падежу существительного.  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2714625" y="571500"/>
            <a:ext cx="578643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4460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могу пользоваться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новыми знаниями </a:t>
            </a:r>
          </a:p>
          <a:p>
            <a:pPr eaLnBrk="0" hangingPunct="0">
              <a:tabLst>
                <a:tab pos="44608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 именах прилагательных,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 падеж прилагательного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могу это объяснить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одноклассникам.</a:t>
            </a: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</a:endParaRPr>
          </a:p>
          <a:p>
            <a:pPr eaLnBrk="0" hangingPunct="0">
              <a:buFontTx/>
              <a:buChar char="•"/>
              <a:tabLst>
                <a:tab pos="446088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как определить падеж прилагательного,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не уверен,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что объясню другому. </a:t>
            </a: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46088" algn="l"/>
              </a:tabLst>
            </a:pPr>
            <a:endParaRPr lang="ru-RU" sz="2400" dirty="0">
              <a:solidFill>
                <a:srgbClr val="002060"/>
              </a:solidFill>
            </a:endParaRPr>
          </a:p>
          <a:p>
            <a:pPr eaLnBrk="0" hangingPunct="0">
              <a:buFontTx/>
              <a:buChar char="•"/>
              <a:tabLst>
                <a:tab pos="4460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не совсем понял,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определить падеж прилагательного.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331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8625"/>
            <a:ext cx="1801812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786313"/>
            <a:ext cx="1782763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571750"/>
            <a:ext cx="1782763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714348" y="723900"/>
            <a:ext cx="7890100" cy="470536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6000" b="1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+mj-lt"/>
              </a:rPr>
              <a:t>Спасибо за урок</a:t>
            </a:r>
            <a:r>
              <a:rPr lang="ru-RU" sz="4400" b="1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+mj-lt"/>
              </a:rPr>
              <a:t>!</a:t>
            </a:r>
            <a:endParaRPr lang="ru-RU" sz="4400" b="1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000240"/>
            <a:ext cx="84296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Отпустил он рыбку …….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И сказал ей    …….     </a:t>
            </a: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  слово</a:t>
            </a:r>
            <a:endParaRPr kumimoji="0" lang="ru-RU" sz="4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Бог с тобою,   ……    </a:t>
            </a: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   рыбка</a:t>
            </a:r>
            <a:endParaRPr kumimoji="0" lang="ru-RU" sz="4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Твоего мне откупа не надо,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Ступай себе в  ……..   </a:t>
            </a: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 море</a:t>
            </a:r>
            <a:r>
              <a:rPr kumimoji="0" lang="ru-RU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5852" y="142852"/>
            <a:ext cx="68580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atin typeface="Century Schoolbook" pitchFamily="18" charset="0"/>
              </a:rPr>
              <a:t>Тринадцатое февраля.</a:t>
            </a:r>
          </a:p>
          <a:p>
            <a:pPr algn="ctr"/>
            <a:r>
              <a:rPr lang="ru-RU" sz="4400" i="1" dirty="0" smtClean="0">
                <a:latin typeface="Century Schoolbook" pitchFamily="18" charset="0"/>
              </a:rPr>
              <a:t>Классная работа.</a:t>
            </a:r>
            <a:endParaRPr lang="ru-RU" sz="4400" i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785926"/>
            <a:ext cx="84296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Отпустил он рыбку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 pitchFamily="18" charset="0"/>
              </a:rPr>
              <a:t>золотую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 Schoolbook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И сказал ей 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 pitchFamily="18" charset="0"/>
              </a:rPr>
              <a:t>ласковое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слово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Бог с тобою,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 pitchFamily="18" charset="0"/>
              </a:rPr>
              <a:t>золотая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рыбка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Твоего мне откупа не надо,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Ступай себе в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Schoolbook" pitchFamily="18" charset="0"/>
              </a:rPr>
              <a:t>синее</a:t>
            </a:r>
            <a:r>
              <a:rPr kumimoji="0" lang="ru-RU" sz="4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</a:rPr>
              <a:t>море.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71472" y="1000108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«Недавно я прочитал интересный сказку А.С. Пушкина «О рыбаке и рыбке». В ней он рассказывает о злая, жадная старуха, добрый, но слабохарактерный старике и умный благородный рыбке. Теперь я понял, откуда выражение «остаться у разбитый корыта».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57158" y="1000108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«Недавно я прочитал интересн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ую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сказку А.С. Пушкина «О рыбаке и рыбке». В ней он рассказывает о зл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жадн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старух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добр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но слабохарактерн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старике и умн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благородн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рыбке. Теперь я понял, откуда выражение «остаться у разбит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ого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корыта».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500042"/>
            <a:ext cx="72912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i="1" dirty="0">
                <a:solidFill>
                  <a:srgbClr val="C00000"/>
                </a:solidFill>
              </a:rPr>
              <a:t>Проблемный вопрос: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500034" y="1857364"/>
            <a:ext cx="7924797" cy="2214563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5400" b="1" kern="0" dirty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5400" b="1" i="1" kern="0" dirty="0">
                <a:solidFill>
                  <a:srgbClr val="002060"/>
                </a:solidFill>
                <a:latin typeface="+mn-lt"/>
              </a:rPr>
              <a:t>Склоняются ли имена прилагательные?</a:t>
            </a:r>
          </a:p>
        </p:txBody>
      </p:sp>
      <p:pic>
        <p:nvPicPr>
          <p:cNvPr id="14340" name="Рисунок 5" descr="2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4286250"/>
            <a:ext cx="227171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785794"/>
            <a:ext cx="40005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Повторить…</a:t>
            </a:r>
          </a:p>
          <a:p>
            <a:pPr marL="914400" lvl="0" indent="-914400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5400" dirty="0">
              <a:solidFill>
                <a:srgbClr val="002060"/>
              </a:solidFill>
              <a:latin typeface="Arial" pitchFamily="34" charset="0"/>
            </a:endParaRPr>
          </a:p>
          <a:p>
            <a:pPr marL="914400" lvl="0" indent="-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Составить …</a:t>
            </a:r>
          </a:p>
          <a:p>
            <a:pPr marL="914400" lvl="0" indent="-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5400" dirty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914400" lvl="0" indent="-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Научиться …</a:t>
            </a:r>
            <a:r>
              <a:rPr lang="ru-RU" sz="60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785794"/>
            <a:ext cx="47149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знания об имени </a:t>
            </a:r>
          </a:p>
          <a:p>
            <a:r>
              <a:rPr lang="ru-RU" sz="3200" b="1" i="1" dirty="0" smtClean="0"/>
              <a:t>прилагательном</a:t>
            </a:r>
            <a:endParaRPr lang="ru-RU" sz="32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221455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/>
              <a:t>алгоритм определения падежа у имён прилагательных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41433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/>
              <a:t>определять падеж у имён прилагательных, используя алгоритм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000108"/>
            <a:ext cx="56589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Повторить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496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/>
              <a:t>знания об имени  прилагательном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642918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Проверка теста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306" y="1928802"/>
            <a:ext cx="11430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С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К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Л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О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Н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Е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Н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И 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Е</a:t>
            </a:r>
          </a:p>
          <a:p>
            <a:pPr marL="342900" indent="-342900">
              <a:buAutoNum type="arabicPeriod"/>
            </a:pP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807</TotalTime>
  <Words>529</Words>
  <Application>Microsoft Office PowerPoint</Application>
  <PresentationFormat>Экран (4:3)</PresentationFormat>
  <Paragraphs>113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 русского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By Letis</dc:creator>
  <cp:lastModifiedBy>By Letis</cp:lastModifiedBy>
  <cp:revision>77</cp:revision>
  <dcterms:created xsi:type="dcterms:W3CDTF">2013-02-09T12:39:30Z</dcterms:created>
  <dcterms:modified xsi:type="dcterms:W3CDTF">2014-02-12T15:46:49Z</dcterms:modified>
</cp:coreProperties>
</file>