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2" r:id="rId16"/>
    <p:sldId id="273" r:id="rId17"/>
    <p:sldId id="274" r:id="rId18"/>
    <p:sldId id="275" r:id="rId19"/>
    <p:sldId id="276" r:id="rId20"/>
    <p:sldId id="277" r:id="rId21"/>
    <p:sldId id="278" r:id="rId22"/>
    <p:sldId id="279" r:id="rId23"/>
    <p:sldId id="280" r:id="rId24"/>
    <p:sldId id="281" r:id="rId25"/>
    <p:sldId id="259" r:id="rId26"/>
    <p:sldId id="283"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522" y="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90F14C7B-0790-4C78-A08A-F670C1E945B8}" type="datetimeFigureOut">
              <a:rPr lang="ru-RU" smtClean="0"/>
              <a:t>13.12.2023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C8A664F8-DE08-41FE-92E1-D28CB5D5B129}"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0F14C7B-0790-4C78-A08A-F670C1E945B8}" type="datetimeFigureOut">
              <a:rPr lang="ru-RU" smtClean="0"/>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A664F8-DE08-41FE-92E1-D28CB5D5B12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0F14C7B-0790-4C78-A08A-F670C1E945B8}" type="datetimeFigureOut">
              <a:rPr lang="ru-RU" smtClean="0"/>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A664F8-DE08-41FE-92E1-D28CB5D5B12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0F14C7B-0790-4C78-A08A-F670C1E945B8}" type="datetimeFigureOut">
              <a:rPr lang="ru-RU" smtClean="0"/>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A664F8-DE08-41FE-92E1-D28CB5D5B129}" type="slidenum">
              <a:rPr lang="ru-RU" smtClean="0"/>
              <a:t>‹#›</a:t>
            </a:fld>
            <a:endParaRPr lang="ru-RU"/>
          </a:p>
        </p:txBody>
      </p:sp>
      <p:sp>
        <p:nvSpPr>
          <p:cNvPr id="7" name="Заголовок 6"/>
          <p:cNvSpPr>
            <a:spLocks noGrp="1"/>
          </p:cNvSpPr>
          <p:nvPr>
            <p:ph type="title"/>
          </p:nvPr>
        </p:nvSpPr>
        <p:spPr/>
        <p:txBody>
          <a:bodyPr rtlCol="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0F14C7B-0790-4C78-A08A-F670C1E945B8}" type="datetimeFigureOut">
              <a:rPr lang="ru-RU" smtClean="0"/>
              <a:t>13.12.2023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A664F8-DE08-41FE-92E1-D28CB5D5B129}"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0F14C7B-0790-4C78-A08A-F670C1E945B8}" type="datetimeFigureOut">
              <a:rPr lang="ru-RU" smtClean="0"/>
              <a:t>13.12.2023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A664F8-DE08-41FE-92E1-D28CB5D5B129}" type="slidenum">
              <a:rPr lang="ru-RU" smtClean="0"/>
              <a:t>‹#›</a:t>
            </a:fld>
            <a:endParaRPr lang="ru-RU"/>
          </a:p>
        </p:txBody>
      </p:sp>
      <p:sp>
        <p:nvSpPr>
          <p:cNvPr id="8" name="Заголовок 7"/>
          <p:cNvSpPr>
            <a:spLocks noGrp="1"/>
          </p:cNvSpPr>
          <p:nvPr>
            <p:ph type="title"/>
          </p:nvPr>
        </p:nvSpPr>
        <p:spPr/>
        <p:txBody>
          <a:bodyPr rtlCol="0"/>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0F14C7B-0790-4C78-A08A-F670C1E945B8}" type="datetimeFigureOut">
              <a:rPr lang="ru-RU" smtClean="0"/>
              <a:t>13.12.2023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8A664F8-DE08-41FE-92E1-D28CB5D5B129}"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0F14C7B-0790-4C78-A08A-F670C1E945B8}" type="datetimeFigureOut">
              <a:rPr lang="ru-RU" smtClean="0"/>
              <a:t>13.12.2023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8A664F8-DE08-41FE-92E1-D28CB5D5B129}" type="slidenum">
              <a:rPr lang="ru-RU" smtClean="0"/>
              <a:t>‹#›</a:t>
            </a:fld>
            <a:endParaRPr lang="ru-RU"/>
          </a:p>
        </p:txBody>
      </p:sp>
      <p:sp>
        <p:nvSpPr>
          <p:cNvPr id="6" name="Заголовок 5"/>
          <p:cNvSpPr>
            <a:spLocks noGrp="1"/>
          </p:cNvSpPr>
          <p:nvPr>
            <p:ph type="title"/>
          </p:nvPr>
        </p:nvSpPr>
        <p:spPr/>
        <p:txBody>
          <a:bodyPr rtlCol="0"/>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0F14C7B-0790-4C78-A08A-F670C1E945B8}" type="datetimeFigureOut">
              <a:rPr lang="ru-RU" smtClean="0"/>
              <a:t>13.12.2023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8A664F8-DE08-41FE-92E1-D28CB5D5B12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p>
            <a:fld id="{90F14C7B-0790-4C78-A08A-F670C1E945B8}" type="datetimeFigureOut">
              <a:rPr lang="ru-RU" smtClean="0"/>
              <a:t>13.12.2023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A664F8-DE08-41FE-92E1-D28CB5D5B129}"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90F14C7B-0790-4C78-A08A-F670C1E945B8}" type="datetimeFigureOut">
              <a:rPr lang="ru-RU" smtClean="0"/>
              <a:t>13.12.2023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C8A664F8-DE08-41FE-92E1-D28CB5D5B129}"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0F14C7B-0790-4C78-A08A-F670C1E945B8}" type="datetimeFigureOut">
              <a:rPr lang="ru-RU" smtClean="0"/>
              <a:t>13.12.2023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8A664F8-DE08-41FE-92E1-D28CB5D5B129}"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071546"/>
            <a:ext cx="7772400" cy="3000395"/>
          </a:xfrm>
        </p:spPr>
        <p:txBody>
          <a:bodyPr>
            <a:normAutofit fontScale="90000"/>
          </a:bodyPr>
          <a:lstStyle/>
          <a:p>
            <a:r>
              <a:rPr lang="ru-RU" dirty="0" smtClean="0"/>
              <a:t>Развитие орфографической зоркости младших школьников на уроках русского языка</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643042" y="1571612"/>
            <a:ext cx="678661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3.</a:t>
            </a: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b="1" i="0" u="sng"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Письмо с проговаривание.</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Объединяет весь класс, постепенно все ребята начинают работать в хорошем темпе. Проговаривание – своего рода предупреждение ошибок.</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1142976" y="1071546"/>
            <a:ext cx="757242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4.     </a:t>
            </a:r>
            <a:r>
              <a:rPr kumimoji="0" lang="ru-RU" sz="2400" b="1" i="0" u="sng"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Письмо с пропуском орфограмм.</a:t>
            </a: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r>
            <a:b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Ученикам дается разрешение пропускать букву, если не знаешь, какую написать.</a:t>
            </a:r>
            <a:endParaRPr kumimoji="0" lang="ru-RU" sz="3600" b="0" i="0" u="none" strike="noStrike" cap="none" normalizeH="0" baseline="0" dirty="0" smtClean="0">
              <a:ln>
                <a:noFill/>
              </a:ln>
              <a:solidFill>
                <a:schemeClr val="tx1"/>
              </a:solidFill>
              <a:effectLst/>
              <a:latin typeface="Arial" pitchFamily="34" charset="0"/>
            </a:endParaRPr>
          </a:p>
        </p:txBody>
      </p:sp>
      <p:sp>
        <p:nvSpPr>
          <p:cNvPr id="26626" name="Rectangle 2"/>
          <p:cNvSpPr>
            <a:spLocks noChangeArrowheads="1"/>
          </p:cNvSpPr>
          <p:nvPr/>
        </p:nvSpPr>
        <p:spPr bwMode="auto">
          <a:xfrm>
            <a:off x="2143108" y="3000372"/>
            <a:ext cx="642942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5.</a:t>
            </a: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b="1" i="0" u="sng"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Какографические упражнения</a:t>
            </a: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Предусматривают исправления учениками умышленного допущенных в текстах ошибочных написаний.</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642910" y="428604"/>
            <a:ext cx="8072462"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6.</a:t>
            </a: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b="1" i="0" u="sng"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Скоростное письмо.</a:t>
            </a: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r>
            <a:b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Самым эффективным приемом для выработки скоростного письма является списывание на время. </a:t>
            </a:r>
          </a:p>
          <a:p>
            <a:pPr marL="0" marR="0" lvl="0" indent="0"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Методика  проведения</a:t>
            </a:r>
            <a:r>
              <a:rPr kumimoji="0" lang="ru-RU" sz="2400"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a:t>
            </a: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r>
            <a:b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1. Чтение текста хором с учителем (орфоэпическое).</a:t>
            </a:r>
            <a:b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2. Самостоятельное чтение хором.</a:t>
            </a:r>
            <a:b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3. Объяснение орфограмм (коллективно).</a:t>
            </a:r>
            <a:b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4. Считают количество предложений в тексте.</a:t>
            </a:r>
            <a:b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5. Чтение по предложениям.</a:t>
            </a:r>
            <a:b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6. Орфографическое чтение.</a:t>
            </a:r>
            <a:b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7. По команде учителя запись текста на время (1-2 мин.).</a:t>
            </a:r>
            <a:b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8. Подсчитать количество записанных слов, записать на полях.</a:t>
            </a:r>
            <a:b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9. Проверка написанного.</a:t>
            </a:r>
            <a:endParaRPr kumimoji="0" lang="ru-RU" sz="36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928662" y="1214422"/>
            <a:ext cx="778674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7.</a:t>
            </a: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b="1" i="0" u="sng"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Письмо по памяти.</a:t>
            </a:r>
            <a:endParaRPr kumimoji="0" lang="ru-RU" sz="2400" b="0" i="0" u="none" strike="noStrike" cap="none" normalizeH="0" baseline="0" dirty="0" smtClean="0">
              <a:ln>
                <a:noFill/>
              </a:ln>
              <a:solidFill>
                <a:schemeClr val="tx1"/>
              </a:solidFill>
              <a:effectLst/>
              <a:latin typeface="Arial" pitchFamily="34" charset="0"/>
            </a:endParaRPr>
          </a:p>
          <a:p>
            <a:pPr marL="0" marR="0" lvl="0" indent="457200"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Письмо по памяти я провожу по следующей схеме:</a:t>
            </a:r>
            <a:endParaRPr kumimoji="0" lang="ru-RU" sz="2400" b="0" i="0" u="none" strike="noStrike" cap="none" normalizeH="0" baseline="0" dirty="0" smtClean="0">
              <a:ln>
                <a:noFill/>
              </a:ln>
              <a:solidFill>
                <a:schemeClr val="tx1"/>
              </a:solidFill>
              <a:effectLst/>
              <a:latin typeface="Arial" pitchFamily="34" charset="0"/>
            </a:endParaRPr>
          </a:p>
          <a:p>
            <a:pPr marL="0" marR="0" lvl="0" indent="457200"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1. Чтение (орфоэпическое) текста, работа по содержанию.</a:t>
            </a:r>
            <a:endParaRPr kumimoji="0" lang="ru-RU" sz="2400" b="0" i="0" u="none" strike="noStrike" cap="none" normalizeH="0" baseline="0" dirty="0" smtClean="0">
              <a:ln>
                <a:noFill/>
              </a:ln>
              <a:solidFill>
                <a:schemeClr val="tx1"/>
              </a:solidFill>
              <a:effectLst/>
              <a:latin typeface="Arial" pitchFamily="34" charset="0"/>
            </a:endParaRPr>
          </a:p>
          <a:p>
            <a:pPr marL="0" marR="0" lvl="0" indent="457200"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2.  Орфографическое чтение учителя, детьми, орфографический разбор.</a:t>
            </a:r>
            <a:endParaRPr kumimoji="0" lang="ru-RU" sz="2400" b="0" i="0" u="none" strike="noStrike" cap="none" normalizeH="0" baseline="0" dirty="0" smtClean="0">
              <a:ln>
                <a:noFill/>
              </a:ln>
              <a:solidFill>
                <a:schemeClr val="tx1"/>
              </a:solidFill>
              <a:effectLst/>
              <a:latin typeface="Arial" pitchFamily="34" charset="0"/>
            </a:endParaRPr>
          </a:p>
          <a:p>
            <a:pPr marL="0" marR="0" lvl="0" indent="457200"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3. Упражнение в запоминании.</a:t>
            </a:r>
            <a:endParaRPr kumimoji="0" lang="ru-RU" sz="2400" b="0" i="0" u="none" strike="noStrike" cap="none" normalizeH="0" baseline="0" dirty="0" smtClean="0">
              <a:ln>
                <a:noFill/>
              </a:ln>
              <a:solidFill>
                <a:schemeClr val="tx1"/>
              </a:solidFill>
              <a:effectLst/>
              <a:latin typeface="Arial" pitchFamily="34" charset="0"/>
            </a:endParaRPr>
          </a:p>
          <a:p>
            <a:pPr marL="0" marR="0" lvl="0" indent="457200"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4.Орфографическое чтение слов с орфограммами.</a:t>
            </a:r>
            <a:endParaRPr kumimoji="0" lang="ru-RU" sz="2400" b="0" i="0" u="none" strike="noStrike" cap="none" normalizeH="0" baseline="0" dirty="0" smtClean="0">
              <a:ln>
                <a:noFill/>
              </a:ln>
              <a:solidFill>
                <a:schemeClr val="tx1"/>
              </a:solidFill>
              <a:effectLst/>
              <a:latin typeface="Arial" pitchFamily="34" charset="0"/>
            </a:endParaRPr>
          </a:p>
          <a:p>
            <a:pPr marL="0" marR="0" lvl="0" indent="457200"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5. Запись.</a:t>
            </a:r>
            <a:endParaRPr kumimoji="0" lang="ru-RU" sz="2400" b="0" i="0" u="none" strike="noStrike" cap="none" normalizeH="0" baseline="0" dirty="0" smtClean="0">
              <a:ln>
                <a:noFill/>
              </a:ln>
              <a:solidFill>
                <a:schemeClr val="tx1"/>
              </a:solidFill>
              <a:effectLst/>
              <a:latin typeface="Arial" pitchFamily="34" charset="0"/>
            </a:endParaRPr>
          </a:p>
          <a:p>
            <a:pPr marL="0" marR="0" lvl="0" indent="457200"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6. Проверка.</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1428728" y="928670"/>
            <a:ext cx="671514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8.</a:t>
            </a: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b="1" i="0" u="sng"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Диктант</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i="1"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Предупредительный диктант</a:t>
            </a:r>
            <a:endParaRPr kumimoji="0" lang="ru-RU" sz="2400" i="0"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2400" i="0"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i="1"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Объяснительный диктант</a:t>
            </a:r>
            <a:endParaRPr kumimoji="0" lang="ru-RU" sz="2400" i="0"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2400" i="0"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i="1"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Выборочный диктант</a:t>
            </a:r>
            <a:endParaRPr kumimoji="0" lang="ru-RU" sz="2400" i="0"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2400" i="0"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i="1"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Свободный диктант</a:t>
            </a:r>
            <a:endParaRPr kumimoji="0" lang="ru-RU" sz="2400" i="0"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2400" i="0"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i="1"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Самодиктант</a:t>
            </a:r>
            <a:endParaRPr kumimoji="0" lang="ru-RU" sz="2400" i="0"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2400" i="0"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i="1"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Зрительно-слуховые диктанты</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lang="ru-RU" sz="2400" i="1" dirty="0" smtClean="0">
                <a:solidFill>
                  <a:srgbClr val="000000"/>
                </a:solidFill>
                <a:latin typeface="Calibri" pitchFamily="34" charset="0"/>
                <a:cs typeface="Times New Roman" pitchFamily="18" charset="0"/>
              </a:rPr>
              <a:t>        Диктант с простукиванием</a:t>
            </a:r>
          </a:p>
          <a:p>
            <a:pPr>
              <a:buFont typeface="Arial" pitchFamily="34" charset="0"/>
              <a:buChar char="•"/>
            </a:pPr>
            <a:r>
              <a:rPr lang="ru-RU" sz="2400" i="1" dirty="0" smtClean="0"/>
              <a:t>     </a:t>
            </a:r>
            <a:r>
              <a:rPr lang="ru-RU" sz="2400" i="1" dirty="0" smtClean="0">
                <a:latin typeface="Calibri" pitchFamily="34" charset="0"/>
              </a:rPr>
              <a:t>«</a:t>
            </a:r>
            <a:r>
              <a:rPr lang="ru-RU" sz="2400" i="1" dirty="0">
                <a:latin typeface="Calibri" pitchFamily="34" charset="0"/>
              </a:rPr>
              <a:t>Проверяю себя».</a:t>
            </a:r>
            <a:endParaRPr lang="ru-RU" sz="2400" dirty="0">
              <a:latin typeface="Calibri" pitchFamily="34" charset="0"/>
            </a:endParaRPr>
          </a:p>
          <a:p>
            <a:r>
              <a:rPr lang="ru-RU" sz="2400" dirty="0" smtClean="0"/>
              <a:t>   </a:t>
            </a:r>
            <a:r>
              <a:rPr lang="ru-RU" sz="1600" dirty="0" smtClean="0"/>
              <a:t>Выполняя </a:t>
            </a:r>
            <a:r>
              <a:rPr lang="ru-RU" sz="1600" dirty="0"/>
              <a:t>этот диктант, учащиеся могут спрашивать у </a:t>
            </a:r>
            <a:r>
              <a:rPr lang="ru-RU" sz="1600" dirty="0" smtClean="0"/>
              <a:t>         учителя</a:t>
            </a:r>
            <a:r>
              <a:rPr lang="ru-RU" sz="1600" dirty="0"/>
              <a:t>, как пишется то или иное слово</a:t>
            </a:r>
            <a:r>
              <a:rPr lang="ru-RU" sz="1600" dirty="0" smtClean="0"/>
              <a:t>.</a:t>
            </a:r>
            <a:endParaRPr lang="ru-RU" sz="2400" dirty="0" smtClean="0"/>
          </a:p>
          <a:p>
            <a:pPr>
              <a:buFont typeface="Arial" pitchFamily="34" charset="0"/>
              <a:buChar char="•"/>
            </a:pPr>
            <a:r>
              <a:rPr lang="ru-RU" sz="2400" i="1" dirty="0" smtClean="0"/>
              <a:t>      </a:t>
            </a:r>
            <a:r>
              <a:rPr lang="ru-RU" sz="2400" i="1" dirty="0" smtClean="0">
                <a:latin typeface="Calibri" pitchFamily="34" charset="0"/>
              </a:rPr>
              <a:t>Словарный диктант</a:t>
            </a:r>
            <a:endParaRPr lang="ru-RU" sz="2400" i="1" dirty="0">
              <a:latin typeface="Calibri"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1785918" y="1571612"/>
            <a:ext cx="671517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Правила в стихотворной форме</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В конце слова, без сомнения,</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происходит оглушение.</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Говорим мы </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плод, проверяем плоды,</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Говорим мы </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сад, проверяем сады.</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1857356" y="1214422"/>
            <a:ext cx="592935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Род мужской, конечно, мой;</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Мой сад, мой брат, стул мой.</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Женский род, помню я,</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То, про что скажу </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моя;</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Моя ручка, моя тучка и тетрадь моя.</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Средний род </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оно моё;</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Моё окно, село моё.</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1714480" y="1857364"/>
            <a:ext cx="592932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Прошедшее время </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то, что прошло;</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Вчера мы писали, солнце ушло.</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Настоящее время </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проходит теперь</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Мою окно, закрываю дверь</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 в будущем: я полечу на ракете,</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Хочу побывать на далёкой планете.</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500034" y="1643050"/>
            <a:ext cx="828680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Выборочный ответ.</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Слова.</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Ответы.</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Слова.</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Ответы.</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2</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3</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4</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2</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3</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4</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тон</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а</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о</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а</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о</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ко</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ектив</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л</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лл</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л</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лл</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зета</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о</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а</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а</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о</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а</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ея</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лл</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л</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л</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лл</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рох</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о</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а</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о</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о</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ко</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идор</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рр</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р</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рр</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р</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642910" y="1428736"/>
            <a:ext cx="807246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Подбор и запись слов с иноязычными элементами</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авто-</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-колл-</a:t>
            </a:r>
            <a:r>
              <a:rPr kumimoji="0" lang="ru-RU" sz="2400" b="1" i="1"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-грамм-</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автодорога</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коллектив</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грамматика</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автомобиль</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коллекция</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килограмм</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автостанция</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редколлегия</a:t>
            </a:r>
            <a:r>
              <a:rPr kumimoji="0" lang="ru-RU" sz="24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орфограмма</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7224" y="1357298"/>
            <a:ext cx="7715304" cy="2246769"/>
          </a:xfrm>
          <a:prstGeom prst="rect">
            <a:avLst/>
          </a:prstGeom>
        </p:spPr>
        <p:txBody>
          <a:bodyPr wrap="square">
            <a:spAutoFit/>
          </a:bodyPr>
          <a:lstStyle/>
          <a:p>
            <a:pPr algn="just"/>
            <a:r>
              <a:rPr lang="ru-RU" sz="2800" b="1" dirty="0"/>
              <a:t>Орфографическая зоркость</a:t>
            </a:r>
            <a:r>
              <a:rPr lang="ru-RU" sz="2800" dirty="0"/>
              <a:t> - это умение замечать орфограммы, то есть те случаи при письме, где при едином произношении возможен выбор написания</a:t>
            </a:r>
            <a:r>
              <a:rPr lang="ru-RU" dirty="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571604" y="1428736"/>
            <a:ext cx="5857916" cy="1938992"/>
          </a:xfrm>
          <a:prstGeom prst="rect">
            <a:avLst/>
          </a:prstGeom>
        </p:spPr>
        <p:txBody>
          <a:bodyPr wrap="square">
            <a:spAutoFit/>
          </a:bodyPr>
          <a:lstStyle/>
          <a:p>
            <a:pPr algn="ctr"/>
            <a:r>
              <a:rPr lang="ru-RU" sz="2400" b="1" dirty="0" smtClean="0"/>
              <a:t>Состав слова</a:t>
            </a:r>
          </a:p>
          <a:p>
            <a:pPr algn="ctr"/>
            <a:r>
              <a:rPr lang="ru-RU" sz="2400" dirty="0" smtClean="0"/>
              <a:t>Та часть слова, что изменяется, </a:t>
            </a:r>
          </a:p>
          <a:p>
            <a:pPr algn="ctr"/>
            <a:r>
              <a:rPr lang="ru-RU" sz="2400" i="1" dirty="0" smtClean="0"/>
              <a:t>Окончанием</a:t>
            </a:r>
            <a:r>
              <a:rPr lang="ru-RU" sz="2400" dirty="0" smtClean="0"/>
              <a:t> называется.</a:t>
            </a:r>
          </a:p>
          <a:p>
            <a:pPr algn="ctr"/>
            <a:r>
              <a:rPr lang="ru-RU" sz="2400" dirty="0" smtClean="0"/>
              <a:t>Остальную же часть слова</a:t>
            </a:r>
          </a:p>
          <a:p>
            <a:pPr algn="ctr"/>
            <a:r>
              <a:rPr lang="ru-RU" sz="2400" dirty="0" smtClean="0"/>
              <a:t>Именуем мы </a:t>
            </a:r>
            <a:r>
              <a:rPr lang="ru-RU" sz="2400" i="1" dirty="0" smtClean="0"/>
              <a:t>основой</a:t>
            </a:r>
            <a:r>
              <a:rPr lang="ru-RU" sz="2400" dirty="0" smtClean="0"/>
              <a:t>.</a:t>
            </a:r>
            <a:endParaRPr lang="ru-RU"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00232" y="142852"/>
            <a:ext cx="5857916" cy="461665"/>
          </a:xfrm>
          <a:prstGeom prst="rect">
            <a:avLst/>
          </a:prstGeom>
        </p:spPr>
        <p:txBody>
          <a:bodyPr wrap="square">
            <a:spAutoFit/>
          </a:bodyPr>
          <a:lstStyle/>
          <a:p>
            <a:pPr algn="ctr"/>
            <a:r>
              <a:rPr lang="ru-RU" sz="2400" b="1" dirty="0" smtClean="0"/>
              <a:t>Орфографическое домино</a:t>
            </a:r>
          </a:p>
        </p:txBody>
      </p:sp>
      <p:graphicFrame>
        <p:nvGraphicFramePr>
          <p:cNvPr id="3" name="Таблица 2"/>
          <p:cNvGraphicFramePr>
            <a:graphicFrameLocks noGrp="1"/>
          </p:cNvGraphicFramePr>
          <p:nvPr/>
        </p:nvGraphicFramePr>
        <p:xfrm>
          <a:off x="571472" y="785794"/>
          <a:ext cx="8143932" cy="5573699"/>
        </p:xfrm>
        <a:graphic>
          <a:graphicData uri="http://schemas.openxmlformats.org/drawingml/2006/table">
            <a:tbl>
              <a:tblPr/>
              <a:tblGrid>
                <a:gridCol w="4071573">
                  <a:extLst>
                    <a:ext uri="{9D8B030D-6E8A-4147-A177-3AD203B41FA5}">
                      <a16:colId xmlns:a16="http://schemas.microsoft.com/office/drawing/2014/main" val="20000"/>
                    </a:ext>
                  </a:extLst>
                </a:gridCol>
                <a:gridCol w="4072359">
                  <a:extLst>
                    <a:ext uri="{9D8B030D-6E8A-4147-A177-3AD203B41FA5}">
                      <a16:colId xmlns:a16="http://schemas.microsoft.com/office/drawing/2014/main" val="20001"/>
                    </a:ext>
                  </a:extLst>
                </a:gridCol>
              </a:tblGrid>
              <a:tr h="267686">
                <a:tc>
                  <a:txBody>
                    <a:bodyPr/>
                    <a:lstStyle/>
                    <a:p>
                      <a:pPr algn="l">
                        <a:spcAft>
                          <a:spcPts val="0"/>
                        </a:spcAft>
                      </a:pP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a:latin typeface="Calibri"/>
                          <a:ea typeface="Calibri"/>
                          <a:cs typeface="Times New Roman"/>
                        </a:rPr>
                        <a:t>Что такое орфография?</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070745">
                <a:tc>
                  <a:txBody>
                    <a:bodyPr/>
                    <a:lstStyle/>
                    <a:p>
                      <a:pPr algn="l">
                        <a:spcAft>
                          <a:spcPts val="0"/>
                        </a:spcAft>
                      </a:pPr>
                      <a:r>
                        <a:rPr lang="ru-RU" sz="1800" dirty="0">
                          <a:latin typeface="Calibri"/>
                          <a:ea typeface="Calibri"/>
                          <a:cs typeface="Times New Roman"/>
                        </a:rPr>
                        <a:t>Орфография – правописание, т.е. система правил, которые устанавливают единое написание слов, их форм и сочетаний</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a:latin typeface="Calibri"/>
                          <a:ea typeface="Calibri"/>
                          <a:cs typeface="Times New Roman"/>
                        </a:rPr>
                        <a:t>Какая орфограмма в словах?</a:t>
                      </a:r>
                    </a:p>
                    <a:p>
                      <a:pPr algn="ctr">
                        <a:spcAft>
                          <a:spcPts val="0"/>
                        </a:spcAft>
                      </a:pPr>
                      <a:r>
                        <a:rPr lang="ru-RU" sz="1800" i="1">
                          <a:latin typeface="Calibri"/>
                          <a:ea typeface="Calibri"/>
                          <a:cs typeface="Times New Roman"/>
                        </a:rPr>
                        <a:t>Лыжи, шило, шина, живот</a:t>
                      </a:r>
                      <a:endParaRPr lang="ru-RU" sz="180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35372">
                <a:tc>
                  <a:txBody>
                    <a:bodyPr/>
                    <a:lstStyle/>
                    <a:p>
                      <a:pPr algn="l">
                        <a:spcAft>
                          <a:spcPts val="0"/>
                        </a:spcAft>
                      </a:pPr>
                      <a:r>
                        <a:rPr lang="ru-RU" sz="1800" dirty="0">
                          <a:latin typeface="Calibri"/>
                          <a:ea typeface="Calibri"/>
                          <a:cs typeface="Times New Roman"/>
                        </a:rPr>
                        <a:t>Гласные после шипящих </a:t>
                      </a:r>
                      <a:r>
                        <a:rPr lang="ru-RU" sz="1800" i="1" dirty="0">
                          <a:latin typeface="Calibri"/>
                          <a:ea typeface="Calibri"/>
                          <a:cs typeface="Times New Roman"/>
                        </a:rPr>
                        <a:t>ж </a:t>
                      </a:r>
                      <a:r>
                        <a:rPr lang="ru-RU" sz="1800" dirty="0">
                          <a:latin typeface="Calibri"/>
                          <a:ea typeface="Calibri"/>
                          <a:cs typeface="Times New Roman"/>
                        </a:rPr>
                        <a:t>и </a:t>
                      </a:r>
                      <a:r>
                        <a:rPr lang="ru-RU" sz="1800" i="1" dirty="0" err="1">
                          <a:latin typeface="Calibri"/>
                          <a:ea typeface="Calibri"/>
                          <a:cs typeface="Times New Roman"/>
                        </a:rPr>
                        <a:t>ш</a:t>
                      </a:r>
                      <a:r>
                        <a:rPr lang="ru-RU" sz="1800" i="1" dirty="0">
                          <a:latin typeface="Calibri"/>
                          <a:ea typeface="Calibri"/>
                          <a:cs typeface="Times New Roman"/>
                        </a:rPr>
                        <a:t> </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a:latin typeface="Calibri"/>
                          <a:ea typeface="Calibri"/>
                          <a:cs typeface="Times New Roman"/>
                        </a:rPr>
                        <a:t>Какая орфограмма в словах?</a:t>
                      </a:r>
                    </a:p>
                    <a:p>
                      <a:pPr algn="ctr">
                        <a:spcAft>
                          <a:spcPts val="0"/>
                        </a:spcAft>
                      </a:pPr>
                      <a:r>
                        <a:rPr lang="ru-RU" sz="1800" i="1">
                          <a:latin typeface="Calibri"/>
                          <a:ea typeface="Calibri"/>
                          <a:cs typeface="Times New Roman"/>
                        </a:rPr>
                        <a:t>Чаща, роща, чайник, дача, щавель</a:t>
                      </a:r>
                      <a:endParaRPr lang="ru-RU" sz="180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35372">
                <a:tc>
                  <a:txBody>
                    <a:bodyPr/>
                    <a:lstStyle/>
                    <a:p>
                      <a:pPr algn="l">
                        <a:spcAft>
                          <a:spcPts val="0"/>
                        </a:spcAft>
                      </a:pPr>
                      <a:r>
                        <a:rPr lang="ru-RU" sz="1800" dirty="0">
                          <a:latin typeface="Calibri"/>
                          <a:ea typeface="Calibri"/>
                          <a:cs typeface="Times New Roman"/>
                        </a:rPr>
                        <a:t>Гласные после шипящих </a:t>
                      </a:r>
                      <a:r>
                        <a:rPr lang="ru-RU" sz="1800" i="1" dirty="0">
                          <a:latin typeface="Calibri"/>
                          <a:ea typeface="Calibri"/>
                          <a:cs typeface="Times New Roman"/>
                        </a:rPr>
                        <a:t>ч</a:t>
                      </a:r>
                      <a:r>
                        <a:rPr lang="ru-RU" sz="1800" dirty="0">
                          <a:latin typeface="Calibri"/>
                          <a:ea typeface="Calibri"/>
                          <a:cs typeface="Times New Roman"/>
                        </a:rPr>
                        <a:t> и </a:t>
                      </a:r>
                      <a:r>
                        <a:rPr lang="ru-RU" sz="1800" i="1" dirty="0" err="1">
                          <a:latin typeface="Calibri"/>
                          <a:ea typeface="Calibri"/>
                          <a:cs typeface="Times New Roman"/>
                        </a:rPr>
                        <a:t>щ</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Чуковский, щука, чулки, чудеса</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070745">
                <a:tc>
                  <a:txBody>
                    <a:bodyPr/>
                    <a:lstStyle/>
                    <a:p>
                      <a:pPr algn="l">
                        <a:spcAft>
                          <a:spcPts val="0"/>
                        </a:spcAft>
                      </a:pPr>
                      <a:r>
                        <a:rPr lang="ru-RU" sz="1800" dirty="0">
                          <a:latin typeface="Calibri"/>
                          <a:ea typeface="Calibri"/>
                          <a:cs typeface="Times New Roman"/>
                        </a:rPr>
                        <a:t>Гласные после шипящих </a:t>
                      </a:r>
                      <a:r>
                        <a:rPr lang="ru-RU" sz="1800" i="1" dirty="0">
                          <a:latin typeface="Calibri"/>
                          <a:ea typeface="Calibri"/>
                          <a:cs typeface="Times New Roman"/>
                        </a:rPr>
                        <a:t>ч</a:t>
                      </a:r>
                      <a:r>
                        <a:rPr lang="ru-RU" sz="1800" dirty="0">
                          <a:latin typeface="Calibri"/>
                          <a:ea typeface="Calibri"/>
                          <a:cs typeface="Times New Roman"/>
                        </a:rPr>
                        <a:t> и </a:t>
                      </a:r>
                      <a:r>
                        <a:rPr lang="ru-RU" sz="1800" i="1" dirty="0" err="1">
                          <a:latin typeface="Calibri"/>
                          <a:ea typeface="Calibri"/>
                          <a:cs typeface="Times New Roman"/>
                        </a:rPr>
                        <a:t>щ</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Собака Дружок, кошка Мурка, телёнок Милка, Корней Иванович Чуковский</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42717">
                <a:tc>
                  <a:txBody>
                    <a:bodyPr/>
                    <a:lstStyle/>
                    <a:p>
                      <a:pPr algn="l">
                        <a:spcAft>
                          <a:spcPts val="0"/>
                        </a:spcAft>
                      </a:pPr>
                      <a:r>
                        <a:rPr lang="ru-RU" sz="1800" dirty="0">
                          <a:latin typeface="Calibri"/>
                          <a:ea typeface="Calibri"/>
                          <a:cs typeface="Times New Roman"/>
                        </a:rPr>
                        <a:t>Заглавная буква в фамилиях, именах, отчествах людей и кличках животных</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Дочка, конечно, мощный, помощник</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742717">
                <a:tc>
                  <a:txBody>
                    <a:bodyPr/>
                    <a:lstStyle/>
                    <a:p>
                      <a:pPr algn="l">
                        <a:spcAft>
                          <a:spcPts val="0"/>
                        </a:spcAft>
                      </a:pPr>
                      <a:r>
                        <a:rPr lang="ru-RU" sz="1800" dirty="0">
                          <a:latin typeface="Calibri"/>
                          <a:ea typeface="Calibri"/>
                          <a:cs typeface="Times New Roman"/>
                        </a:rPr>
                        <a:t>Сочетание </a:t>
                      </a:r>
                      <a:r>
                        <a:rPr lang="ru-RU" sz="1800" i="1" dirty="0" err="1">
                          <a:latin typeface="Calibri"/>
                          <a:ea typeface="Calibri"/>
                          <a:cs typeface="Times New Roman"/>
                        </a:rPr>
                        <a:t>чк</a:t>
                      </a:r>
                      <a:r>
                        <a:rPr lang="ru-RU" sz="1800" dirty="0">
                          <a:latin typeface="Calibri"/>
                          <a:ea typeface="Calibri"/>
                          <a:cs typeface="Times New Roman"/>
                        </a:rPr>
                        <a:t>, </a:t>
                      </a:r>
                      <a:r>
                        <a:rPr lang="ru-RU" sz="1800" i="1" dirty="0" err="1">
                          <a:latin typeface="Calibri"/>
                          <a:ea typeface="Calibri"/>
                          <a:cs typeface="Times New Roman"/>
                        </a:rPr>
                        <a:t>чн</a:t>
                      </a:r>
                      <a:r>
                        <a:rPr lang="ru-RU" sz="1800" dirty="0">
                          <a:latin typeface="Calibri"/>
                          <a:ea typeface="Calibri"/>
                          <a:cs typeface="Times New Roman"/>
                        </a:rPr>
                        <a:t>, </a:t>
                      </a:r>
                      <a:r>
                        <a:rPr lang="ru-RU" sz="1800" i="1" dirty="0" err="1">
                          <a:latin typeface="Calibri"/>
                          <a:ea typeface="Calibri"/>
                          <a:cs typeface="Times New Roman"/>
                        </a:rPr>
                        <a:t>щн</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Зерно, слова, кольцо, весло, далёкий</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535372">
                <a:tc>
                  <a:txBody>
                    <a:bodyPr/>
                    <a:lstStyle/>
                    <a:p>
                      <a:pPr algn="l">
                        <a:spcAft>
                          <a:spcPts val="0"/>
                        </a:spcAft>
                      </a:pPr>
                      <a:r>
                        <a:rPr lang="ru-RU" sz="1800" dirty="0">
                          <a:latin typeface="Calibri"/>
                          <a:ea typeface="Calibri"/>
                          <a:cs typeface="Times New Roman"/>
                        </a:rPr>
                        <a:t>Безударные гласные в корне</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Ель, сталь, пальто, уголь, зорька</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71472" y="357166"/>
          <a:ext cx="7929618" cy="6072229"/>
        </p:xfrm>
        <a:graphic>
          <a:graphicData uri="http://schemas.openxmlformats.org/drawingml/2006/table">
            <a:tbl>
              <a:tblPr/>
              <a:tblGrid>
                <a:gridCol w="3964429">
                  <a:extLst>
                    <a:ext uri="{9D8B030D-6E8A-4147-A177-3AD203B41FA5}">
                      <a16:colId xmlns:a16="http://schemas.microsoft.com/office/drawing/2014/main" val="20000"/>
                    </a:ext>
                  </a:extLst>
                </a:gridCol>
                <a:gridCol w="3965189">
                  <a:extLst>
                    <a:ext uri="{9D8B030D-6E8A-4147-A177-3AD203B41FA5}">
                      <a16:colId xmlns:a16="http://schemas.microsoft.com/office/drawing/2014/main" val="20001"/>
                    </a:ext>
                  </a:extLst>
                </a:gridCol>
              </a:tblGrid>
              <a:tr h="578308">
                <a:tc>
                  <a:txBody>
                    <a:bodyPr/>
                    <a:lstStyle/>
                    <a:p>
                      <a:pPr algn="l">
                        <a:spcAft>
                          <a:spcPts val="0"/>
                        </a:spcAft>
                      </a:pPr>
                      <a:r>
                        <a:rPr lang="ru-RU" sz="1800" dirty="0">
                          <a:latin typeface="Calibri"/>
                          <a:ea typeface="Calibri"/>
                          <a:cs typeface="Times New Roman"/>
                        </a:rPr>
                        <a:t>Мягкий знак, обозначающий мягкость согласных</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Листья, деревья, вьюга, варенье</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67461">
                <a:tc>
                  <a:txBody>
                    <a:bodyPr/>
                    <a:lstStyle/>
                    <a:p>
                      <a:pPr algn="l">
                        <a:spcAft>
                          <a:spcPts val="0"/>
                        </a:spcAft>
                      </a:pPr>
                      <a:r>
                        <a:rPr lang="ru-RU" sz="1800" dirty="0">
                          <a:latin typeface="Calibri"/>
                          <a:ea typeface="Calibri"/>
                          <a:cs typeface="Times New Roman"/>
                        </a:rPr>
                        <a:t>Разделительный мягкий знак</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a:latin typeface="Calibri"/>
                          <a:ea typeface="Calibri"/>
                          <a:cs typeface="Times New Roman"/>
                        </a:rPr>
                        <a:t>Какая орфограмма в словах?</a:t>
                      </a:r>
                    </a:p>
                    <a:p>
                      <a:pPr algn="ctr">
                        <a:spcAft>
                          <a:spcPts val="0"/>
                        </a:spcAft>
                      </a:pPr>
                      <a:r>
                        <a:rPr lang="ru-RU" sz="1800" i="1">
                          <a:latin typeface="Calibri"/>
                          <a:ea typeface="Calibri"/>
                          <a:cs typeface="Times New Roman"/>
                        </a:rPr>
                        <a:t>Съезд, съедобный, подъём, взъерошенный</a:t>
                      </a:r>
                      <a:endParaRPr lang="ru-RU" sz="180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8308">
                <a:tc>
                  <a:txBody>
                    <a:bodyPr/>
                    <a:lstStyle/>
                    <a:p>
                      <a:pPr algn="l">
                        <a:spcAft>
                          <a:spcPts val="0"/>
                        </a:spcAft>
                      </a:pPr>
                      <a:r>
                        <a:rPr lang="ru-RU" sz="1800" dirty="0">
                          <a:latin typeface="Calibri"/>
                          <a:ea typeface="Calibri"/>
                          <a:cs typeface="Times New Roman"/>
                        </a:rPr>
                        <a:t>Разделительный твёрдый знак</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a:latin typeface="Calibri"/>
                          <a:ea typeface="Calibri"/>
                          <a:cs typeface="Times New Roman"/>
                        </a:rPr>
                        <a:t>Какая орфограмма в словах?</a:t>
                      </a:r>
                    </a:p>
                    <a:p>
                      <a:pPr algn="ctr">
                        <a:spcAft>
                          <a:spcPts val="0"/>
                        </a:spcAft>
                      </a:pPr>
                      <a:r>
                        <a:rPr lang="ru-RU" sz="1800" i="1">
                          <a:latin typeface="Calibri"/>
                          <a:ea typeface="Calibri"/>
                          <a:cs typeface="Times New Roman"/>
                        </a:rPr>
                        <a:t>Хлеб, мороз, карандаш</a:t>
                      </a:r>
                      <a:endParaRPr lang="ru-RU" sz="180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78308">
                <a:tc>
                  <a:txBody>
                    <a:bodyPr/>
                    <a:lstStyle/>
                    <a:p>
                      <a:pPr algn="l">
                        <a:spcAft>
                          <a:spcPts val="0"/>
                        </a:spcAft>
                      </a:pPr>
                      <a:r>
                        <a:rPr lang="ru-RU" sz="1800" dirty="0">
                          <a:latin typeface="Calibri"/>
                          <a:ea typeface="Calibri"/>
                          <a:cs typeface="Times New Roman"/>
                        </a:rPr>
                        <a:t>Парные согласные на конце слова</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Рыбка, ложка, загадка</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67461">
                <a:tc>
                  <a:txBody>
                    <a:bodyPr/>
                    <a:lstStyle/>
                    <a:p>
                      <a:pPr algn="l">
                        <a:spcAft>
                          <a:spcPts val="0"/>
                        </a:spcAft>
                      </a:pPr>
                      <a:r>
                        <a:rPr lang="ru-RU" sz="1800" dirty="0">
                          <a:latin typeface="Calibri"/>
                          <a:ea typeface="Calibri"/>
                          <a:cs typeface="Times New Roman"/>
                        </a:rPr>
                        <a:t>Парные согласные в середине слова</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Группа, тонна, русский, класс, килограмм</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867461">
                <a:tc>
                  <a:txBody>
                    <a:bodyPr/>
                    <a:lstStyle/>
                    <a:p>
                      <a:pPr algn="l">
                        <a:spcAft>
                          <a:spcPts val="0"/>
                        </a:spcAft>
                      </a:pPr>
                      <a:r>
                        <a:rPr lang="ru-RU" sz="1800">
                          <a:latin typeface="Calibri"/>
                          <a:ea typeface="Calibri"/>
                          <a:cs typeface="Times New Roman"/>
                        </a:rPr>
                        <a:t>Удвоенные согласные </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Здравствуй, солнце, сердце, поздний, чувство</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867461">
                <a:tc>
                  <a:txBody>
                    <a:bodyPr/>
                    <a:lstStyle/>
                    <a:p>
                      <a:pPr algn="l">
                        <a:spcAft>
                          <a:spcPts val="0"/>
                        </a:spcAft>
                      </a:pPr>
                      <a:r>
                        <a:rPr lang="ru-RU" sz="1800">
                          <a:latin typeface="Calibri"/>
                          <a:ea typeface="Calibri"/>
                          <a:cs typeface="Times New Roman"/>
                        </a:rPr>
                        <a:t>Непроизносимые согласные</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Не ушёл, не читал, не играй, не спит, не гуляет</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867461">
                <a:tc>
                  <a:txBody>
                    <a:bodyPr/>
                    <a:lstStyle/>
                    <a:p>
                      <a:pPr algn="l">
                        <a:spcAft>
                          <a:spcPts val="0"/>
                        </a:spcAft>
                      </a:pPr>
                      <a:r>
                        <a:rPr lang="ru-RU" sz="1800">
                          <a:latin typeface="Calibri"/>
                          <a:ea typeface="Calibri"/>
                          <a:cs typeface="Times New Roman"/>
                        </a:rPr>
                        <a:t>Не с глаголами</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Река Кама, город Казань, улица Мира, озеро Байкал</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428596" y="274320"/>
          <a:ext cx="8143932" cy="6583680"/>
        </p:xfrm>
        <a:graphic>
          <a:graphicData uri="http://schemas.openxmlformats.org/drawingml/2006/table">
            <a:tbl>
              <a:tblPr/>
              <a:tblGrid>
                <a:gridCol w="4071576">
                  <a:extLst>
                    <a:ext uri="{9D8B030D-6E8A-4147-A177-3AD203B41FA5}">
                      <a16:colId xmlns:a16="http://schemas.microsoft.com/office/drawing/2014/main" val="20000"/>
                    </a:ext>
                  </a:extLst>
                </a:gridCol>
                <a:gridCol w="4072356">
                  <a:extLst>
                    <a:ext uri="{9D8B030D-6E8A-4147-A177-3AD203B41FA5}">
                      <a16:colId xmlns:a16="http://schemas.microsoft.com/office/drawing/2014/main" val="20001"/>
                    </a:ext>
                  </a:extLst>
                </a:gridCol>
              </a:tblGrid>
              <a:tr h="792030">
                <a:tc>
                  <a:txBody>
                    <a:bodyPr/>
                    <a:lstStyle/>
                    <a:p>
                      <a:pPr algn="l">
                        <a:spcAft>
                          <a:spcPts val="0"/>
                        </a:spcAft>
                      </a:pPr>
                      <a:r>
                        <a:rPr lang="ru-RU" sz="1800" dirty="0">
                          <a:latin typeface="Calibri"/>
                          <a:ea typeface="Calibri"/>
                          <a:cs typeface="Times New Roman"/>
                        </a:rPr>
                        <a:t>Заглавная буква в географических названиях</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a:latin typeface="Calibri"/>
                          <a:ea typeface="Calibri"/>
                          <a:cs typeface="Times New Roman"/>
                        </a:rPr>
                        <a:t>Какая орфограмма в словах?</a:t>
                      </a:r>
                    </a:p>
                    <a:p>
                      <a:pPr algn="ctr">
                        <a:spcAft>
                          <a:spcPts val="0"/>
                        </a:spcAft>
                      </a:pPr>
                      <a:r>
                        <a:rPr lang="ru-RU" sz="1800" i="1">
                          <a:latin typeface="Calibri"/>
                          <a:ea typeface="Calibri"/>
                          <a:cs typeface="Times New Roman"/>
                        </a:rPr>
                        <a:t>У окна, над книгой, возле дома, к озеру, перед школой</a:t>
                      </a:r>
                      <a:endParaRPr lang="ru-RU" sz="180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28020">
                <a:tc>
                  <a:txBody>
                    <a:bodyPr/>
                    <a:lstStyle/>
                    <a:p>
                      <a:pPr algn="l">
                        <a:spcAft>
                          <a:spcPts val="0"/>
                        </a:spcAft>
                      </a:pPr>
                      <a:r>
                        <a:rPr lang="ru-RU" sz="1800" dirty="0">
                          <a:latin typeface="Calibri"/>
                          <a:ea typeface="Calibri"/>
                          <a:cs typeface="Times New Roman"/>
                        </a:rPr>
                        <a:t>Предлог со словом</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a:latin typeface="Calibri"/>
                          <a:ea typeface="Calibri"/>
                          <a:cs typeface="Times New Roman"/>
                        </a:rPr>
                        <a:t>Какая орфограмма в словах?</a:t>
                      </a:r>
                    </a:p>
                    <a:p>
                      <a:pPr algn="ctr">
                        <a:spcAft>
                          <a:spcPts val="0"/>
                        </a:spcAft>
                      </a:pPr>
                      <a:r>
                        <a:rPr lang="ru-RU" sz="1800" i="1">
                          <a:latin typeface="Calibri"/>
                          <a:ea typeface="Calibri"/>
                          <a:cs typeface="Times New Roman"/>
                        </a:rPr>
                        <a:t>Рассказ, ввинтил, рассвет, вверху, оттаял</a:t>
                      </a:r>
                      <a:endParaRPr lang="ru-RU" sz="180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28020">
                <a:tc>
                  <a:txBody>
                    <a:bodyPr/>
                    <a:lstStyle/>
                    <a:p>
                      <a:pPr algn="l">
                        <a:spcAft>
                          <a:spcPts val="0"/>
                        </a:spcAft>
                      </a:pPr>
                      <a:r>
                        <a:rPr lang="ru-RU" sz="1800" dirty="0">
                          <a:latin typeface="Calibri"/>
                          <a:ea typeface="Calibri"/>
                          <a:cs typeface="Times New Roman"/>
                        </a:rPr>
                        <a:t>Удвоенная согласная на стыке приставки и корня</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a:latin typeface="Calibri"/>
                          <a:ea typeface="Calibri"/>
                          <a:cs typeface="Times New Roman"/>
                        </a:rPr>
                        <a:t>Какая орфограмма в словах?</a:t>
                      </a:r>
                    </a:p>
                    <a:p>
                      <a:pPr algn="ctr">
                        <a:spcAft>
                          <a:spcPts val="0"/>
                        </a:spcAft>
                      </a:pPr>
                      <a:r>
                        <a:rPr lang="ru-RU" sz="1800" i="1">
                          <a:latin typeface="Calibri"/>
                          <a:ea typeface="Calibri"/>
                          <a:cs typeface="Times New Roman"/>
                        </a:rPr>
                        <a:t>Помощь, дочь, полночь, вещь, мышь</a:t>
                      </a:r>
                      <a:endParaRPr lang="ru-RU" sz="180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92030">
                <a:tc>
                  <a:txBody>
                    <a:bodyPr/>
                    <a:lstStyle/>
                    <a:p>
                      <a:pPr algn="l">
                        <a:spcAft>
                          <a:spcPts val="0"/>
                        </a:spcAft>
                      </a:pPr>
                      <a:r>
                        <a:rPr lang="ru-RU" sz="1800" dirty="0">
                          <a:latin typeface="Calibri"/>
                          <a:ea typeface="Calibri"/>
                          <a:cs typeface="Times New Roman"/>
                        </a:rPr>
                        <a:t>Мягкий знак после шипящих на конце имён существительных женского рода</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Вертолёт, теплоход, молоковоз, водопой, ледокол, мышеловка</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28020">
                <a:tc>
                  <a:txBody>
                    <a:bodyPr/>
                    <a:lstStyle/>
                    <a:p>
                      <a:pPr algn="l">
                        <a:spcAft>
                          <a:spcPts val="0"/>
                        </a:spcAft>
                      </a:pPr>
                      <a:r>
                        <a:rPr lang="ru-RU" sz="1800" dirty="0">
                          <a:latin typeface="Calibri"/>
                          <a:ea typeface="Calibri"/>
                          <a:cs typeface="Times New Roman"/>
                        </a:rPr>
                        <a:t>Сложные слова</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У нас, со мной, к вам, от нас, во мне</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28020">
                <a:tc>
                  <a:txBody>
                    <a:bodyPr/>
                    <a:lstStyle/>
                    <a:p>
                      <a:pPr algn="l">
                        <a:spcAft>
                          <a:spcPts val="0"/>
                        </a:spcAft>
                      </a:pPr>
                      <a:r>
                        <a:rPr lang="ru-RU" sz="1800" dirty="0">
                          <a:latin typeface="Calibri"/>
                          <a:ea typeface="Calibri"/>
                          <a:cs typeface="Times New Roman"/>
                        </a:rPr>
                        <a:t>Предлог с местоимением</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К дяде, от Казани, к осине, на кровати</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792030">
                <a:tc>
                  <a:txBody>
                    <a:bodyPr/>
                    <a:lstStyle/>
                    <a:p>
                      <a:pPr algn="l">
                        <a:spcAft>
                          <a:spcPts val="0"/>
                        </a:spcAft>
                      </a:pPr>
                      <a:r>
                        <a:rPr lang="ru-RU" sz="1800">
                          <a:latin typeface="Calibri"/>
                          <a:ea typeface="Calibri"/>
                          <a:cs typeface="Times New Roman"/>
                        </a:rPr>
                        <a:t>Правописание безударных падежных окончаний имён существительных</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Двухъярусный, трёхъярусный, </a:t>
                      </a:r>
                      <a:r>
                        <a:rPr lang="ru-RU" sz="1800" i="1" dirty="0" err="1">
                          <a:latin typeface="Calibri"/>
                          <a:ea typeface="Calibri"/>
                          <a:cs typeface="Times New Roman"/>
                        </a:rPr>
                        <a:t>межъярусный</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792030">
                <a:tc>
                  <a:txBody>
                    <a:bodyPr/>
                    <a:lstStyle/>
                    <a:p>
                      <a:pPr algn="l">
                        <a:spcAft>
                          <a:spcPts val="0"/>
                        </a:spcAft>
                      </a:pPr>
                      <a:r>
                        <a:rPr lang="ru-RU" sz="1800">
                          <a:latin typeface="Calibri"/>
                          <a:ea typeface="Calibri"/>
                          <a:cs typeface="Times New Roman"/>
                        </a:rPr>
                        <a:t>Разделительный твёрдый знак в сложных словах</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В тёплой комнате, в лунном, с хорошим настроением</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792030">
                <a:tc>
                  <a:txBody>
                    <a:bodyPr/>
                    <a:lstStyle/>
                    <a:p>
                      <a:pPr algn="l">
                        <a:spcAft>
                          <a:spcPts val="0"/>
                        </a:spcAft>
                      </a:pPr>
                      <a:r>
                        <a:rPr lang="ru-RU" sz="1800">
                          <a:latin typeface="Calibri"/>
                          <a:ea typeface="Calibri"/>
                          <a:cs typeface="Times New Roman"/>
                        </a:rPr>
                        <a:t>Правописание безударных падежных окончаний имён прилагательных </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Проводим, колем, дышит, вертим, мыслит, служим</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642910" y="214290"/>
          <a:ext cx="8143932" cy="1097280"/>
        </p:xfrm>
        <a:graphic>
          <a:graphicData uri="http://schemas.openxmlformats.org/drawingml/2006/table">
            <a:tbl>
              <a:tblPr/>
              <a:tblGrid>
                <a:gridCol w="4071576">
                  <a:extLst>
                    <a:ext uri="{9D8B030D-6E8A-4147-A177-3AD203B41FA5}">
                      <a16:colId xmlns:a16="http://schemas.microsoft.com/office/drawing/2014/main" val="20000"/>
                    </a:ext>
                  </a:extLst>
                </a:gridCol>
                <a:gridCol w="4072356">
                  <a:extLst>
                    <a:ext uri="{9D8B030D-6E8A-4147-A177-3AD203B41FA5}">
                      <a16:colId xmlns:a16="http://schemas.microsoft.com/office/drawing/2014/main" val="20001"/>
                    </a:ext>
                  </a:extLst>
                </a:gridCol>
              </a:tblGrid>
              <a:tr h="464347">
                <a:tc>
                  <a:txBody>
                    <a:bodyPr/>
                    <a:lstStyle/>
                    <a:p>
                      <a:pPr algn="l">
                        <a:spcAft>
                          <a:spcPts val="0"/>
                        </a:spcAft>
                      </a:pPr>
                      <a:r>
                        <a:rPr lang="ru-RU" sz="1800" dirty="0">
                          <a:latin typeface="Calibri"/>
                          <a:ea typeface="Calibri"/>
                          <a:cs typeface="Times New Roman"/>
                        </a:rPr>
                        <a:t>Правописание безударных личных окончаний глаголов</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a:latin typeface="Calibri"/>
                          <a:ea typeface="Calibri"/>
                          <a:cs typeface="Times New Roman"/>
                        </a:rPr>
                        <a:t>Какая орфограмма в словах?</a:t>
                      </a:r>
                    </a:p>
                    <a:p>
                      <a:pPr algn="ctr">
                        <a:spcAft>
                          <a:spcPts val="0"/>
                        </a:spcAft>
                      </a:pPr>
                      <a:r>
                        <a:rPr lang="ru-RU" sz="1800" i="1">
                          <a:latin typeface="Calibri"/>
                          <a:ea typeface="Calibri"/>
                          <a:cs typeface="Times New Roman"/>
                        </a:rPr>
                        <a:t>Решаешь, чинишь, лежишь, дышишь</a:t>
                      </a:r>
                      <a:endParaRPr lang="ru-RU" sz="180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64347">
                <a:tc>
                  <a:txBody>
                    <a:bodyPr/>
                    <a:lstStyle/>
                    <a:p>
                      <a:pPr algn="l">
                        <a:spcAft>
                          <a:spcPts val="0"/>
                        </a:spcAft>
                      </a:pPr>
                      <a:r>
                        <a:rPr lang="ru-RU" sz="1800" dirty="0">
                          <a:latin typeface="Calibri"/>
                          <a:ea typeface="Calibri"/>
                          <a:cs typeface="Times New Roman"/>
                        </a:rPr>
                        <a:t>Мягкий знак на конце глаголов 2-го лица ед. числа настоящего времени</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 name="Таблица 3"/>
          <p:cNvGraphicFramePr>
            <a:graphicFrameLocks noGrp="1"/>
          </p:cNvGraphicFramePr>
          <p:nvPr/>
        </p:nvGraphicFramePr>
        <p:xfrm>
          <a:off x="642910" y="1285860"/>
          <a:ext cx="8143932" cy="5397550"/>
        </p:xfrm>
        <a:graphic>
          <a:graphicData uri="http://schemas.openxmlformats.org/drawingml/2006/table">
            <a:tbl>
              <a:tblPr/>
              <a:tblGrid>
                <a:gridCol w="4071574">
                  <a:extLst>
                    <a:ext uri="{9D8B030D-6E8A-4147-A177-3AD203B41FA5}">
                      <a16:colId xmlns:a16="http://schemas.microsoft.com/office/drawing/2014/main" val="20000"/>
                    </a:ext>
                  </a:extLst>
                </a:gridCol>
                <a:gridCol w="4072358">
                  <a:extLst>
                    <a:ext uri="{9D8B030D-6E8A-4147-A177-3AD203B41FA5}">
                      <a16:colId xmlns:a16="http://schemas.microsoft.com/office/drawing/2014/main" val="20001"/>
                    </a:ext>
                  </a:extLst>
                </a:gridCol>
              </a:tblGrid>
              <a:tr h="911900">
                <a:tc>
                  <a:txBody>
                    <a:bodyPr/>
                    <a:lstStyle/>
                    <a:p>
                      <a:pPr algn="l">
                        <a:spcAft>
                          <a:spcPts val="0"/>
                        </a:spcAft>
                      </a:pPr>
                      <a:r>
                        <a:rPr lang="ru-RU" sz="1800" dirty="0">
                          <a:latin typeface="Calibri"/>
                          <a:ea typeface="Calibri"/>
                          <a:cs typeface="Times New Roman"/>
                        </a:rPr>
                        <a:t>Правописание безударных падежных окончаний имён существительных</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Двухъярусный, трёхъярусный, </a:t>
                      </a:r>
                      <a:r>
                        <a:rPr lang="ru-RU" sz="1800" i="1" dirty="0" err="1">
                          <a:latin typeface="Calibri"/>
                          <a:ea typeface="Calibri"/>
                          <a:cs typeface="Times New Roman"/>
                        </a:rPr>
                        <a:t>межъярусный</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345695">
                <a:tc>
                  <a:txBody>
                    <a:bodyPr/>
                    <a:lstStyle/>
                    <a:p>
                      <a:pPr algn="l">
                        <a:spcAft>
                          <a:spcPts val="0"/>
                        </a:spcAft>
                      </a:pPr>
                      <a:r>
                        <a:rPr lang="ru-RU" sz="1800" dirty="0">
                          <a:latin typeface="Calibri"/>
                          <a:ea typeface="Calibri"/>
                          <a:cs typeface="Times New Roman"/>
                        </a:rPr>
                        <a:t>Разделительный твёрдый знак в сложных словах</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В тёплой комнате, в лунном, с хорошим настроением</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345695">
                <a:tc>
                  <a:txBody>
                    <a:bodyPr/>
                    <a:lstStyle/>
                    <a:p>
                      <a:pPr algn="l">
                        <a:spcAft>
                          <a:spcPts val="0"/>
                        </a:spcAft>
                      </a:pPr>
                      <a:r>
                        <a:rPr lang="ru-RU" sz="1800" dirty="0">
                          <a:latin typeface="Calibri"/>
                          <a:ea typeface="Calibri"/>
                          <a:cs typeface="Times New Roman"/>
                        </a:rPr>
                        <a:t>Правописание безударных падежных окончаний имён прилагательных </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Проводим, колем, дышит, вертим, мыслит, служим</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97130">
                <a:tc>
                  <a:txBody>
                    <a:bodyPr/>
                    <a:lstStyle/>
                    <a:p>
                      <a:pPr algn="l">
                        <a:spcAft>
                          <a:spcPts val="0"/>
                        </a:spcAft>
                      </a:pPr>
                      <a:r>
                        <a:rPr lang="ru-RU" sz="1800" dirty="0">
                          <a:latin typeface="Calibri"/>
                          <a:ea typeface="Calibri"/>
                          <a:cs typeface="Times New Roman"/>
                        </a:rPr>
                        <a:t>Правописание безударных личных окончаний глаголов</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800" dirty="0">
                          <a:latin typeface="Calibri"/>
                          <a:ea typeface="Calibri"/>
                          <a:cs typeface="Times New Roman"/>
                        </a:rPr>
                        <a:t>Какая орфограмма в словах?</a:t>
                      </a:r>
                    </a:p>
                    <a:p>
                      <a:pPr algn="ctr">
                        <a:spcAft>
                          <a:spcPts val="0"/>
                        </a:spcAft>
                      </a:pPr>
                      <a:r>
                        <a:rPr lang="ru-RU" sz="1800" i="1" dirty="0">
                          <a:latin typeface="Calibri"/>
                          <a:ea typeface="Calibri"/>
                          <a:cs typeface="Times New Roman"/>
                        </a:rPr>
                        <a:t>Решаешь, чинишь, лежишь, дышишь</a:t>
                      </a: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97130">
                <a:tc>
                  <a:txBody>
                    <a:bodyPr/>
                    <a:lstStyle/>
                    <a:p>
                      <a:pPr algn="l">
                        <a:spcAft>
                          <a:spcPts val="0"/>
                        </a:spcAft>
                      </a:pPr>
                      <a:r>
                        <a:rPr lang="ru-RU" sz="1800">
                          <a:latin typeface="Calibri"/>
                          <a:ea typeface="Calibri"/>
                          <a:cs typeface="Times New Roman"/>
                        </a:rPr>
                        <a:t>Мягкий знак на конце глаголов 2-го лица ед. числа настоящего времени</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800" dirty="0">
                        <a:latin typeface="Calibri"/>
                        <a:ea typeface="Calibri"/>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2976" y="1428736"/>
            <a:ext cx="7643866" cy="3539430"/>
          </a:xfrm>
          <a:prstGeom prst="rect">
            <a:avLst/>
          </a:prstGeom>
        </p:spPr>
        <p:txBody>
          <a:bodyPr wrap="square">
            <a:spAutoFit/>
          </a:bodyPr>
          <a:lstStyle/>
          <a:p>
            <a:pPr algn="ctr"/>
            <a:r>
              <a:rPr lang="ru-RU" sz="3200" dirty="0"/>
              <a:t>Формирование орфографической зоркости – одна из главных задач уроков русского языка в начальной школе, так как с ней связано приобретение орфографического навыка. </a:t>
            </a:r>
            <a:br>
              <a:rPr lang="ru-RU" sz="3200" dirty="0"/>
            </a:br>
            <a:endParaRPr lang="ru-RU" sz="3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1538" y="2428868"/>
            <a:ext cx="7638630" cy="923330"/>
          </a:xfrm>
          <a:prstGeom prst="rect">
            <a:avLst/>
          </a:prstGeom>
        </p:spPr>
        <p:txBody>
          <a:bodyPr wrap="none">
            <a:spAutoFit/>
          </a:bodyPr>
          <a:lstStyle/>
          <a:p>
            <a:r>
              <a:rPr lang="ru-RU" sz="5400" dirty="0">
                <a:solidFill>
                  <a:schemeClr val="bg2">
                    <a:lumMod val="50000"/>
                  </a:schemeClr>
                </a:solidFill>
              </a:rPr>
              <a:t>Спасибо за внимание</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43042" y="500042"/>
            <a:ext cx="6072230" cy="1077218"/>
          </a:xfrm>
          <a:prstGeom prst="rect">
            <a:avLst/>
          </a:prstGeom>
        </p:spPr>
        <p:txBody>
          <a:bodyPr wrap="square">
            <a:spAutoFit/>
          </a:bodyPr>
          <a:lstStyle/>
          <a:p>
            <a:pPr algn="ctr"/>
            <a:r>
              <a:rPr lang="ru-RU" sz="3200" b="1" dirty="0" smtClean="0">
                <a:solidFill>
                  <a:srgbClr val="33CCFF"/>
                </a:solidFill>
              </a:rPr>
              <a:t>Факторы </a:t>
            </a:r>
            <a:r>
              <a:rPr lang="ru-RU" sz="3200" b="1" dirty="0">
                <a:solidFill>
                  <a:srgbClr val="33CCFF"/>
                </a:solidFill>
              </a:rPr>
              <a:t>формирования орфографической </a:t>
            </a:r>
            <a:r>
              <a:rPr lang="ru-RU" sz="3200" b="1" dirty="0" smtClean="0">
                <a:solidFill>
                  <a:srgbClr val="33CCFF"/>
                </a:solidFill>
              </a:rPr>
              <a:t>зоркости</a:t>
            </a:r>
            <a:endParaRPr lang="ru-RU" sz="3200" dirty="0">
              <a:solidFill>
                <a:srgbClr val="33CCFF"/>
              </a:solidFill>
            </a:endParaRPr>
          </a:p>
        </p:txBody>
      </p:sp>
      <p:sp>
        <p:nvSpPr>
          <p:cNvPr id="3" name="Прямоугольник 2"/>
          <p:cNvSpPr/>
          <p:nvPr/>
        </p:nvSpPr>
        <p:spPr>
          <a:xfrm>
            <a:off x="1500166" y="1997839"/>
            <a:ext cx="6786610" cy="3785652"/>
          </a:xfrm>
          <a:prstGeom prst="rect">
            <a:avLst/>
          </a:prstGeom>
        </p:spPr>
        <p:txBody>
          <a:bodyPr wrap="square">
            <a:spAutoFit/>
          </a:bodyPr>
          <a:lstStyle/>
          <a:p>
            <a:r>
              <a:rPr lang="ru-RU" sz="2400" dirty="0"/>
              <a:t>1. </a:t>
            </a:r>
            <a:r>
              <a:rPr lang="ru-RU" sz="2400" b="1" dirty="0"/>
              <a:t>Зрительный фактор</a:t>
            </a:r>
            <a:r>
              <a:rPr lang="ru-RU" sz="2400" dirty="0"/>
              <a:t> срабатывает при запоминании непроверяемых написаний. </a:t>
            </a:r>
            <a:br>
              <a:rPr lang="ru-RU" sz="2400" dirty="0"/>
            </a:br>
            <a:r>
              <a:rPr lang="ru-RU" sz="2400" dirty="0"/>
              <a:t>Ученые-психологи доказали, что стоит ребенку один раз неправильно написать слово, как он запомнит его и зрительно, и рука зафиксирует неверный графический образ слова. Отложится в памяти так крепко, что затем надо будет раз сто написать это слово, чтобы ликвидировать ошибку</a:t>
            </a:r>
            <a:r>
              <a:rPr lang="ru-RU" sz="2000" dirty="0"/>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00166" y="1357298"/>
            <a:ext cx="7143800" cy="2677656"/>
          </a:xfrm>
          <a:prstGeom prst="rect">
            <a:avLst/>
          </a:prstGeom>
        </p:spPr>
        <p:txBody>
          <a:bodyPr wrap="square">
            <a:spAutoFit/>
          </a:bodyPr>
          <a:lstStyle/>
          <a:p>
            <a:r>
              <a:rPr lang="ru-RU" sz="2000" dirty="0"/>
              <a:t>2</a:t>
            </a:r>
            <a:r>
              <a:rPr lang="ru-RU" sz="2400" dirty="0"/>
              <a:t>. </a:t>
            </a:r>
            <a:r>
              <a:rPr lang="ru-RU" sz="2400" b="1" dirty="0"/>
              <a:t>Слуховой фактор.</a:t>
            </a:r>
            <a:r>
              <a:rPr lang="ru-RU" sz="2400" dirty="0"/>
              <a:t> Пишущий человек, как известно, всегда отправляется от слышимого. Поэтому он должен хорошо слушать и слышать то, что говорит учитель или, что он сам себе проговаривает. Поэтому учитель должен развивать фонематический слух.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4414" y="928670"/>
            <a:ext cx="7286676" cy="3416320"/>
          </a:xfrm>
          <a:prstGeom prst="rect">
            <a:avLst/>
          </a:prstGeom>
        </p:spPr>
        <p:txBody>
          <a:bodyPr wrap="square">
            <a:spAutoFit/>
          </a:bodyPr>
          <a:lstStyle/>
          <a:p>
            <a:r>
              <a:rPr lang="ru-RU" sz="2400" dirty="0"/>
              <a:t>3. </a:t>
            </a:r>
            <a:r>
              <a:rPr lang="ru-RU" sz="2400" b="1" dirty="0" err="1"/>
              <a:t>Рукодвигательный</a:t>
            </a:r>
            <a:r>
              <a:rPr lang="ru-RU" sz="2400" b="1" dirty="0"/>
              <a:t> фактор.</a:t>
            </a:r>
            <a:r>
              <a:rPr lang="ru-RU" sz="2400" dirty="0"/>
              <a:t> Любого орфографического навыка можно достичь только при помощи упражнений, т.е. при ритмичном движении пишущей руки. Вот почему на уроке необходимо как можно больше писать. Сама рука, двигаясь по строке, создает графический образ того или иного слова, «запоминает» и затем пишет его уже автоматически.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85852" y="1928802"/>
            <a:ext cx="7286676" cy="1569660"/>
          </a:xfrm>
          <a:prstGeom prst="rect">
            <a:avLst/>
          </a:prstGeom>
        </p:spPr>
        <p:txBody>
          <a:bodyPr wrap="square">
            <a:spAutoFit/>
          </a:bodyPr>
          <a:lstStyle/>
          <a:p>
            <a:r>
              <a:rPr lang="ru-RU" sz="2400" dirty="0"/>
              <a:t>4.</a:t>
            </a:r>
            <a:r>
              <a:rPr lang="ru-RU" sz="2400" b="1" dirty="0"/>
              <a:t> Проговаривание</a:t>
            </a:r>
            <a:r>
              <a:rPr lang="ru-RU" sz="2400" dirty="0"/>
              <a:t>. Большую роль в формировании орфографического навыка играет, орфографическое проговаривание. Проговаривание так как надо писать.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57290" y="500042"/>
            <a:ext cx="7072362" cy="1569660"/>
          </a:xfrm>
          <a:prstGeom prst="rect">
            <a:avLst/>
          </a:prstGeom>
        </p:spPr>
        <p:txBody>
          <a:bodyPr wrap="square">
            <a:spAutoFit/>
          </a:bodyPr>
          <a:lstStyle/>
          <a:p>
            <a:pPr algn="ctr"/>
            <a:r>
              <a:rPr lang="ru-RU" sz="3200" b="1" dirty="0" smtClean="0">
                <a:solidFill>
                  <a:srgbClr val="33CCFF"/>
                </a:solidFill>
              </a:rPr>
              <a:t>Шесть этапов </a:t>
            </a:r>
            <a:r>
              <a:rPr lang="ru-RU" sz="3200" b="1" dirty="0">
                <a:solidFill>
                  <a:srgbClr val="33CCFF"/>
                </a:solidFill>
              </a:rPr>
              <a:t>для решения орфографической задачи:</a:t>
            </a:r>
            <a:r>
              <a:rPr lang="ru-RU" sz="3200" dirty="0">
                <a:solidFill>
                  <a:srgbClr val="33CCFF"/>
                </a:solidFill>
              </a:rPr>
              <a:t/>
            </a:r>
            <a:br>
              <a:rPr lang="ru-RU" sz="3200" dirty="0">
                <a:solidFill>
                  <a:srgbClr val="33CCFF"/>
                </a:solidFill>
              </a:rPr>
            </a:br>
            <a:endParaRPr lang="ru-RU" sz="3200" dirty="0">
              <a:solidFill>
                <a:srgbClr val="33CCFF"/>
              </a:solidFill>
            </a:endParaRPr>
          </a:p>
        </p:txBody>
      </p:sp>
      <p:sp>
        <p:nvSpPr>
          <p:cNvPr id="3" name="Прямоугольник 2"/>
          <p:cNvSpPr/>
          <p:nvPr/>
        </p:nvSpPr>
        <p:spPr>
          <a:xfrm>
            <a:off x="500034" y="1643050"/>
            <a:ext cx="8358246" cy="4524315"/>
          </a:xfrm>
          <a:prstGeom prst="rect">
            <a:avLst/>
          </a:prstGeom>
        </p:spPr>
        <p:txBody>
          <a:bodyPr wrap="square">
            <a:spAutoFit/>
          </a:bodyPr>
          <a:lstStyle/>
          <a:p>
            <a:r>
              <a:rPr lang="ru-RU" sz="2400" dirty="0"/>
              <a:t>1) увидеть орфограмму в слове;</a:t>
            </a:r>
            <a:br>
              <a:rPr lang="ru-RU" sz="2400" dirty="0"/>
            </a:br>
            <a:r>
              <a:rPr lang="ru-RU" sz="2400" dirty="0"/>
              <a:t>2) определить ее вид: проверяемая или нет, если да, то к какой грамматико-орфографической теме относится, вспомнить правило;</a:t>
            </a:r>
            <a:br>
              <a:rPr lang="ru-RU" sz="2400" dirty="0"/>
            </a:br>
            <a:r>
              <a:rPr lang="ru-RU" sz="2400" dirty="0"/>
              <a:t>3) определить способ решения задачи в зависимости от типа (вида) орфограммы;</a:t>
            </a:r>
            <a:br>
              <a:rPr lang="ru-RU" sz="2400" dirty="0"/>
            </a:br>
            <a:r>
              <a:rPr lang="ru-RU" sz="2400" dirty="0"/>
              <a:t>4) определить «шаги», ступени решения и их последовательность, т. е. составить алгоритм решения задачи;</a:t>
            </a:r>
            <a:br>
              <a:rPr lang="ru-RU" sz="2400" dirty="0"/>
            </a:br>
            <a:r>
              <a:rPr lang="ru-RU" sz="2400" dirty="0"/>
              <a:t>5) решить задачу, т. е. выполнить последовательные действия по алгоритму;</a:t>
            </a:r>
            <a:br>
              <a:rPr lang="ru-RU" sz="2400" dirty="0"/>
            </a:br>
            <a:r>
              <a:rPr lang="ru-RU" sz="2400" dirty="0"/>
              <a:t>6) написать слово в соответствии с решением </a:t>
            </a:r>
            <a:r>
              <a:rPr lang="ru-RU" sz="2400" dirty="0" smtClean="0"/>
              <a:t>задачи</a:t>
            </a:r>
            <a:endParaRPr lang="ru-RU"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1285852" y="500042"/>
            <a:ext cx="657229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0663" algn="ctr"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effectLst/>
                <a:latin typeface="Calibri" pitchFamily="34" charset="0"/>
                <a:ea typeface="Times New Roman" pitchFamily="18" charset="0"/>
                <a:cs typeface="Times New Roman" pitchFamily="18" charset="0"/>
              </a:rPr>
              <a:t>Приёмы развивающие орфографическую зоркость</a:t>
            </a:r>
            <a:r>
              <a:rPr kumimoji="0" lang="ru-RU" sz="3200" b="1" i="0" u="none" strike="noStrike" cap="none" normalizeH="0" baseline="0" dirty="0" smtClean="0">
                <a:ln>
                  <a:noFill/>
                </a:ln>
                <a:solidFill>
                  <a:srgbClr val="0000FF"/>
                </a:solidFill>
                <a:effectLst/>
                <a:latin typeface="Calibri" pitchFamily="34" charset="0"/>
                <a:ea typeface="Times New Roman" pitchFamily="18" charset="0"/>
                <a:cs typeface="Times New Roman" pitchFamily="18" charset="0"/>
              </a:rPr>
              <a:t>.</a:t>
            </a:r>
            <a:endParaRPr kumimoji="0" lang="ru-RU" sz="4400" b="0" i="0" u="none" strike="noStrike" cap="none" normalizeH="0" baseline="0" dirty="0" smtClean="0">
              <a:ln>
                <a:noFill/>
              </a:ln>
              <a:solidFill>
                <a:schemeClr val="tx1"/>
              </a:solidFill>
              <a:effectLst/>
              <a:latin typeface="Arial" pitchFamily="34" charset="0"/>
            </a:endParaRPr>
          </a:p>
        </p:txBody>
      </p:sp>
      <p:sp>
        <p:nvSpPr>
          <p:cNvPr id="3074" name="Rectangle 2"/>
          <p:cNvSpPr>
            <a:spLocks noChangeArrowheads="1"/>
          </p:cNvSpPr>
          <p:nvPr/>
        </p:nvSpPr>
        <p:spPr bwMode="auto">
          <a:xfrm>
            <a:off x="1285852" y="2285992"/>
            <a:ext cx="714380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Times New Roman" pitchFamily="18" charset="0"/>
              </a:rPr>
              <a:t>Памятка.</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Times New Roman" pitchFamily="18" charset="0"/>
              </a:rPr>
              <a:t>1.Прочитай предложение, чтобы понять и запомнить его.</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Times New Roman" pitchFamily="18" charset="0"/>
              </a:rPr>
              <a:t>2.Повтори предложение, не глядя в текст, чтобы проверить, запомнил ли ты его.</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Times New Roman" pitchFamily="18" charset="0"/>
              </a:rPr>
              <a:t>3.Выдели орфограммы в списываемом тексте.</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Times New Roman" pitchFamily="18" charset="0"/>
              </a:rPr>
              <a:t>4. Прочитай предложение так, как оно написано.</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Times New Roman" pitchFamily="18" charset="0"/>
              </a:rPr>
              <a:t>5.Повтори, не глядя в текст, предложение так, как будешь писать.</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Times New Roman" pitchFamily="18" charset="0"/>
              </a:rPr>
              <a:t>6.Пиши, диктуя себе так, как проговорил последние два раза.</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Times New Roman" pitchFamily="18" charset="0"/>
              </a:rPr>
              <a:t>7.Проверь написанное:</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Times New Roman" pitchFamily="18" charset="0"/>
              </a:rPr>
              <a:t>а) читай то, что написал;</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Times New Roman" pitchFamily="18" charset="0"/>
              </a:rPr>
              <a:t>б) подчеркни орфограммы в написанном;</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Times New Roman" pitchFamily="18" charset="0"/>
              </a:rPr>
              <a:t>в) сверь каждую орфограмму с исходным текстом.</a:t>
            </a:r>
            <a:endParaRPr kumimoji="0" lang="ru-RU" sz="2400" b="0" i="0" u="none" strike="noStrike" cap="none" normalizeH="0" baseline="0" dirty="0" smtClean="0">
              <a:ln>
                <a:noFill/>
              </a:ln>
              <a:solidFill>
                <a:schemeClr val="tx1"/>
              </a:solidFill>
              <a:effectLst/>
              <a:latin typeface="Arial" pitchFamily="34" charset="0"/>
            </a:endParaRPr>
          </a:p>
        </p:txBody>
      </p:sp>
      <p:sp>
        <p:nvSpPr>
          <p:cNvPr id="3075" name="Rectangle 3"/>
          <p:cNvSpPr>
            <a:spLocks noChangeArrowheads="1"/>
          </p:cNvSpPr>
          <p:nvPr/>
        </p:nvSpPr>
        <p:spPr bwMode="auto">
          <a:xfrm>
            <a:off x="1214414" y="1571612"/>
            <a:ext cx="464343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1.</a:t>
            </a: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b="1" i="0" u="sng"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Списывание.</a:t>
            </a:r>
            <a:endParaRPr kumimoji="0" lang="ru-RU" sz="36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1428728" y="2143116"/>
            <a:ext cx="692948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2.</a:t>
            </a: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ru-RU" sz="2400" b="1" i="0" u="sng"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Комментированное письмо.</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Перед учеником-комментатором ставится задача – объяснить орфографическое действие наиболее полно, чтобы оно стало понятно другим.</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102</TotalTime>
  <Words>820</Words>
  <Application>Microsoft Office PowerPoint</Application>
  <PresentationFormat>Экран (4:3)</PresentationFormat>
  <Paragraphs>161</Paragraphs>
  <Slides>26</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26</vt:i4>
      </vt:variant>
    </vt:vector>
  </HeadingPairs>
  <TitlesOfParts>
    <vt:vector size="34" baseType="lpstr">
      <vt:lpstr>Arial</vt:lpstr>
      <vt:lpstr>Calibri</vt:lpstr>
      <vt:lpstr>Lucida Sans Unicode</vt:lpstr>
      <vt:lpstr>Times New Roman</vt:lpstr>
      <vt:lpstr>Verdana</vt:lpstr>
      <vt:lpstr>Wingdings 2</vt:lpstr>
      <vt:lpstr>Wingdings 3</vt:lpstr>
      <vt:lpstr>Открытая</vt:lpstr>
      <vt:lpstr>Развитие орфографической зоркости младших школьников на уроках русского языка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орфографической зоркости младших школьников на уроках русского языка</dc:title>
  <dc:creator>By Letis</dc:creator>
  <cp:lastModifiedBy>Инна Нечаева</cp:lastModifiedBy>
  <cp:revision>16</cp:revision>
  <dcterms:created xsi:type="dcterms:W3CDTF">2011-12-27T15:40:54Z</dcterms:created>
  <dcterms:modified xsi:type="dcterms:W3CDTF">2023-12-13T14:52:42Z</dcterms:modified>
</cp:coreProperties>
</file>