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0" r:id="rId3"/>
    <p:sldId id="259" r:id="rId4"/>
    <p:sldId id="258" r:id="rId5"/>
    <p:sldId id="257" r:id="rId6"/>
    <p:sldId id="262" r:id="rId7"/>
    <p:sldId id="263" r:id="rId8"/>
    <p:sldId id="265" r:id="rId9"/>
    <p:sldId id="264" r:id="rId10"/>
    <p:sldId id="268" r:id="rId11"/>
    <p:sldId id="267" r:id="rId12"/>
    <p:sldId id="26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9180106-C23A-4E84-974E-597B10BB94AE}" type="datetimeFigureOut">
              <a:rPr lang="ru-RU" smtClean="0"/>
              <a:pPr/>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7FF667-80B1-4413-95E2-F4A5D3CE3C8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180106-C23A-4E84-974E-597B10BB94AE}" type="datetimeFigureOut">
              <a:rPr lang="ru-RU" smtClean="0"/>
              <a:pPr/>
              <a:t>13.12.2023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FF667-80B1-4413-95E2-F4A5D3CE3C8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1331641" y="1700808"/>
            <a:ext cx="6624736" cy="1200329"/>
          </a:xfrm>
          <a:prstGeom prst="rect">
            <a:avLst/>
          </a:prstGeom>
          <a:noFill/>
        </p:spPr>
        <p:txBody>
          <a:bodyPr wrap="square" rtlCol="0">
            <a:spAutoFit/>
          </a:bodyPr>
          <a:lstStyle/>
          <a:p>
            <a:pPr algn="ctr"/>
            <a:r>
              <a:rPr lang="ru-RU" sz="3600" b="1" i="1" dirty="0" smtClean="0">
                <a:solidFill>
                  <a:srgbClr val="002060"/>
                </a:solidFill>
                <a:latin typeface="Times New Roman" pitchFamily="18" charset="0"/>
                <a:cs typeface="Times New Roman" pitchFamily="18" charset="0"/>
              </a:rPr>
              <a:t>Роль игры в семейном воспитании дошкольников</a:t>
            </a:r>
            <a:endParaRPr lang="ru-RU" sz="3600" b="1" i="1" dirty="0">
              <a:solidFill>
                <a:srgbClr val="002060"/>
              </a:solidFill>
              <a:latin typeface="Times New Roman" pitchFamily="18" charset="0"/>
              <a:cs typeface="Times New Roman" pitchFamily="18" charset="0"/>
            </a:endParaRPr>
          </a:p>
        </p:txBody>
      </p:sp>
      <p:pic>
        <p:nvPicPr>
          <p:cNvPr id="9218" name="Picture 2" descr="https://elizovo.kamafisha.ru/wp-content/uploads/sites/3/2020/12/59da16eb96ca6555c6d96b24a6bfca53.jpeg"/>
          <p:cNvPicPr>
            <a:picLocks noChangeAspect="1" noChangeArrowheads="1"/>
          </p:cNvPicPr>
          <p:nvPr/>
        </p:nvPicPr>
        <p:blipFill>
          <a:blip r:embed="rId3" cstate="print"/>
          <a:srcRect/>
          <a:stretch>
            <a:fillRect/>
          </a:stretch>
        </p:blipFill>
        <p:spPr bwMode="auto">
          <a:xfrm>
            <a:off x="395536" y="2924944"/>
            <a:ext cx="4896544" cy="2876720"/>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sp>
        <p:nvSpPr>
          <p:cNvPr id="5" name="Прямоугольник 4"/>
          <p:cNvSpPr/>
          <p:nvPr/>
        </p:nvSpPr>
        <p:spPr>
          <a:xfrm>
            <a:off x="179512" y="332657"/>
            <a:ext cx="8568952" cy="3139321"/>
          </a:xfrm>
          <a:prstGeom prst="rect">
            <a:avLst/>
          </a:prstGeom>
        </p:spPr>
        <p:txBody>
          <a:bodyPr wrap="square">
            <a:spAutoFit/>
          </a:bodyPr>
          <a:lstStyle/>
          <a:p>
            <a:pPr algn="just"/>
            <a:r>
              <a:rPr lang="ru-RU" b="1" i="1" dirty="0" smtClean="0">
                <a:solidFill>
                  <a:srgbClr val="002060"/>
                </a:solidFill>
                <a:latin typeface="Times New Roman" pitchFamily="18" charset="0"/>
                <a:cs typeface="Times New Roman" pitchFamily="18" charset="0"/>
              </a:rPr>
              <a:t>                               Игры для детей до полутора лет «Поцелуи» </a:t>
            </a:r>
          </a:p>
          <a:p>
            <a:pPr algn="just"/>
            <a:r>
              <a:rPr lang="ru-RU" b="1" i="1"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Посылайте малышу воздушные поцелуи. Пусть они касаются его ручек, животика, носика и щечек. Обменивайтесь поцелуями, стоя с ним перед зеркалом. Обязательно научите кроху подражать вашим действиям и возвращать знаки любви. Провожайте старшего ребенка в школу, а папу на работу, посылая воздушные поцелуи вместе с малышом. </a:t>
            </a:r>
          </a:p>
          <a:p>
            <a:pPr algn="ctr"/>
            <a:r>
              <a:rPr lang="ru-RU" b="1" i="1" dirty="0" smtClean="0">
                <a:solidFill>
                  <a:srgbClr val="002060"/>
                </a:solidFill>
                <a:latin typeface="Times New Roman" pitchFamily="18" charset="0"/>
                <a:cs typeface="Times New Roman" pitchFamily="18" charset="0"/>
              </a:rPr>
              <a:t>«Угощение» </a:t>
            </a:r>
          </a:p>
          <a:p>
            <a:pPr algn="just"/>
            <a:r>
              <a:rPr lang="ru-RU" dirty="0" smtClean="0">
                <a:solidFill>
                  <a:srgbClr val="002060"/>
                </a:solidFill>
                <a:latin typeface="Times New Roman" pitchFamily="18" charset="0"/>
                <a:cs typeface="Times New Roman" pitchFamily="18" charset="0"/>
              </a:rPr>
              <a:t>Угощая малыша, например, кусочком яблока, попросите его поделиться и с вами. Съешьте ОБЩАТЬСЯ С РЕБЕНКОМ – ПРОСТО ! 14 лакомство и очень эмоционально поблагодарите щедрого ребенка, не жалея ласковых слов. Пригласите к трапезе и любимых игрушек, чтобы никто не ушел обиженным</a:t>
            </a:r>
            <a:endParaRPr lang="ru-RU" dirty="0">
              <a:solidFill>
                <a:srgbClr val="002060"/>
              </a:solidFill>
              <a:latin typeface="Times New Roman" pitchFamily="18" charset="0"/>
              <a:cs typeface="Times New Roman" pitchFamily="18" charset="0"/>
            </a:endParaRPr>
          </a:p>
        </p:txBody>
      </p:sp>
      <p:sp>
        <p:nvSpPr>
          <p:cNvPr id="6" name="Прямоугольник 5"/>
          <p:cNvSpPr/>
          <p:nvPr/>
        </p:nvSpPr>
        <p:spPr>
          <a:xfrm>
            <a:off x="251520" y="3501008"/>
            <a:ext cx="5400600" cy="2862322"/>
          </a:xfrm>
          <a:prstGeom prst="rect">
            <a:avLst/>
          </a:prstGeom>
        </p:spPr>
        <p:txBody>
          <a:bodyPr wrap="square">
            <a:spAutoFit/>
          </a:bodyPr>
          <a:lstStyle/>
          <a:p>
            <a:pPr algn="just"/>
            <a:r>
              <a:rPr lang="ru-RU" b="1" i="1" dirty="0" smtClean="0">
                <a:solidFill>
                  <a:srgbClr val="002060"/>
                </a:solidFill>
                <a:latin typeface="Times New Roman" pitchFamily="18" charset="0"/>
                <a:cs typeface="Times New Roman" pitchFamily="18" charset="0"/>
              </a:rPr>
              <a:t>Игры для детей от полутора до трех лет «Маленький помощник» </a:t>
            </a:r>
          </a:p>
          <a:p>
            <a:pPr algn="just"/>
            <a:r>
              <a:rPr lang="ru-RU" b="1" i="1"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В этом возрасте уже можно привлекать ребенка к домашним хлопотам. Небольшие и несложные обязанности обрадуют его и научат приносить пусть маленькую, но пользу. Поиграйте в маминого помощника. Покажите, как вытирать пыль салфеткой, уберитесь вместе в детской, полейте комнатные растения. Ведь польза – еще одно проявление доброты. </a:t>
            </a:r>
            <a:endParaRPr lang="ru-RU" dirty="0">
              <a:solidFill>
                <a:srgbClr val="002060"/>
              </a:solidFill>
              <a:latin typeface="Times New Roman" pitchFamily="18" charset="0"/>
              <a:cs typeface="Times New Roman" pitchFamily="18" charset="0"/>
            </a:endParaRPr>
          </a:p>
        </p:txBody>
      </p:sp>
      <p:pic>
        <p:nvPicPr>
          <p:cNvPr id="22530" name="Picture 2" descr="https://avatars.mds.yandex.net/get-zen_doc/1362552/pub_5ae19f92610493953ec1f77f_5ae1a192dcaf8e78787b6955/scale_1200"/>
          <p:cNvPicPr>
            <a:picLocks noChangeAspect="1" noChangeArrowheads="1"/>
          </p:cNvPicPr>
          <p:nvPr/>
        </p:nvPicPr>
        <p:blipFill>
          <a:blip r:embed="rId3" cstate="print"/>
          <a:srcRect/>
          <a:stretch>
            <a:fillRect/>
          </a:stretch>
        </p:blipFill>
        <p:spPr bwMode="auto">
          <a:xfrm>
            <a:off x="5724128" y="3284984"/>
            <a:ext cx="2880320" cy="290281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sp>
        <p:nvSpPr>
          <p:cNvPr id="5" name="Прямоугольник 4"/>
          <p:cNvSpPr/>
          <p:nvPr/>
        </p:nvSpPr>
        <p:spPr>
          <a:xfrm>
            <a:off x="251520" y="260649"/>
            <a:ext cx="8208912" cy="3693319"/>
          </a:xfrm>
          <a:prstGeom prst="rect">
            <a:avLst/>
          </a:prstGeom>
        </p:spPr>
        <p:txBody>
          <a:bodyPr wrap="square">
            <a:spAutoFit/>
          </a:bodyPr>
          <a:lstStyle/>
          <a:p>
            <a:pPr algn="just"/>
            <a:r>
              <a:rPr lang="ru-RU" b="1" i="1" dirty="0" smtClean="0">
                <a:solidFill>
                  <a:srgbClr val="002060"/>
                </a:solidFill>
                <a:latin typeface="Times New Roman" pitchFamily="18" charset="0"/>
                <a:cs typeface="Times New Roman" pitchFamily="18" charset="0"/>
              </a:rPr>
              <a:t>                                               «Праздничный букет» </a:t>
            </a:r>
          </a:p>
          <a:p>
            <a:pPr algn="just"/>
            <a:r>
              <a:rPr lang="ru-RU" dirty="0" smtClean="0">
                <a:solidFill>
                  <a:srgbClr val="002060"/>
                </a:solidFill>
                <a:latin typeface="Times New Roman" pitchFamily="18" charset="0"/>
                <a:cs typeface="Times New Roman" pitchFamily="18" charset="0"/>
              </a:rPr>
              <a:t>             Собирайте во время прогулок красивые букеты. Это могут быть осенние листья и рябиновые ветки, полевые цветы или веточки вербы. Пусть ребенок сам решит, кому он их подарит – соседской девочке, бабушке или старшей сестренке. Если вы идете на день рождения, купите один цветок для малыша, чтобы тот сам мог вручить имениннику драгоценный подарок. </a:t>
            </a:r>
          </a:p>
          <a:p>
            <a:pPr algn="ctr"/>
            <a:r>
              <a:rPr lang="ru-RU" dirty="0" smtClean="0">
                <a:solidFill>
                  <a:srgbClr val="002060"/>
                </a:solidFill>
                <a:latin typeface="Times New Roman" pitchFamily="18" charset="0"/>
                <a:cs typeface="Times New Roman" pitchFamily="18" charset="0"/>
              </a:rPr>
              <a:t>«</a:t>
            </a:r>
            <a:r>
              <a:rPr lang="ru-RU" b="1" i="1" dirty="0" smtClean="0">
                <a:solidFill>
                  <a:srgbClr val="002060"/>
                </a:solidFill>
                <a:latin typeface="Times New Roman" pitchFamily="18" charset="0"/>
                <a:cs typeface="Times New Roman" pitchFamily="18" charset="0"/>
              </a:rPr>
              <a:t>Принеси, пожалуйста» </a:t>
            </a:r>
          </a:p>
          <a:p>
            <a:pPr algn="just"/>
            <a:r>
              <a:rPr lang="ru-RU" dirty="0" smtClean="0">
                <a:solidFill>
                  <a:srgbClr val="002060"/>
                </a:solidFill>
                <a:latin typeface="Times New Roman" pitchFamily="18" charset="0"/>
                <a:cs typeface="Times New Roman" pitchFamily="18" charset="0"/>
              </a:rPr>
              <a:t>             Игра состоит из просьб найти и принести вам или братику какую-то вещь. Это может быть пульт от телевизора, который понадобился дедушке. Или кошелек, который вы «забыли» в своей комнате. Каждый раз, когда ОБЩАТЬСЯ малыш выполняет вашу просьбу, рассмотрите то, что он С РЕБЕНКОМ – ПРОСТО ! 15 принес, и горячо поблагодарите за успешно выполненное задание. Игры для детей от трех до четырех лет </a:t>
            </a:r>
            <a:endParaRPr lang="ru-RU" dirty="0">
              <a:solidFill>
                <a:srgbClr val="002060"/>
              </a:solidFill>
              <a:latin typeface="Times New Roman" pitchFamily="18" charset="0"/>
              <a:cs typeface="Times New Roman" pitchFamily="18" charset="0"/>
            </a:endParaRPr>
          </a:p>
        </p:txBody>
      </p:sp>
      <p:pic>
        <p:nvPicPr>
          <p:cNvPr id="23554" name="Picture 2" descr="https://www.culture.ru/storage/images/5aa246cfc2a084995bcc4acf48430477/07f8d6cafd0f4676000f6f8c2b334a2e.jpeg"/>
          <p:cNvPicPr>
            <a:picLocks noChangeAspect="1" noChangeArrowheads="1"/>
          </p:cNvPicPr>
          <p:nvPr/>
        </p:nvPicPr>
        <p:blipFill>
          <a:blip r:embed="rId3" cstate="print"/>
          <a:srcRect/>
          <a:stretch>
            <a:fillRect/>
          </a:stretch>
        </p:blipFill>
        <p:spPr bwMode="auto">
          <a:xfrm>
            <a:off x="1979712" y="3933056"/>
            <a:ext cx="3623387" cy="2717540"/>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pic>
        <p:nvPicPr>
          <p:cNvPr id="27650" name="Picture 2" descr="https://ds05.infourok.ru/uploads/ex/05b3/0010ce92-e1fb2f1d/hello_html_773ec9d7.jpg"/>
          <p:cNvPicPr>
            <a:picLocks noChangeAspect="1" noChangeArrowheads="1"/>
          </p:cNvPicPr>
          <p:nvPr/>
        </p:nvPicPr>
        <p:blipFill>
          <a:blip r:embed="rId3" cstate="print"/>
          <a:srcRect/>
          <a:stretch>
            <a:fillRect/>
          </a:stretch>
        </p:blipFill>
        <p:spPr bwMode="auto">
          <a:xfrm>
            <a:off x="323528" y="620688"/>
            <a:ext cx="6077027" cy="5061992"/>
          </a:xfrm>
          <a:prstGeom prst="rect">
            <a:avLst/>
          </a:prstGeom>
          <a:ln>
            <a:noFill/>
          </a:ln>
          <a:effectLst>
            <a:softEdge rad="112500"/>
          </a:effectLst>
        </p:spPr>
      </p:pic>
      <p:sp>
        <p:nvSpPr>
          <p:cNvPr id="8" name="TextBox 7"/>
          <p:cNvSpPr txBox="1"/>
          <p:nvPr/>
        </p:nvSpPr>
        <p:spPr>
          <a:xfrm>
            <a:off x="971600" y="5517232"/>
            <a:ext cx="6912768" cy="769441"/>
          </a:xfrm>
          <a:prstGeom prst="rect">
            <a:avLst/>
          </a:prstGeom>
          <a:noFill/>
        </p:spPr>
        <p:txBody>
          <a:bodyPr wrap="square" rtlCol="0">
            <a:spAutoFit/>
          </a:bodyPr>
          <a:lstStyle/>
          <a:p>
            <a:r>
              <a:rPr lang="ru-RU" sz="4400" b="1" i="1" dirty="0" smtClean="0">
                <a:solidFill>
                  <a:schemeClr val="accent3">
                    <a:lumMod val="50000"/>
                  </a:schemeClr>
                </a:solidFill>
                <a:latin typeface="Times New Roman" pitchFamily="18" charset="0"/>
                <a:cs typeface="Times New Roman" pitchFamily="18" charset="0"/>
              </a:rPr>
              <a:t>Спасибо за внимание!</a:t>
            </a:r>
            <a:endParaRPr lang="ru-RU" sz="4400" b="1" i="1" dirty="0">
              <a:solidFill>
                <a:schemeClr val="accent3">
                  <a:lumMod val="50000"/>
                </a:schemeClr>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755576" y="260649"/>
            <a:ext cx="6696744" cy="369332"/>
          </a:xfrm>
          <a:prstGeom prst="rect">
            <a:avLst/>
          </a:prstGeom>
        </p:spPr>
        <p:txBody>
          <a:bodyPr wrap="square">
            <a:spAutoFit/>
          </a:bodyPr>
          <a:lstStyle/>
          <a:p>
            <a:pPr algn="ctr"/>
            <a:r>
              <a:rPr lang="ru-RU" b="1" i="1" dirty="0" smtClean="0">
                <a:solidFill>
                  <a:srgbClr val="002060"/>
                </a:solidFill>
                <a:latin typeface="Times New Roman" pitchFamily="18" charset="0"/>
                <a:cs typeface="Times New Roman" pitchFamily="18" charset="0"/>
              </a:rPr>
              <a:t>          Игра – очень важная составляющая жизни малыша</a:t>
            </a:r>
            <a:endParaRPr lang="ru-RU" b="1" i="1" dirty="0">
              <a:solidFill>
                <a:srgbClr val="002060"/>
              </a:solidFill>
              <a:latin typeface="Times New Roman" pitchFamily="18" charset="0"/>
              <a:cs typeface="Times New Roman" pitchFamily="18" charset="0"/>
            </a:endParaRPr>
          </a:p>
        </p:txBody>
      </p:sp>
      <p:sp>
        <p:nvSpPr>
          <p:cNvPr id="4" name="Прямоугольник 3"/>
          <p:cNvSpPr/>
          <p:nvPr/>
        </p:nvSpPr>
        <p:spPr>
          <a:xfrm>
            <a:off x="251520" y="751344"/>
            <a:ext cx="8064896" cy="369332"/>
          </a:xfrm>
          <a:prstGeom prst="rect">
            <a:avLst/>
          </a:prstGeom>
        </p:spPr>
        <p:txBody>
          <a:bodyPr wrap="square">
            <a:spAutoFit/>
          </a:bodyPr>
          <a:lstStyle/>
          <a:p>
            <a:pPr algn="just"/>
            <a:r>
              <a:rPr lang="ru-RU" dirty="0" smtClean="0">
                <a:latin typeface="Times New Roman" pitchFamily="18" charset="0"/>
                <a:cs typeface="Times New Roman" pitchFamily="18" charset="0"/>
              </a:rPr>
              <a:t>           </a:t>
            </a:r>
            <a:endParaRPr lang="ru-RU" dirty="0">
              <a:solidFill>
                <a:srgbClr val="002060"/>
              </a:solidFill>
              <a:latin typeface="Times New Roman" pitchFamily="18" charset="0"/>
              <a:cs typeface="Times New Roman" pitchFamily="18" charset="0"/>
            </a:endParaRPr>
          </a:p>
        </p:txBody>
      </p:sp>
      <p:sp>
        <p:nvSpPr>
          <p:cNvPr id="5" name="Прямоугольник 4"/>
          <p:cNvSpPr/>
          <p:nvPr/>
        </p:nvSpPr>
        <p:spPr>
          <a:xfrm>
            <a:off x="323528" y="764704"/>
            <a:ext cx="8352928" cy="5632311"/>
          </a:xfrm>
          <a:prstGeom prst="rect">
            <a:avLst/>
          </a:prstGeom>
        </p:spPr>
        <p:txBody>
          <a:bodyPr wrap="square">
            <a:spAutoFit/>
          </a:bodyPr>
          <a:lstStyle/>
          <a:p>
            <a:pPr algn="just"/>
            <a:r>
              <a:rPr lang="ru-RU" i="1" dirty="0" smtClean="0">
                <a:solidFill>
                  <a:srgbClr val="002060"/>
                </a:solidFill>
                <a:latin typeface="Times New Roman" pitchFamily="18" charset="0"/>
                <a:cs typeface="Times New Roman" pitchFamily="18" charset="0"/>
              </a:rPr>
              <a:t>           Не секрет, что ребенок большую часть времени проводит играясь. Порой взрослым кажется, что играя, дети тратят время на бесполезные занятия, ведь игра воспринимается как праздное времяпрепровождение и баловство. На самом деле игра является ведущей деятельностью для ребенка. Это означает, что именно игра необходима для развития детей этого возраста. В игре он раскрывается, в игре познает мир, учится быть коммуникабельным, развивает свое воображение, фантазию, развивается как личность. Вот почему очень важно обратить внимание на то, какими играми интересуется ваш малыш, чтобы сделать игру не просто приятным временем провождения, но и направить его в нужное русло развития. </a:t>
            </a:r>
          </a:p>
          <a:p>
            <a:pPr algn="just"/>
            <a:r>
              <a:rPr lang="ru-RU" i="1" dirty="0">
                <a:solidFill>
                  <a:srgbClr val="002060"/>
                </a:solidFill>
                <a:latin typeface="Times New Roman" pitchFamily="18" charset="0"/>
                <a:cs typeface="Times New Roman" pitchFamily="18" charset="0"/>
              </a:rPr>
              <a:t> </a:t>
            </a:r>
            <a:r>
              <a:rPr lang="ru-RU" i="1" dirty="0" smtClean="0">
                <a:solidFill>
                  <a:srgbClr val="002060"/>
                </a:solidFill>
                <a:latin typeface="Times New Roman" pitchFamily="18" charset="0"/>
                <a:cs typeface="Times New Roman" pitchFamily="18" charset="0"/>
              </a:rPr>
              <a:t>  Развивающее воздействие игры на ребёнка невозможно</a:t>
            </a:r>
          </a:p>
          <a:p>
            <a:pPr algn="just"/>
            <a:r>
              <a:rPr lang="ru-RU" i="1" dirty="0" smtClean="0">
                <a:solidFill>
                  <a:srgbClr val="002060"/>
                </a:solidFill>
                <a:latin typeface="Times New Roman" pitchFamily="18" charset="0"/>
                <a:cs typeface="Times New Roman" pitchFamily="18" charset="0"/>
              </a:rPr>
              <a:t> без участия взрослого. Чем младше ребёнок, тем </a:t>
            </a:r>
          </a:p>
          <a:p>
            <a:pPr algn="just"/>
            <a:r>
              <a:rPr lang="ru-RU" i="1" dirty="0" smtClean="0">
                <a:solidFill>
                  <a:srgbClr val="002060"/>
                </a:solidFill>
                <a:latin typeface="Times New Roman" pitchFamily="18" charset="0"/>
                <a:cs typeface="Times New Roman" pitchFamily="18" charset="0"/>
              </a:rPr>
              <a:t>большее включение в процесс игры требуется от </a:t>
            </a:r>
          </a:p>
          <a:p>
            <a:pPr algn="just"/>
            <a:r>
              <a:rPr lang="ru-RU" i="1" dirty="0" smtClean="0">
                <a:solidFill>
                  <a:srgbClr val="002060"/>
                </a:solidFill>
                <a:latin typeface="Times New Roman" pitchFamily="18" charset="0"/>
                <a:cs typeface="Times New Roman" pitchFamily="18" charset="0"/>
              </a:rPr>
              <a:t>родителей. Когда малыш только начинает играть, </a:t>
            </a:r>
          </a:p>
          <a:p>
            <a:pPr algn="just"/>
            <a:r>
              <a:rPr lang="ru-RU" i="1" dirty="0" smtClean="0">
                <a:solidFill>
                  <a:srgbClr val="002060"/>
                </a:solidFill>
                <a:latin typeface="Times New Roman" pitchFamily="18" charset="0"/>
                <a:cs typeface="Times New Roman" pitchFamily="18" charset="0"/>
              </a:rPr>
              <a:t>мама и папа являются его любимыми партнёрами </a:t>
            </a:r>
          </a:p>
          <a:p>
            <a:pPr algn="just"/>
            <a:r>
              <a:rPr lang="ru-RU" i="1" dirty="0" smtClean="0">
                <a:solidFill>
                  <a:srgbClr val="002060"/>
                </a:solidFill>
                <a:latin typeface="Times New Roman" pitchFamily="18" charset="0"/>
                <a:cs typeface="Times New Roman" pitchFamily="18" charset="0"/>
              </a:rPr>
              <a:t>по играм. Родители могут инициировать игры </a:t>
            </a:r>
          </a:p>
          <a:p>
            <a:pPr algn="just"/>
            <a:r>
              <a:rPr lang="ru-RU" i="1" dirty="0" smtClean="0">
                <a:solidFill>
                  <a:srgbClr val="002060"/>
                </a:solidFill>
                <a:latin typeface="Times New Roman" pitchFamily="18" charset="0"/>
                <a:cs typeface="Times New Roman" pitchFamily="18" charset="0"/>
              </a:rPr>
              <a:t>сами или поддерживать инициативу ребёнка. </a:t>
            </a:r>
          </a:p>
          <a:p>
            <a:pPr algn="just"/>
            <a:r>
              <a:rPr lang="ru-RU" i="1" dirty="0" smtClean="0">
                <a:solidFill>
                  <a:srgbClr val="002060"/>
                </a:solidFill>
                <a:latin typeface="Times New Roman" pitchFamily="18" charset="0"/>
                <a:cs typeface="Times New Roman" pitchFamily="18" charset="0"/>
              </a:rPr>
              <a:t>В более старшем возрасте родители могут выступать в качестве сторонних наблюдателей, помощников и консультантов. В любом случае взрослый человек выступает в качестве проводника в мир игры.</a:t>
            </a:r>
            <a:endParaRPr lang="ru-RU" i="1" dirty="0">
              <a:solidFill>
                <a:srgbClr val="00206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395536" y="260649"/>
            <a:ext cx="8064896" cy="3139321"/>
          </a:xfrm>
          <a:prstGeom prst="rect">
            <a:avLst/>
          </a:prstGeom>
        </p:spPr>
        <p:txBody>
          <a:bodyPr wrap="square">
            <a:spAutoFit/>
          </a:bodyPr>
          <a:lstStyle/>
          <a:p>
            <a:r>
              <a:rPr lang="ru-RU" b="1" i="1" dirty="0" smtClean="0">
                <a:solidFill>
                  <a:srgbClr val="002060"/>
                </a:solidFill>
                <a:latin typeface="Times New Roman" pitchFamily="18" charset="0"/>
                <a:cs typeface="Times New Roman" pitchFamily="18" charset="0"/>
              </a:rPr>
              <a:t>Игра </a:t>
            </a:r>
            <a:r>
              <a:rPr lang="ru-RU" i="1" dirty="0" smtClean="0">
                <a:solidFill>
                  <a:srgbClr val="002060"/>
                </a:solidFill>
                <a:latin typeface="Times New Roman" pitchFamily="18" charset="0"/>
                <a:cs typeface="Times New Roman" pitchFamily="18" charset="0"/>
              </a:rPr>
              <a:t>– понятие многозначное. Оно обозначает целый спектр человеческих занятий – от </a:t>
            </a:r>
            <a:r>
              <a:rPr lang="ru-RU" i="1" dirty="0" err="1" smtClean="0">
                <a:solidFill>
                  <a:srgbClr val="002060"/>
                </a:solidFill>
                <a:latin typeface="Times New Roman" pitchFamily="18" charset="0"/>
                <a:cs typeface="Times New Roman" pitchFamily="18" charset="0"/>
              </a:rPr>
              <a:t>досуговой</a:t>
            </a:r>
            <a:r>
              <a:rPr lang="ru-RU" i="1" dirty="0" smtClean="0">
                <a:solidFill>
                  <a:srgbClr val="002060"/>
                </a:solidFill>
                <a:latin typeface="Times New Roman" pitchFamily="18" charset="0"/>
                <a:cs typeface="Times New Roman" pitchFamily="18" charset="0"/>
              </a:rPr>
              <a:t> до деловой сферы. </a:t>
            </a:r>
          </a:p>
          <a:p>
            <a:r>
              <a:rPr lang="ru-RU" b="1" i="1" dirty="0" smtClean="0">
                <a:solidFill>
                  <a:srgbClr val="002060"/>
                </a:solidFill>
                <a:latin typeface="Times New Roman" pitchFamily="18" charset="0"/>
                <a:cs typeface="Times New Roman" pitchFamily="18" charset="0"/>
              </a:rPr>
              <a:t>Игра </a:t>
            </a:r>
            <a:r>
              <a:rPr lang="ru-RU" i="1" dirty="0" smtClean="0">
                <a:solidFill>
                  <a:srgbClr val="002060"/>
                </a:solidFill>
                <a:latin typeface="Times New Roman" pitchFamily="18" charset="0"/>
                <a:cs typeface="Times New Roman" pitchFamily="18" charset="0"/>
              </a:rPr>
              <a:t>является средством воспитания и самовоспитания на разных возрастных этапах, методом познания, способом жизнедеятельности и ребенка и взрослого. </a:t>
            </a:r>
          </a:p>
          <a:p>
            <a:r>
              <a:rPr lang="ru-RU" b="1" i="1" dirty="0" smtClean="0">
                <a:solidFill>
                  <a:srgbClr val="002060"/>
                </a:solidFill>
                <a:latin typeface="Times New Roman" pitchFamily="18" charset="0"/>
                <a:cs typeface="Times New Roman" pitchFamily="18" charset="0"/>
              </a:rPr>
              <a:t>Игры </a:t>
            </a:r>
            <a:r>
              <a:rPr lang="ru-RU" i="1" dirty="0" smtClean="0">
                <a:solidFill>
                  <a:srgbClr val="002060"/>
                </a:solidFill>
                <a:latin typeface="Times New Roman" pitchFamily="18" charset="0"/>
                <a:cs typeface="Times New Roman" pitchFamily="18" charset="0"/>
              </a:rPr>
              <a:t>– это свободная, естественная и творческая форма проявления детей, а также средство их самовыражения. Игра выражает насущные потребности растущего организма. «Дети играют, потому что развиваются, и развиваются, потому что играют». </a:t>
            </a:r>
          </a:p>
          <a:p>
            <a:r>
              <a:rPr lang="ru-RU" b="1" i="1" dirty="0" smtClean="0">
                <a:solidFill>
                  <a:srgbClr val="002060"/>
                </a:solidFill>
                <a:latin typeface="Times New Roman" pitchFamily="18" charset="0"/>
                <a:cs typeface="Times New Roman" pitchFamily="18" charset="0"/>
              </a:rPr>
              <a:t>Игра</a:t>
            </a:r>
            <a:r>
              <a:rPr lang="ru-RU" i="1" dirty="0" smtClean="0">
                <a:solidFill>
                  <a:srgbClr val="002060"/>
                </a:solidFill>
                <a:latin typeface="Times New Roman" pitchFamily="18" charset="0"/>
                <a:cs typeface="Times New Roman" pitchFamily="18" charset="0"/>
              </a:rPr>
              <a:t> создает условия для формирования способностей к общению и развитию интеллекта. </a:t>
            </a:r>
            <a:endParaRPr lang="ru-RU" i="1" dirty="0">
              <a:solidFill>
                <a:srgbClr val="002060"/>
              </a:solidFill>
              <a:latin typeface="Times New Roman" pitchFamily="18" charset="0"/>
              <a:cs typeface="Times New Roman" pitchFamily="18" charset="0"/>
            </a:endParaRPr>
          </a:p>
        </p:txBody>
      </p:sp>
      <p:sp>
        <p:nvSpPr>
          <p:cNvPr id="8196" name="AutoShape 4" descr="https://vospitatel-sada.ru/kartinki/2021/07/3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198" name="Picture 6" descr="https://uchebnik.mos.ru/system_2/lesson_templates/covers/001/026/390/original/%D0%BE%D0%B1%D0%BB%D0%BE%D0%B6%D0%BA%D0%B0.jpg"/>
          <p:cNvPicPr>
            <a:picLocks noChangeAspect="1" noChangeArrowheads="1"/>
          </p:cNvPicPr>
          <p:nvPr/>
        </p:nvPicPr>
        <p:blipFill>
          <a:blip r:embed="rId3" cstate="print"/>
          <a:srcRect/>
          <a:stretch>
            <a:fillRect/>
          </a:stretch>
        </p:blipFill>
        <p:spPr bwMode="auto">
          <a:xfrm>
            <a:off x="755576" y="3429000"/>
            <a:ext cx="5040560" cy="315032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2890386" y="332656"/>
            <a:ext cx="4345910" cy="369332"/>
          </a:xfrm>
          <a:prstGeom prst="rect">
            <a:avLst/>
          </a:prstGeom>
        </p:spPr>
        <p:txBody>
          <a:bodyPr wrap="square">
            <a:spAutoFit/>
          </a:bodyPr>
          <a:lstStyle/>
          <a:p>
            <a:r>
              <a:rPr lang="ru-RU" b="1" i="1" dirty="0" smtClean="0">
                <a:solidFill>
                  <a:srgbClr val="002060"/>
                </a:solidFill>
                <a:latin typeface="Times New Roman" pitchFamily="18" charset="0"/>
                <a:cs typeface="Times New Roman" pitchFamily="18" charset="0"/>
              </a:rPr>
              <a:t>Значение игры в жизни ребенка</a:t>
            </a:r>
            <a:endParaRPr lang="ru-RU" b="1" i="1" dirty="0">
              <a:solidFill>
                <a:srgbClr val="002060"/>
              </a:solidFill>
              <a:latin typeface="Times New Roman" pitchFamily="18" charset="0"/>
              <a:cs typeface="Times New Roman" pitchFamily="18" charset="0"/>
            </a:endParaRPr>
          </a:p>
        </p:txBody>
      </p:sp>
      <p:sp>
        <p:nvSpPr>
          <p:cNvPr id="4" name="Прямоугольник 3"/>
          <p:cNvSpPr/>
          <p:nvPr/>
        </p:nvSpPr>
        <p:spPr>
          <a:xfrm>
            <a:off x="251520" y="764704"/>
            <a:ext cx="8568952" cy="3488328"/>
          </a:xfrm>
          <a:prstGeom prst="rect">
            <a:avLst/>
          </a:prstGeom>
        </p:spPr>
        <p:txBody>
          <a:bodyPr wrap="square">
            <a:spAutoFit/>
          </a:bodyPr>
          <a:lstStyle/>
          <a:p>
            <a:pPr algn="just"/>
            <a:r>
              <a:rPr lang="ru-RU" dirty="0" smtClean="0">
                <a:solidFill>
                  <a:srgbClr val="002060"/>
                </a:solidFill>
                <a:latin typeface="Times New Roman" pitchFamily="18" charset="0"/>
                <a:cs typeface="Times New Roman" pitchFamily="18" charset="0"/>
              </a:rPr>
              <a:t>В процессе игры ребёнок развивается физически, психически и личностно. Рассмотрим подробнее, как игры влияют на развитие ребёнка. Развитие познавательной сферы. В процессе игры ребёнок активно познаёт окружающий мир, знакомится со свойствами предметов, их назначением. Этот аспект влияния игры на развитие проявляется в самом раннем возрасте, когда ребёнок ещё не играет, а только манипулирует предметами: ставит кубики один на другой, складывает мячи в корзину, пробует игрушки «на зуб». Вместе с усвоением новых знаний об окружающем мире, в процессе игры происходит развитие познавательных ОБЩАТЬСЯ С РЕБЕНКОМ – ПРОСТО ! 3 процессов: внимания, памяти, мышления. Сформированные ещё в раннем возрасте навыки концентрировать внимание, анализировать, запоминать информацию очень пригодятся ребёнку для обучения в школе.</a:t>
            </a:r>
            <a:endParaRPr lang="ru-RU" dirty="0">
              <a:solidFill>
                <a:srgbClr val="002060"/>
              </a:solidFill>
              <a:latin typeface="Times New Roman" pitchFamily="18" charset="0"/>
              <a:cs typeface="Times New Roman" pitchFamily="18" charset="0"/>
            </a:endParaRPr>
          </a:p>
        </p:txBody>
      </p:sp>
      <p:sp>
        <p:nvSpPr>
          <p:cNvPr id="5" name="Прямоугольник 4"/>
          <p:cNvSpPr/>
          <p:nvPr/>
        </p:nvSpPr>
        <p:spPr>
          <a:xfrm>
            <a:off x="251520" y="4077072"/>
            <a:ext cx="6606480" cy="2031325"/>
          </a:xfrm>
          <a:prstGeom prst="rect">
            <a:avLst/>
          </a:prstGeom>
        </p:spPr>
        <p:txBody>
          <a:bodyPr wrap="square">
            <a:spAutoFit/>
          </a:bodyPr>
          <a:lstStyle/>
          <a:p>
            <a:r>
              <a:rPr lang="ru-RU" dirty="0" smtClean="0">
                <a:solidFill>
                  <a:srgbClr val="C00000"/>
                </a:solidFill>
                <a:latin typeface="Times New Roman" pitchFamily="18" charset="0"/>
                <a:cs typeface="Times New Roman" pitchFamily="18" charset="0"/>
              </a:rPr>
              <a:t>Физическое развитие</a:t>
            </a:r>
            <a:r>
              <a:rPr lang="ru-RU" dirty="0" smtClean="0">
                <a:solidFill>
                  <a:srgbClr val="002060"/>
                </a:solidFill>
                <a:latin typeface="Times New Roman" pitchFamily="18" charset="0"/>
                <a:cs typeface="Times New Roman" pitchFamily="18" charset="0"/>
              </a:rPr>
              <a:t>. В процессе игры ребёнок осваивает разные движения, совершенствует свои двигательные навыки. Подвижные игры любят все дети: они с удовольствием бегают, прыгают, кувыркаются, пинают мяч. В таких играх ребёнок учится мастерски владеть своим телом, обретает ловкость и хороший мышечный тонус, что очень важно для растущего организма.</a:t>
            </a:r>
            <a:endParaRPr lang="ru-RU" dirty="0">
              <a:solidFill>
                <a:srgbClr val="002060"/>
              </a:solidFill>
              <a:latin typeface="Times New Roman" pitchFamily="18" charset="0"/>
              <a:cs typeface="Times New Roman" pitchFamily="18" charset="0"/>
            </a:endParaRPr>
          </a:p>
        </p:txBody>
      </p:sp>
      <p:pic>
        <p:nvPicPr>
          <p:cNvPr id="9218" name="Picture 2" descr="https://psinshoko.ru/800/600/https/fs01.vseosvita.ua/0100519m-8878/007.png"/>
          <p:cNvPicPr>
            <a:picLocks noChangeAspect="1" noChangeArrowheads="1"/>
          </p:cNvPicPr>
          <p:nvPr/>
        </p:nvPicPr>
        <p:blipFill>
          <a:blip r:embed="rId3" cstate="print"/>
          <a:srcRect/>
          <a:stretch>
            <a:fillRect/>
          </a:stretch>
        </p:blipFill>
        <p:spPr bwMode="auto">
          <a:xfrm>
            <a:off x="6444208" y="3933056"/>
            <a:ext cx="2196044" cy="237612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179512" y="260648"/>
            <a:ext cx="8712968" cy="2031325"/>
          </a:xfrm>
          <a:prstGeom prst="rect">
            <a:avLst/>
          </a:prstGeom>
        </p:spPr>
        <p:txBody>
          <a:bodyPr wrap="square">
            <a:spAutoFit/>
          </a:bodyPr>
          <a:lstStyle/>
          <a:p>
            <a:pPr algn="just"/>
            <a:r>
              <a:rPr lang="ru-RU" dirty="0" smtClean="0">
                <a:solidFill>
                  <a:srgbClr val="002060"/>
                </a:solidFill>
                <a:latin typeface="Times New Roman" pitchFamily="18" charset="0"/>
                <a:cs typeface="Times New Roman" pitchFamily="18" charset="0"/>
              </a:rPr>
              <a:t>        </a:t>
            </a:r>
            <a:r>
              <a:rPr lang="ru-RU" dirty="0" smtClean="0">
                <a:solidFill>
                  <a:srgbClr val="C00000"/>
                </a:solidFill>
                <a:latin typeface="Times New Roman" pitchFamily="18" charset="0"/>
                <a:cs typeface="Times New Roman" pitchFamily="18" charset="0"/>
              </a:rPr>
              <a:t>Развитие образного мышления и воображения. </a:t>
            </a:r>
            <a:r>
              <a:rPr lang="ru-RU" dirty="0" smtClean="0">
                <a:solidFill>
                  <a:srgbClr val="002060"/>
                </a:solidFill>
                <a:latin typeface="Times New Roman" pitchFamily="18" charset="0"/>
                <a:cs typeface="Times New Roman" pitchFamily="18" charset="0"/>
              </a:rPr>
              <a:t>В процессе игры ребёнок наделяет предметы новыми свойствами, моделирует собственное воображаемое пространство. Сам ребёнок в этот момент понимает, что всё происходит понарошку, но играя, действительно видит в листиках – деньги, в камешках – картошку для супа, а в сыром песке – тесто для ароматных пирожков. Развитие воображения и образного мышления –важнейший аспект влияния игры, ведь ребёнку приходится принимать нестандартные решения, чтобы реализовать сюжет своей игры. </a:t>
            </a:r>
            <a:endParaRPr lang="ru-RU" dirty="0">
              <a:solidFill>
                <a:srgbClr val="002060"/>
              </a:solidFill>
              <a:latin typeface="Times New Roman" pitchFamily="18" charset="0"/>
              <a:cs typeface="Times New Roman" pitchFamily="18" charset="0"/>
            </a:endParaRPr>
          </a:p>
        </p:txBody>
      </p:sp>
      <p:sp>
        <p:nvSpPr>
          <p:cNvPr id="4" name="Прямоугольник 3"/>
          <p:cNvSpPr/>
          <p:nvPr/>
        </p:nvSpPr>
        <p:spPr>
          <a:xfrm>
            <a:off x="251520" y="2204864"/>
            <a:ext cx="8640960" cy="2585323"/>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Развитие речи и коммуникативных навыков.</a:t>
            </a:r>
            <a:r>
              <a:rPr lang="ru-RU" dirty="0" smtClean="0">
                <a:solidFill>
                  <a:srgbClr val="002060"/>
                </a:solidFill>
                <a:latin typeface="Times New Roman" pitchFamily="18" charset="0"/>
                <a:cs typeface="Times New Roman" pitchFamily="18" charset="0"/>
              </a:rPr>
              <a:t> В процессе сюжетно-ролевой игры ребёнку постоянно приходится проговаривать свои действия, разыгрывать диалоги между ОБЩАТЬСЯ С РЕБЕНКОМ – ПРОСТО ! 4 героями игры. Игры в компании других детей способствуют не только развитию речи, но и развитию коммуникативных навыков: детям нужно распределить роли,</a:t>
            </a:r>
          </a:p>
          <a:p>
            <a:pPr algn="just"/>
            <a:r>
              <a:rPr lang="ru-RU" dirty="0" smtClean="0">
                <a:solidFill>
                  <a:srgbClr val="002060"/>
                </a:solidFill>
                <a:latin typeface="Times New Roman" pitchFamily="18" charset="0"/>
                <a:cs typeface="Times New Roman" pitchFamily="18" charset="0"/>
              </a:rPr>
              <a:t> договорится о правилах игры, поддерживать контакт </a:t>
            </a:r>
          </a:p>
          <a:p>
            <a:pPr algn="just"/>
            <a:r>
              <a:rPr lang="ru-RU" dirty="0" smtClean="0">
                <a:solidFill>
                  <a:srgbClr val="002060"/>
                </a:solidFill>
                <a:latin typeface="Times New Roman" pitchFamily="18" charset="0"/>
                <a:cs typeface="Times New Roman" pitchFamily="18" charset="0"/>
              </a:rPr>
              <a:t>непосредственно в процессе игры. Ребёнок учится </a:t>
            </a:r>
          </a:p>
          <a:p>
            <a:pPr algn="just"/>
            <a:r>
              <a:rPr lang="ru-RU" dirty="0" smtClean="0">
                <a:solidFill>
                  <a:srgbClr val="002060"/>
                </a:solidFill>
                <a:latin typeface="Times New Roman" pitchFamily="18" charset="0"/>
                <a:cs typeface="Times New Roman" pitchFamily="18" charset="0"/>
              </a:rPr>
              <a:t>не только договариваться, но и соблюдать принятые </a:t>
            </a:r>
          </a:p>
          <a:p>
            <a:pPr algn="just"/>
            <a:r>
              <a:rPr lang="ru-RU" dirty="0" smtClean="0">
                <a:solidFill>
                  <a:srgbClr val="002060"/>
                </a:solidFill>
                <a:latin typeface="Times New Roman" pitchFamily="18" charset="0"/>
                <a:cs typeface="Times New Roman" pitchFamily="18" charset="0"/>
              </a:rPr>
              <a:t>правила. </a:t>
            </a:r>
          </a:p>
        </p:txBody>
      </p:sp>
      <p:pic>
        <p:nvPicPr>
          <p:cNvPr id="5122" name="Picture 2" descr="https://secretwomans.ru/wp-content/uploads/2019/04/3-1.jpg"/>
          <p:cNvPicPr>
            <a:picLocks noChangeAspect="1" noChangeArrowheads="1"/>
          </p:cNvPicPr>
          <p:nvPr/>
        </p:nvPicPr>
        <p:blipFill>
          <a:blip r:embed="rId3" cstate="print"/>
          <a:srcRect/>
          <a:stretch>
            <a:fillRect/>
          </a:stretch>
        </p:blipFill>
        <p:spPr bwMode="auto">
          <a:xfrm>
            <a:off x="5580112" y="4077072"/>
            <a:ext cx="3312368" cy="2520280"/>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sp>
        <p:nvSpPr>
          <p:cNvPr id="5" name="Прямоугольник 4"/>
          <p:cNvSpPr/>
          <p:nvPr/>
        </p:nvSpPr>
        <p:spPr>
          <a:xfrm>
            <a:off x="251520" y="260649"/>
            <a:ext cx="8712968" cy="2031325"/>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Развитие мотивационной сферы</a:t>
            </a:r>
            <a:r>
              <a:rPr lang="ru-RU" dirty="0" smtClean="0">
                <a:solidFill>
                  <a:srgbClr val="002060"/>
                </a:solidFill>
                <a:latin typeface="Times New Roman" pitchFamily="18" charset="0"/>
                <a:cs typeface="Times New Roman" pitchFamily="18" charset="0"/>
              </a:rPr>
              <a:t>. Сюжетно-ролевые игры основаны на том, что ребёнок подражает взрослому человеку. В ходе игры ребёнок как бы примеряет на себя роль взрослого, на игровом уровне пробует выполнять его функции. Такая игра формирует у ребёнка мотивацию стать по-настоящему взрослым, то есть получить профессию, зарабатывать деньги, создать семью. Конечно, для того, чтобы в ходе игры формировалась «правильная» мотивация, ребёнок должен иметь положительный пример взрослых перед глазами. </a:t>
            </a:r>
            <a:endParaRPr lang="ru-RU" dirty="0">
              <a:solidFill>
                <a:srgbClr val="002060"/>
              </a:solidFill>
              <a:latin typeface="Times New Roman" pitchFamily="18" charset="0"/>
              <a:cs typeface="Times New Roman" pitchFamily="18" charset="0"/>
            </a:endParaRPr>
          </a:p>
        </p:txBody>
      </p:sp>
      <p:sp>
        <p:nvSpPr>
          <p:cNvPr id="6" name="Прямоугольник 5"/>
          <p:cNvSpPr/>
          <p:nvPr/>
        </p:nvSpPr>
        <p:spPr>
          <a:xfrm>
            <a:off x="323528" y="2276872"/>
            <a:ext cx="8496944" cy="2308324"/>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Развитие нравственных качеств. </a:t>
            </a:r>
            <a:r>
              <a:rPr lang="ru-RU" dirty="0" smtClean="0">
                <a:solidFill>
                  <a:srgbClr val="002060"/>
                </a:solidFill>
                <a:latin typeface="Times New Roman" pitchFamily="18" charset="0"/>
                <a:cs typeface="Times New Roman" pitchFamily="18" charset="0"/>
              </a:rPr>
              <a:t>Хотя сюжеты детских игр и являются выдуманными, те выводы, которые делает ребёнок из игровых ситуаций – самые настоящие. Игра является своего рода полигоном, на котором ребёнок учится быть честным, смелым, решительным, доброжелательным. Разумеется, для формирования нравственных качеств нужна не только детская игра, </a:t>
            </a:r>
          </a:p>
          <a:p>
            <a:pPr algn="just"/>
            <a:r>
              <a:rPr lang="ru-RU" dirty="0" smtClean="0">
                <a:solidFill>
                  <a:srgbClr val="002060"/>
                </a:solidFill>
                <a:latin typeface="Times New Roman" pitchFamily="18" charset="0"/>
                <a:cs typeface="Times New Roman" pitchFamily="18" charset="0"/>
              </a:rPr>
              <a:t>но и взрослый человек рядом, который поможет глубже</a:t>
            </a:r>
          </a:p>
          <a:p>
            <a:pPr algn="just"/>
            <a:r>
              <a:rPr lang="ru-RU" dirty="0" smtClean="0">
                <a:solidFill>
                  <a:srgbClr val="002060"/>
                </a:solidFill>
                <a:latin typeface="Times New Roman" pitchFamily="18" charset="0"/>
                <a:cs typeface="Times New Roman" pitchFamily="18" charset="0"/>
              </a:rPr>
              <a:t> увидеть игровую ситуацию и сделать правильные</a:t>
            </a:r>
          </a:p>
          <a:p>
            <a:pPr algn="just"/>
            <a:r>
              <a:rPr lang="ru-RU" dirty="0" smtClean="0">
                <a:solidFill>
                  <a:srgbClr val="002060"/>
                </a:solidFill>
                <a:latin typeface="Times New Roman" pitchFamily="18" charset="0"/>
                <a:cs typeface="Times New Roman" pitchFamily="18" charset="0"/>
              </a:rPr>
              <a:t> выводы.</a:t>
            </a:r>
            <a:endParaRPr lang="ru-RU" dirty="0">
              <a:solidFill>
                <a:srgbClr val="002060"/>
              </a:solidFill>
              <a:latin typeface="Times New Roman" pitchFamily="18" charset="0"/>
              <a:cs typeface="Times New Roman" pitchFamily="18" charset="0"/>
            </a:endParaRPr>
          </a:p>
        </p:txBody>
      </p:sp>
      <p:pic>
        <p:nvPicPr>
          <p:cNvPr id="4098" name="Picture 2" descr="https://i.pinimg.com/originals/4f/74/13/4f7413dfab9fd740ab7f87cfbf25ea0c.png"/>
          <p:cNvPicPr>
            <a:picLocks noChangeAspect="1" noChangeArrowheads="1"/>
          </p:cNvPicPr>
          <p:nvPr/>
        </p:nvPicPr>
        <p:blipFill>
          <a:blip r:embed="rId3" cstate="print"/>
          <a:srcRect/>
          <a:stretch>
            <a:fillRect/>
          </a:stretch>
        </p:blipFill>
        <p:spPr bwMode="auto">
          <a:xfrm>
            <a:off x="3779912" y="4005064"/>
            <a:ext cx="2677003" cy="2564904"/>
          </a:xfrm>
          <a:prstGeom prst="rect">
            <a:avLst/>
          </a:prstGeom>
          <a:noFill/>
        </p:spPr>
      </p:pic>
      <p:pic>
        <p:nvPicPr>
          <p:cNvPr id="4100" name="Picture 4" descr="https://funforkids.ru/pictures/kids/kids197.png"/>
          <p:cNvPicPr>
            <a:picLocks noChangeAspect="1" noChangeArrowheads="1"/>
          </p:cNvPicPr>
          <p:nvPr/>
        </p:nvPicPr>
        <p:blipFill>
          <a:blip r:embed="rId4" cstate="print"/>
          <a:srcRect/>
          <a:stretch>
            <a:fillRect/>
          </a:stretch>
        </p:blipFill>
        <p:spPr bwMode="auto">
          <a:xfrm>
            <a:off x="899592" y="4149080"/>
            <a:ext cx="2736304" cy="24080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sp>
        <p:nvSpPr>
          <p:cNvPr id="5" name="Прямоугольник 4"/>
          <p:cNvSpPr/>
          <p:nvPr/>
        </p:nvSpPr>
        <p:spPr>
          <a:xfrm>
            <a:off x="251520" y="0"/>
            <a:ext cx="8712968" cy="6186309"/>
          </a:xfrm>
          <a:prstGeom prst="rect">
            <a:avLst/>
          </a:prstGeom>
        </p:spPr>
        <p:txBody>
          <a:bodyPr wrap="square">
            <a:spAutoFit/>
          </a:bodyPr>
          <a:lstStyle/>
          <a:p>
            <a:pPr algn="ctr"/>
            <a:r>
              <a:rPr lang="ru-RU" b="1" i="1" dirty="0" smtClean="0">
                <a:solidFill>
                  <a:srgbClr val="002060"/>
                </a:solidFill>
                <a:latin typeface="Times New Roman" pitchFamily="18" charset="0"/>
                <a:cs typeface="Times New Roman" pitchFamily="18" charset="0"/>
              </a:rPr>
              <a:t>Игры на преодоление детской агрессии </a:t>
            </a:r>
          </a:p>
          <a:p>
            <a:pPr algn="just"/>
            <a:r>
              <a:rPr lang="ru-RU" dirty="0" smtClean="0">
                <a:solidFill>
                  <a:srgbClr val="002060"/>
                </a:solidFill>
                <a:latin typeface="Times New Roman" pitchFamily="18" charset="0"/>
                <a:cs typeface="Times New Roman" pitchFamily="18" charset="0"/>
              </a:rPr>
              <a:t>              В определенном возрасте родители замечают, что ребенка будто подменили: он становится импульсивным и неуправляемым. Обычно это случается в период с 2 до 4 лет и связано с пресловутым кризисом трехлетнего возраста. «Зажимать» и подавлять сильные негативные эмоции нельзя, значит, им нужно давать выход. Детям лучше всего «выпускать пар», чтобы никто не пострадал, лучше всего через игры. Психологи выделяют специальные игры, в процессе которых можно проработать агрессивное поведение, выплеснуть эмоции. Эти игры подходят и для целой группы детей, и для того, чтобы играть маме наедине со своим малышом. Лучше всего для игр выделить отдельное время и никак его не ограничивать. Не исключено, что от некоторых игр поначалу ребенка будет не оторвать. </a:t>
            </a:r>
          </a:p>
          <a:p>
            <a:pPr algn="ctr"/>
            <a:r>
              <a:rPr lang="ru-RU" b="1" i="1" dirty="0" smtClean="0">
                <a:solidFill>
                  <a:srgbClr val="002060"/>
                </a:solidFill>
                <a:latin typeface="Times New Roman" pitchFamily="18" charset="0"/>
                <a:cs typeface="Times New Roman" pitchFamily="18" charset="0"/>
              </a:rPr>
              <a:t>«</a:t>
            </a:r>
            <a:r>
              <a:rPr lang="ru-RU" b="1" i="1" dirty="0" err="1" smtClean="0">
                <a:solidFill>
                  <a:srgbClr val="002060"/>
                </a:solidFill>
                <a:latin typeface="Times New Roman" pitchFamily="18" charset="0"/>
                <a:cs typeface="Times New Roman" pitchFamily="18" charset="0"/>
              </a:rPr>
              <a:t>Обзывашки</a:t>
            </a:r>
            <a:r>
              <a:rPr lang="ru-RU" b="1" i="1" dirty="0" smtClean="0">
                <a:solidFill>
                  <a:srgbClr val="002060"/>
                </a:solidFill>
                <a:latin typeface="Times New Roman" pitchFamily="18" charset="0"/>
                <a:cs typeface="Times New Roman" pitchFamily="18" charset="0"/>
              </a:rPr>
              <a:t>» </a:t>
            </a:r>
          </a:p>
          <a:p>
            <a:pPr algn="just"/>
            <a:r>
              <a:rPr lang="ru-RU" dirty="0" smtClean="0">
                <a:solidFill>
                  <a:srgbClr val="002060"/>
                </a:solidFill>
                <a:latin typeface="Times New Roman" pitchFamily="18" charset="0"/>
                <a:cs typeface="Times New Roman" pitchFamily="18" charset="0"/>
              </a:rPr>
              <a:t>        Для игры нужен небольшой мячик. Встаем с ребенком друг напротив друга и начинаем перекидываться мячом. На каждый бросок кидающий должен назвать соперника «обидным» словом. Правда, слово это должно быть условно обидное, т.е. не грубые ругательства, а обычные слова, например, «Мама редиска!» – «Ваня </a:t>
            </a:r>
            <a:r>
              <a:rPr lang="ru-RU" dirty="0" err="1" smtClean="0">
                <a:solidFill>
                  <a:srgbClr val="002060"/>
                </a:solidFill>
                <a:latin typeface="Times New Roman" pitchFamily="18" charset="0"/>
                <a:cs typeface="Times New Roman" pitchFamily="18" charset="0"/>
              </a:rPr>
              <a:t>арбузик</a:t>
            </a:r>
            <a:r>
              <a:rPr lang="ru-RU" dirty="0" smtClean="0">
                <a:solidFill>
                  <a:srgbClr val="002060"/>
                </a:solidFill>
                <a:latin typeface="Times New Roman" pitchFamily="18" charset="0"/>
                <a:cs typeface="Times New Roman" pitchFamily="18" charset="0"/>
              </a:rPr>
              <a:t>!» и т.д. </a:t>
            </a:r>
          </a:p>
          <a:p>
            <a:pPr algn="ctr"/>
            <a:r>
              <a:rPr lang="ru-RU" dirty="0" smtClean="0">
                <a:solidFill>
                  <a:srgbClr val="002060"/>
                </a:solidFill>
                <a:latin typeface="Times New Roman" pitchFamily="18" charset="0"/>
                <a:cs typeface="Times New Roman" pitchFamily="18" charset="0"/>
              </a:rPr>
              <a:t>«</a:t>
            </a:r>
            <a:r>
              <a:rPr lang="ru-RU" b="1" i="1" dirty="0" err="1" smtClean="0">
                <a:solidFill>
                  <a:srgbClr val="002060"/>
                </a:solidFill>
                <a:latin typeface="Times New Roman" pitchFamily="18" charset="0"/>
                <a:cs typeface="Times New Roman" pitchFamily="18" charset="0"/>
              </a:rPr>
              <a:t>Пылевыбивалка</a:t>
            </a:r>
            <a:r>
              <a:rPr lang="ru-RU" b="1" i="1" dirty="0" smtClean="0">
                <a:solidFill>
                  <a:srgbClr val="002060"/>
                </a:solidFill>
                <a:latin typeface="Times New Roman" pitchFamily="18" charset="0"/>
                <a:cs typeface="Times New Roman" pitchFamily="18" charset="0"/>
              </a:rPr>
              <a:t>»</a:t>
            </a:r>
            <a:r>
              <a:rPr lang="ru-RU" dirty="0" smtClean="0">
                <a:solidFill>
                  <a:srgbClr val="002060"/>
                </a:solidFill>
                <a:latin typeface="Times New Roman" pitchFamily="18" charset="0"/>
                <a:cs typeface="Times New Roman" pitchFamily="18" charset="0"/>
              </a:rPr>
              <a:t> </a:t>
            </a:r>
          </a:p>
          <a:p>
            <a:pPr algn="just"/>
            <a:r>
              <a:rPr lang="ru-RU" dirty="0" smtClean="0">
                <a:solidFill>
                  <a:srgbClr val="002060"/>
                </a:solidFill>
                <a:latin typeface="Times New Roman" pitchFamily="18" charset="0"/>
                <a:cs typeface="Times New Roman" pitchFamily="18" charset="0"/>
              </a:rPr>
              <a:t>            Отличная игра, чтобы на физическом уровне дать выход агрессии. Берем мягкую подушку среднего размера и просим ребенка помочь выбить пыль из нее. </a:t>
            </a:r>
            <a:r>
              <a:rPr lang="ru-RU" i="1" dirty="0" smtClean="0">
                <a:solidFill>
                  <a:srgbClr val="002060"/>
                </a:solidFill>
                <a:latin typeface="Times New Roman" pitchFamily="18" charset="0"/>
                <a:cs typeface="Times New Roman" pitchFamily="18" charset="0"/>
              </a:rPr>
              <a:t>ОБЩАТЬСЯ С РЕБЕНКОМ – ПРОСТО !</a:t>
            </a:r>
            <a:r>
              <a:rPr lang="ru-RU" dirty="0" smtClean="0">
                <a:solidFill>
                  <a:srgbClr val="002060"/>
                </a:solidFill>
                <a:latin typeface="Times New Roman" pitchFamily="18" charset="0"/>
                <a:cs typeface="Times New Roman" pitchFamily="18" charset="0"/>
              </a:rPr>
              <a:t> Ребенок может делать с подушкой все, что угодно: бить ее руками, пинать, подбрасывать, даже кричать.</a:t>
            </a:r>
            <a:endParaRPr lang="ru-RU" dirty="0">
              <a:solidFill>
                <a:srgbClr val="00206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sp>
        <p:nvSpPr>
          <p:cNvPr id="5" name="Прямоугольник 4"/>
          <p:cNvSpPr/>
          <p:nvPr/>
        </p:nvSpPr>
        <p:spPr>
          <a:xfrm>
            <a:off x="323528" y="332656"/>
            <a:ext cx="8496944" cy="2585323"/>
          </a:xfrm>
          <a:prstGeom prst="rect">
            <a:avLst/>
          </a:prstGeom>
        </p:spPr>
        <p:txBody>
          <a:bodyPr wrap="square">
            <a:spAutoFit/>
          </a:bodyPr>
          <a:lstStyle/>
          <a:p>
            <a:pPr algn="ctr"/>
            <a:r>
              <a:rPr lang="ru-RU" b="1" i="1" dirty="0" smtClean="0">
                <a:solidFill>
                  <a:srgbClr val="002060"/>
                </a:solidFill>
                <a:latin typeface="Times New Roman" pitchFamily="18" charset="0"/>
                <a:cs typeface="Times New Roman" pitchFamily="18" charset="0"/>
              </a:rPr>
              <a:t>«Обстрел снежками»</a:t>
            </a:r>
          </a:p>
          <a:p>
            <a:pPr algn="just"/>
            <a:r>
              <a:rPr lang="ru-RU" b="1" i="1"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Заготовьте с ребенком «снаряды»: в качестве снежков можно использовать скомканную бумагу. Бросайтесь друг в друга бумажными снежками, не забывая прятаться в укрытия и </a:t>
            </a:r>
            <a:r>
              <a:rPr lang="ru-RU" dirty="0" err="1" smtClean="0">
                <a:solidFill>
                  <a:srgbClr val="002060"/>
                </a:solidFill>
                <a:latin typeface="Times New Roman" pitchFamily="18" charset="0"/>
                <a:cs typeface="Times New Roman" pitchFamily="18" charset="0"/>
              </a:rPr>
              <a:t>уворачиваться</a:t>
            </a:r>
            <a:r>
              <a:rPr lang="ru-RU" dirty="0" smtClean="0">
                <a:solidFill>
                  <a:srgbClr val="002060"/>
                </a:solidFill>
                <a:latin typeface="Times New Roman" pitchFamily="18" charset="0"/>
                <a:cs typeface="Times New Roman" pitchFamily="18" charset="0"/>
              </a:rPr>
              <a:t> от «снарядов» соперника. Дети такую «</a:t>
            </a:r>
            <a:r>
              <a:rPr lang="ru-RU" dirty="0" err="1" smtClean="0">
                <a:solidFill>
                  <a:srgbClr val="002060"/>
                </a:solidFill>
                <a:latin typeface="Times New Roman" pitchFamily="18" charset="0"/>
                <a:cs typeface="Times New Roman" pitchFamily="18" charset="0"/>
              </a:rPr>
              <a:t>войнушку</a:t>
            </a:r>
            <a:r>
              <a:rPr lang="ru-RU" dirty="0" smtClean="0">
                <a:solidFill>
                  <a:srgbClr val="002060"/>
                </a:solidFill>
                <a:latin typeface="Times New Roman" pitchFamily="18" charset="0"/>
                <a:cs typeface="Times New Roman" pitchFamily="18" charset="0"/>
              </a:rPr>
              <a:t>» очень любят и готовы играть в нее очень долго. </a:t>
            </a:r>
          </a:p>
          <a:p>
            <a:pPr algn="ctr"/>
            <a:r>
              <a:rPr lang="ru-RU" b="1" i="1" dirty="0" smtClean="0">
                <a:solidFill>
                  <a:srgbClr val="002060"/>
                </a:solidFill>
                <a:latin typeface="Times New Roman" pitchFamily="18" charset="0"/>
                <a:cs typeface="Times New Roman" pitchFamily="18" charset="0"/>
              </a:rPr>
              <a:t>«Повелитель ветра» </a:t>
            </a:r>
          </a:p>
          <a:p>
            <a:pPr algn="just"/>
            <a:r>
              <a:rPr lang="ru-RU" dirty="0" smtClean="0">
                <a:solidFill>
                  <a:srgbClr val="002060"/>
                </a:solidFill>
                <a:latin typeface="Times New Roman" pitchFamily="18" charset="0"/>
                <a:cs typeface="Times New Roman" pitchFamily="18" charset="0"/>
              </a:rPr>
              <a:t>        Садимся напротив ребенка и объявляем его повелителем ветра. Его задача – дуть как можно сильнее. Мама в это время подыгрывает малышу, изображая, как ее сдувает с места, и изо всех сил сопротивляясь порывам ветра.</a:t>
            </a:r>
            <a:endParaRPr lang="ru-RU" dirty="0">
              <a:solidFill>
                <a:srgbClr val="002060"/>
              </a:solidFill>
              <a:latin typeface="Times New Roman" pitchFamily="18" charset="0"/>
              <a:cs typeface="Times New Roman" pitchFamily="18" charset="0"/>
            </a:endParaRPr>
          </a:p>
        </p:txBody>
      </p:sp>
      <p:sp>
        <p:nvSpPr>
          <p:cNvPr id="2050" name="AutoShape 2" descr="https://phonoteka.org/uploads/posts/2021-04/1619719043_30-phonoteka_org-p-fon-zimnie-zabavi-dlya-detei-3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52" name="Picture 4" descr="https://img2.freepng.ru/20191110/jvk/transparent-cartoon-child-5dc8741dca0f28.7904531515734180138276.jpg"/>
          <p:cNvPicPr>
            <a:picLocks noChangeAspect="1" noChangeArrowheads="1"/>
          </p:cNvPicPr>
          <p:nvPr/>
        </p:nvPicPr>
        <p:blipFill>
          <a:blip r:embed="rId3" cstate="print"/>
          <a:srcRect/>
          <a:stretch>
            <a:fillRect/>
          </a:stretch>
        </p:blipFill>
        <p:spPr bwMode="auto">
          <a:xfrm>
            <a:off x="827584" y="3284984"/>
            <a:ext cx="3425290" cy="3349172"/>
          </a:xfrm>
          <a:prstGeom prst="rect">
            <a:avLst/>
          </a:prstGeom>
          <a:ln>
            <a:noFill/>
          </a:ln>
          <a:effectLst>
            <a:softEdge rad="112500"/>
          </a:effectLst>
        </p:spPr>
      </p:pic>
      <p:pic>
        <p:nvPicPr>
          <p:cNvPr id="2054" name="Picture 6" descr="https://st2.depositphotos.com/1642684/42645/v/1600/depositphotos_426452160-stock-illustration-funny-kids-playing-winter.jpg"/>
          <p:cNvPicPr>
            <a:picLocks noChangeAspect="1" noChangeArrowheads="1"/>
          </p:cNvPicPr>
          <p:nvPr/>
        </p:nvPicPr>
        <p:blipFill>
          <a:blip r:embed="rId4" cstate="print"/>
          <a:srcRect b="11875"/>
          <a:stretch>
            <a:fillRect/>
          </a:stretch>
        </p:blipFill>
        <p:spPr bwMode="auto">
          <a:xfrm>
            <a:off x="4427984" y="3284984"/>
            <a:ext cx="3694783" cy="3240360"/>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53e678eded03c.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251520" y="2204864"/>
            <a:ext cx="8640960" cy="369332"/>
          </a:xfrm>
          <a:prstGeom prst="rect">
            <a:avLst/>
          </a:prstGeom>
        </p:spPr>
        <p:txBody>
          <a:bodyPr wrap="square">
            <a:spAutoFit/>
          </a:bodyPr>
          <a:lstStyle/>
          <a:p>
            <a:pPr algn="just"/>
            <a:r>
              <a:rPr lang="ru-RU" dirty="0" smtClean="0">
                <a:solidFill>
                  <a:srgbClr val="C0000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p:txBody>
      </p:sp>
      <p:sp>
        <p:nvSpPr>
          <p:cNvPr id="5" name="Прямоугольник 4"/>
          <p:cNvSpPr/>
          <p:nvPr/>
        </p:nvSpPr>
        <p:spPr>
          <a:xfrm>
            <a:off x="0" y="332656"/>
            <a:ext cx="9144000" cy="5632311"/>
          </a:xfrm>
          <a:prstGeom prst="rect">
            <a:avLst/>
          </a:prstGeom>
        </p:spPr>
        <p:txBody>
          <a:bodyPr wrap="square">
            <a:spAutoFit/>
          </a:bodyPr>
          <a:lstStyle/>
          <a:p>
            <a:pPr algn="ctr"/>
            <a:r>
              <a:rPr lang="ru-RU" b="1" i="1" dirty="0" smtClean="0">
                <a:latin typeface="Times New Roman" pitchFamily="18" charset="0"/>
                <a:cs typeface="Times New Roman" pitchFamily="18" charset="0"/>
              </a:rPr>
              <a:t>           </a:t>
            </a:r>
            <a:r>
              <a:rPr lang="ru-RU" b="1" i="1" dirty="0" smtClean="0">
                <a:solidFill>
                  <a:srgbClr val="002060"/>
                </a:solidFill>
                <a:latin typeface="Times New Roman" pitchFamily="18" charset="0"/>
                <a:cs typeface="Times New Roman" pitchFamily="18" charset="0"/>
              </a:rPr>
              <a:t>Игры, которые учат детей доброте </a:t>
            </a:r>
          </a:p>
          <a:p>
            <a:pPr algn="just"/>
            <a:r>
              <a:rPr lang="ru-RU" b="1" i="1"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Все родители мечтают воспитать своего ребенка добрым и отзывчивым. Однако больше внимания уделяют играм по развитию интеллекта и памяти, умения считать и различать цвета. А есть ли такие упражнения, которые научат малыша доброте, помогут воспитать в нем желание заботиться о других, умение сопереживать? Конечно, есть, и в них можно играть с самого рождения. Дети учатся всему, в том числе и нравственности, на примере родителей. Окружив ребенка любовью и нежностью с самых первых минут его жизни, став для него лучшим образцом сопереживания и сочувствия, вы сделаете первый уверенный шаг на пути к детской доброте. Второй шаг – это ласковое слово. Подчас именно оно помогает создать в семье здоровую обстановку и взаимоуважение. Не следует скупиться на любезности и комплименты для своих домочадцев, но помните, что они должны быть искренними и соответствовать ситуации. Ну, а третий шаг – формирование нравственных качеств, в том числе и доброты, в игре.</a:t>
            </a:r>
          </a:p>
          <a:p>
            <a:pPr algn="just"/>
            <a:r>
              <a:rPr lang="ru-RU" dirty="0" smtClean="0">
                <a:solidFill>
                  <a:srgbClr val="002060"/>
                </a:solidFill>
                <a:latin typeface="Times New Roman" pitchFamily="18" charset="0"/>
                <a:cs typeface="Times New Roman" pitchFamily="18" charset="0"/>
              </a:rPr>
              <a:t> Это интересное занятие принесет множество приятных </a:t>
            </a:r>
          </a:p>
          <a:p>
            <a:pPr algn="just"/>
            <a:r>
              <a:rPr lang="ru-RU" dirty="0" smtClean="0">
                <a:solidFill>
                  <a:srgbClr val="002060"/>
                </a:solidFill>
                <a:latin typeface="Times New Roman" pitchFamily="18" charset="0"/>
                <a:cs typeface="Times New Roman" pitchFamily="18" charset="0"/>
              </a:rPr>
              <a:t>мгновений вам и вашему малышу. Начинайте с самого </a:t>
            </a:r>
          </a:p>
          <a:p>
            <a:pPr algn="just"/>
            <a:r>
              <a:rPr lang="ru-RU" dirty="0" smtClean="0">
                <a:solidFill>
                  <a:srgbClr val="002060"/>
                </a:solidFill>
                <a:latin typeface="Times New Roman" pitchFamily="18" charset="0"/>
                <a:cs typeface="Times New Roman" pitchFamily="18" charset="0"/>
              </a:rPr>
              <a:t>его рождения, и совсем не важно, как ребенок ведет </a:t>
            </a:r>
          </a:p>
          <a:p>
            <a:pPr algn="just"/>
            <a:r>
              <a:rPr lang="ru-RU" dirty="0" smtClean="0">
                <a:solidFill>
                  <a:srgbClr val="002060"/>
                </a:solidFill>
                <a:latin typeface="Times New Roman" pitchFamily="18" charset="0"/>
                <a:cs typeface="Times New Roman" pitchFamily="18" charset="0"/>
              </a:rPr>
              <a:t>себя, послушный и нежный он или капризный и агрессивный. </a:t>
            </a:r>
          </a:p>
          <a:p>
            <a:pPr algn="just"/>
            <a:r>
              <a:rPr lang="ru-RU" dirty="0" smtClean="0">
                <a:solidFill>
                  <a:srgbClr val="002060"/>
                </a:solidFill>
                <a:latin typeface="Times New Roman" pitchFamily="18" charset="0"/>
                <a:cs typeface="Times New Roman" pitchFamily="18" charset="0"/>
              </a:rPr>
              <a:t>В любом случае, уделяйте больше внимания воспитанию у малыша</a:t>
            </a:r>
          </a:p>
          <a:p>
            <a:pPr algn="just"/>
            <a:r>
              <a:rPr lang="ru-RU" dirty="0" smtClean="0">
                <a:solidFill>
                  <a:srgbClr val="002060"/>
                </a:solidFill>
                <a:latin typeface="Times New Roman" pitchFamily="18" charset="0"/>
                <a:cs typeface="Times New Roman" pitchFamily="18" charset="0"/>
              </a:rPr>
              <a:t> доброты и сочувствия. </a:t>
            </a:r>
          </a:p>
          <a:p>
            <a:pPr algn="just"/>
            <a:endParaRPr lang="ru-RU" dirty="0">
              <a:solidFill>
                <a:srgbClr val="002060"/>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TotalTime>
  <Words>1753</Words>
  <Application>Microsoft Office PowerPoint</Application>
  <PresentationFormat>Экран (4:3)</PresentationFormat>
  <Paragraphs>66</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Пользователь Lenovo</cp:lastModifiedBy>
  <cp:revision>4</cp:revision>
  <dcterms:created xsi:type="dcterms:W3CDTF">2021-11-29T07:59:00Z</dcterms:created>
  <dcterms:modified xsi:type="dcterms:W3CDTF">2023-12-13T14:59:47Z</dcterms:modified>
</cp:coreProperties>
</file>