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84" r:id="rId3"/>
    <p:sldId id="262" r:id="rId4"/>
    <p:sldId id="263" r:id="rId5"/>
    <p:sldId id="257" r:id="rId6"/>
    <p:sldId id="277" r:id="rId7"/>
    <p:sldId id="278" r:id="rId8"/>
    <p:sldId id="279" r:id="rId9"/>
    <p:sldId id="280" r:id="rId10"/>
    <p:sldId id="281" r:id="rId11"/>
    <p:sldId id="288" r:id="rId12"/>
    <p:sldId id="264" r:id="rId13"/>
    <p:sldId id="283" r:id="rId14"/>
    <p:sldId id="276" r:id="rId15"/>
    <p:sldId id="287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3F86809-073D-4647-89EC-B9BDDD909DD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1B984DB-16BF-46F8-837F-D256B0DC4D6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5508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86809-073D-4647-89EC-B9BDDD909DD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84DB-16BF-46F8-837F-D256B0DC4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762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86809-073D-4647-89EC-B9BDDD909DD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84DB-16BF-46F8-837F-D256B0DC4D6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44019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86809-073D-4647-89EC-B9BDDD909DD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84DB-16BF-46F8-837F-D256B0DC4D6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77389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86809-073D-4647-89EC-B9BDDD909DD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84DB-16BF-46F8-837F-D256B0DC4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5764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86809-073D-4647-89EC-B9BDDD909DD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84DB-16BF-46F8-837F-D256B0DC4D6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10403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86809-073D-4647-89EC-B9BDDD909DD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84DB-16BF-46F8-837F-D256B0DC4D6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33716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86809-073D-4647-89EC-B9BDDD909DD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84DB-16BF-46F8-837F-D256B0DC4D66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41379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86809-073D-4647-89EC-B9BDDD909DD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84DB-16BF-46F8-837F-D256B0DC4D66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8447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86809-073D-4647-89EC-B9BDDD909DD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84DB-16BF-46F8-837F-D256B0DC4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099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86809-073D-4647-89EC-B9BDDD909DD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84DB-16BF-46F8-837F-D256B0DC4D66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1590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86809-073D-4647-89EC-B9BDDD909DD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84DB-16BF-46F8-837F-D256B0DC4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816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86809-073D-4647-89EC-B9BDDD909DD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84DB-16BF-46F8-837F-D256B0DC4D66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6842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86809-073D-4647-89EC-B9BDDD909DD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84DB-16BF-46F8-837F-D256B0DC4D66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4528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86809-073D-4647-89EC-B9BDDD909DD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84DB-16BF-46F8-837F-D256B0DC4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018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86809-073D-4647-89EC-B9BDDD909DD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84DB-16BF-46F8-837F-D256B0DC4D66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1746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86809-073D-4647-89EC-B9BDDD909DD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84DB-16BF-46F8-837F-D256B0DC4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875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3F86809-073D-4647-89EC-B9BDDD909DD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1B984DB-16BF-46F8-837F-D256B0DC4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459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Charles_Xavier_Thomas" TargetMode="External"/><Relationship Id="rId2" Type="http://schemas.openxmlformats.org/officeDocument/2006/relationships/hyperlink" Target="https://ru.wikipedia.org/wiki/182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16.gif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41.png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hyperlink" Target="https://commons.wikimedia.org/wiki/File:Gears_large.jpg?uselang=ru" TargetMode="External"/><Relationship Id="rId4" Type="http://schemas.openxmlformats.org/officeDocument/2006/relationships/image" Target="../media/image2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8%D0%B8%D0%BA%D0%BA%D0%B0%D1%80%D0%B4,_%D0%92%D0%B8%D0%BB%D1%8C%D0%B3%D0%B5%D0%BB%D1%8C%D0%BC" TargetMode="External"/><Relationship Id="rId7" Type="http://schemas.openxmlformats.org/officeDocument/2006/relationships/image" Target="../media/image23.jpeg"/><Relationship Id="rId2" Type="http://schemas.openxmlformats.org/officeDocument/2006/relationships/hyperlink" Target="https://ru.wikipedia.org/wiki/1623_%D0%B3%D0%BE%D0%B4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hyperlink" Target="https://ru.wikipedia.org/w/index.php?title=%D0%90%D1%80%D0%B8%D1%84%D0%BC%D0%B5%D1%82%D0%B8%D1%87%D0%B5%D1%81%D0%BA%D0%B8%D0%B5_%D0%B4%D0%B5%D0%B9%D1%81%D1%82%D0%B2%D0%B8%D1%8F&amp;action=edit&amp;redlink=1" TargetMode="External"/><Relationship Id="rId4" Type="http://schemas.openxmlformats.org/officeDocument/2006/relationships/hyperlink" Target="https://ru.wikipedia.org/w/index.php?title=%D0%A1%D1%87%D0%B8%D1%82%D0%B0%D1%8E%D1%89%D0%B8%D0%B5_%D1%87%D0%B0%D1%81%D1%8B_%D0%92%D0%B8%D0%BB%D1%8C%D0%B3%D0%B5%D0%BB%D1%8C%D0%BC%D0%B0_%D0%A8%D0%B8%D0%BA%D0%BA%D0%B0%D1%80%D0%B4%D0%B0&amp;action=edit&amp;redlink=1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3436" y="756399"/>
            <a:ext cx="78470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Эволюция калькулятора.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11266" name="Picture 2" descr="http://www.advokat-afanasev.ru/userfiles/images/kalkulyator_pensionny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720" y="1843569"/>
            <a:ext cx="6091335" cy="4062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862853" y="5198604"/>
            <a:ext cx="239520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Работу подготовили:</a:t>
            </a:r>
          </a:p>
          <a:p>
            <a:pPr algn="ctr"/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Мяконькая 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К. А.</a:t>
            </a:r>
            <a:endParaRPr lang="ru-RU" sz="20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1268" name="Picture 4" descr="http://www.shkaf-style.ru/assets/drgalleries/55/big_stoimost_shkafa_kup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1538" y="1873959"/>
            <a:ext cx="2826129" cy="3453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1506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500"/>
                            </p:stCondLst>
                            <p:childTnLst>
                              <p:par>
                                <p:cTn id="1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75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75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75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14633" y="1437050"/>
            <a:ext cx="509971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Примерно в </a:t>
            </a:r>
            <a:r>
              <a:rPr lang="ru-RU" sz="2400" u="sng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 tooltip="1820"/>
              </a:rPr>
              <a:t>1820 году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r>
              <a:rPr lang="ru-RU" sz="2400" b="1" i="1" u="sng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3" tooltip="en:Charles Xavier Thomas"/>
              </a:rPr>
              <a:t>Charles</a:t>
            </a:r>
            <a:r>
              <a:rPr lang="ru-RU" sz="2400" b="1" i="1" u="sng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3" tooltip="en:Charles Xavier Thomas"/>
              </a:rPr>
              <a:t> </a:t>
            </a:r>
            <a:r>
              <a:rPr lang="ru-RU" sz="2400" b="1" i="1" u="sng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3" tooltip="en:Charles Xavier Thomas"/>
              </a:rPr>
              <a:t>Xavier</a:t>
            </a:r>
            <a:r>
              <a:rPr lang="ru-RU" sz="2400" b="1" i="1" u="sng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3" tooltip="en:Charles Xavier Thomas"/>
              </a:rPr>
              <a:t> </a:t>
            </a:r>
            <a:r>
              <a:rPr lang="ru-RU" sz="2400" b="1" i="1" u="sng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3" tooltip="en:Charles Xavier Thomas"/>
              </a:rPr>
              <a:t>Thomas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 создал первый удачный, серийно выпускаемый механический калькулятор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 — Арифмометр Томаса, который мог складывать, вычитать, умножать и делить. В основном, он был основан на работе Лейбница. </a:t>
            </a:r>
            <a:endParaRPr lang="ru-RU" sz="2400" dirty="0"/>
          </a:p>
        </p:txBody>
      </p:sp>
      <p:pic>
        <p:nvPicPr>
          <p:cNvPr id="5" name="Picture 7" descr="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6597182" y="4187606"/>
            <a:ext cx="4834327" cy="1908768"/>
          </a:xfrm>
          <a:prstGeom prst="rect">
            <a:avLst/>
          </a:prstGeom>
          <a:noFill/>
          <a:ln/>
        </p:spPr>
      </p:pic>
      <p:sp>
        <p:nvSpPr>
          <p:cNvPr id="6" name="Прямоугольник 5"/>
          <p:cNvSpPr/>
          <p:nvPr/>
        </p:nvSpPr>
        <p:spPr>
          <a:xfrm>
            <a:off x="2513729" y="421387"/>
            <a:ext cx="790152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6000" b="1" i="1" u="sng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3" tooltip="en:Charles Xavier Thomas"/>
              </a:rPr>
              <a:t>Charles</a:t>
            </a:r>
            <a:r>
              <a:rPr lang="ru-RU" sz="6000" b="1" i="1" u="sng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3" tooltip="en:Charles Xavier Thomas"/>
              </a:rPr>
              <a:t> </a:t>
            </a:r>
            <a:r>
              <a:rPr lang="ru-RU" sz="6000" b="1" i="1" u="sng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3" tooltip="en:Charles Xavier Thomas"/>
              </a:rPr>
              <a:t>Xavier</a:t>
            </a:r>
            <a:r>
              <a:rPr lang="ru-RU" sz="6000" b="1" i="1" u="sng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3" tooltip="en:Charles Xavier Thomas"/>
              </a:rPr>
              <a:t> </a:t>
            </a:r>
            <a:r>
              <a:rPr lang="ru-RU" sz="6000" b="1" i="1" u="sng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3" tooltip="en:Charles Xavier Thomas"/>
              </a:rPr>
              <a:t>Thomas</a:t>
            </a:r>
            <a:r>
              <a:rPr lang="ru-RU" sz="60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</a:rPr>
              <a:t>.</a:t>
            </a:r>
            <a:endParaRPr lang="ru-RU" sz="60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</a:endParaRPr>
          </a:p>
        </p:txBody>
      </p:sp>
      <p:pic>
        <p:nvPicPr>
          <p:cNvPr id="7170" name="Picture 2" descr="http://upload.wikimedia.org/wikipedia/commons/7/7a/Charles_Xavier_Thomas_de_Colmar_-_Maisons-Laffitt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789" y="1752191"/>
            <a:ext cx="2892746" cy="2895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2833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58229" y="1053687"/>
            <a:ext cx="70572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Человеческая мысль просто по определению не могла стоять на месте, и шотландец Джон Непер </a:t>
            </a:r>
            <a:r>
              <a:rPr lang="ru-RU" sz="24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сначала </a:t>
            </a:r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придумал логарифмические таблицы, а потом (в 1617 году) создал механическое устройство, с помощью которого успешно перемножал числа прямо на глазах удивленной публики. Устройство сие получило меткое название </a:t>
            </a:r>
            <a:r>
              <a:rPr lang="ru-RU" sz="2400" i="1" dirty="0">
                <a:solidFill>
                  <a:srgbClr val="000000"/>
                </a:solidFill>
                <a:latin typeface="Verdana" panose="020B0604030504040204" pitchFamily="34" charset="0"/>
              </a:rPr>
              <a:t>палочки </a:t>
            </a:r>
            <a:r>
              <a:rPr lang="ru-RU" sz="2400" i="1" dirty="0" smtClean="0">
                <a:solidFill>
                  <a:srgbClr val="000000"/>
                </a:solidFill>
                <a:latin typeface="Verdana" panose="020B0604030504040204" pitchFamily="34" charset="0"/>
              </a:rPr>
              <a:t>Непера.</a:t>
            </a:r>
            <a:r>
              <a:rPr lang="ru-RU" sz="2400" i="1" dirty="0">
                <a:solidFill>
                  <a:srgbClr val="000000"/>
                </a:solidFill>
                <a:latin typeface="Verdana" panose="020B0604030504040204" pitchFamily="34" charset="0"/>
              </a:rPr>
              <a:t> 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55091" y="4704264"/>
            <a:ext cx="1082267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Удивлению публики не было предела, когда выяснилось, что с помощью этих странных брусочков с нанесенными на них цифрами можно выполнять не только умножение, но и деление, а также извлекать квадратные корни.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31461" y="290058"/>
            <a:ext cx="443615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60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</a:rPr>
              <a:t>Джон Непер.</a:t>
            </a:r>
            <a:endParaRPr lang="ru-RU" sz="60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</a:endParaRPr>
          </a:p>
        </p:txBody>
      </p:sp>
      <p:pic>
        <p:nvPicPr>
          <p:cNvPr id="5122" name="Picture 2" descr="http://informat444.narod.ru/museum/picture/John_Napi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179" y="1510240"/>
            <a:ext cx="2236497" cy="273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plam.ru/compinet/zhelezo_pk_populjarnyi_samouchitel/i_0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8497" y="1815151"/>
            <a:ext cx="2025778" cy="288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4933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3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3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32513" y="1452392"/>
            <a:ext cx="1045418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Активнейший всплеск в развитии калькуляторов происходит в XIX-XX-ом веках. В 1890-ые гг. в России активно используется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арифмометр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собственного производства, в уже в 50-ые годы последующего века налаживается массовое производство моделей с электрическим приводом – «Быстрица», «ВММ» и т.п. 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63847" y="436729"/>
            <a:ext cx="553920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60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</a:rPr>
              <a:t>XIX-XX-</a:t>
            </a:r>
            <a:r>
              <a:rPr lang="ru-RU" sz="60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</a:rPr>
              <a:t>ом веках.</a:t>
            </a:r>
          </a:p>
        </p:txBody>
      </p:sp>
      <p:pic>
        <p:nvPicPr>
          <p:cNvPr id="8194" name="Picture 2" descr="http://www.spravka053.ru/uploads/ckeditor_assets/pictures/1141/content_old_cal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9862" y="3125270"/>
            <a:ext cx="3498707" cy="3064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4" descr="data:image/jpeg;base64,/9j/4AAQSkZJRgABAQAAAQABAAD/2wCEAAkGBxITEhIQEBMQEA8QEA8PEBQQEBAPDw8PFBQWFhQRFBQYHCggGBolGxQUITEhJSkrLi4uFx8zODMsNygtLisBCgoKDg0OGhAQGiwkHBwsLCwsLCwsLCwsLCwsLCwsLCwsLCwsLCwsLCwsLCwsLCwsLCwsLCwsLCw3LDcsLCwsLP/AABEIAMIBBAMBIgACEQEDEQH/xAAbAAADAAMBAQAAAAAAAAAAAAADBAUAAgYBB//EADYQAAIBAwIFAgQFBAEFAQAAAAABAgMEESExBRJBUWFxgRMikbEGFDJywUKh0fCCM1Ji4fEj/8QAGgEAAwEBAQEAAAAAAAAAAAAAAgMEAQAFBv/EACkRAAIDAAICAgEDBAMAAAAAAAABAgMREiEEMRNBUQUUYSIykaFCcYH/2gAMAwEAAhEDEQA/AOJcXl77vqbxjLux6dvq/VhKdsfbcz57BehGXd/Uo0G3o2/qbUrYcoWvgBzMw1pW0u7+pRt6cu7GbO2K1CyTETtwNIUt6Eu7DStpd2WLazHo2BFPyEmPjXpzULZ92Ejby7s6L8gays/AH7hBfGc1XoS7sl3FGXdnX1bQnXdoUVXIVOGHJVKb7sTqp92dJcUEskqvQXkvrnpPIiTb7v6i1WLfVlmVrHuCqWL6FMZIVLSHNPyC1KtW3aFZ0BvsBTF1nuwkWzOU2iamY2CmmaNMZcT10wjlIVxoauQeccaGjpdgG2GpHkJm5pyYNoyO5GPDxwZryMbisnsqZzBUhWLwFcc7G0qJqljYW3gXs0nRfTJtCLG6TTDSt09eomQyJ5bQeN+pg1Qg0seTBOjjHQ1fqw1Kh4CRmsjlDD7C22F0eULUqWljk9taaLdnSWhNZY0MSQCjZFG2t8DdGkhpQSIbLmxqge2tFD9O3FKEsPPQp0Z5WSG2TK64oF+WNZWw4eSE82OdaI1e0JN1bHV1ETL2jnZFVVz0ktgjjru3JNzbnV3ts0stEO6SPYot1Hm2xw56pRAPKLFSkD/J530PQjNL2SSm0T4YejX9he54f1ingpzt0jajJ5x0C+TO0Bqn/wBnMVbbBqrc6e64fldP7EpUMNpjoWKQvk08ZLlS7HsV3+vQozoGk6WBikjuZNqU8vPTQG12H6lDXMewN0k99GZoakKYz69+hjpY3Dyp46GJPt9QWwtF0w9OefUx010+hryvP8GbhoeSNHSPZQlH9SaXk2i8rQ3pmgUN0a3cE0aNCpRGRkWKLysmE+3qaaZ3MFjMEK11KM5J5xn+BilxZrbJU4vwFzk5Q8JoiXXDKlPHMtH16BwlXNDXEuWHGZdejLdvxyWVjY4yjoULeZk/HiwOTR3Nnxx512KkuK8y0Zw9tVKlCsQW+LHdHRtZ11tdtot2FY46zr4OisKuUeX5FWFtVhcVVGOoRZ3uoGV8yReOxruLk5oRvLiKWWyZWvWI3UnPTVJbjq/H77Jrbm/RpxDiil8qOcuKzjLEk119gvEKuHiOi79WTryrKfzPVrf0Pb8enilno8u2e+xr87BbBKdXmWdiLTWp0VrXh8NJrLHWxUMwl1aLSomjoj1PD2G6dpnoKdvH2FFa+ibSp6Cl3ZdUdDCya2Pa9plaoWr0n0HOrVpyLptms7ZsrVLblk+2Q35XJX8+CFA52lb64Natt4Lle0a1Sz3ASpJhq7QuOEGVs1rugfwebRaPtsW5UhC6hh+RnLQkidO2aeqx2N6MuWSbWca+dguH119TSVLtlnbvQSDcXvPi8vLFaLdfyTFHAyos2+GnvozuksQS6AQqZ0YRxNpUX2NoQa3O5hJM8oUdNO5g/ZwXL7/wjDNQzGdY6S1JXGVHkllZ0ePUaq3ajHmk9MakDinEozg8Sw+hD49cnLR9s1hCiN0WIxkNUWes0R8itbyKNrMjUpFCjUwieyIUZF22qanQUa+IHKWdTqXqc8wXk8vyIdldMz2pcvIxbpvVi0IrOX0DK6wsIRJddBp/kZqRXUXhLCaYWhDPzS1YLiEdOZdF/YCPvDp7mkK7Sefclyhh56FKtESmerX6PKnLsVdLEvD1Q1TbS0C2tHn+XqtjFQaDc0+mImn7Q3w1a/MW6NzTWjkkc+04ntKMdZPV9ESW18+za7XA66hKMtY4a7hq0IY1azg498TqLCj8q8B4Vpz1beSV+LJPWyuPkbH0b3vLzPDR7azi9NCbcJpvXqKOq6b5k8Jv2TLVVsSaN3eHSzpInVrfU1o8Tyk37+AtW7hjOcsCMZxY5WRYlO2a1xlCd5b5xprqdBwm9p1Mp407s04hCLeIrTwGrpKWNDlBNaclKgDdAu17P3FnQ8D/AJTlAmqnnT7HqtPf0KUaPQYp22NQXaGqyPCl2WhtK0X/ANK8qC9H4ATt32A+QYoCtrRWHp1ZhQt6GnuYb8iO4ke7v48jT7fwcxKev+7A5XL1+hrGR6NdSiJnr7GabH6EkToDVKYyQhj8JFCD0RJpsqU/0oTI6LKNtLYu06+El2RzNGY+q+5HdVyY2u3EUJXX9w1CoSacnkahMTKsNWa9Zdp1jepPK9SRTqsZVxsSyq/A5XJ9MXr0MSw9nsIXVLVluSUljrnQUqUfiJtaNbja7MfZHbWn6J9nFqWUU50k8SXXcWtqeGyjQ7PZm2z71A1JemTrq30EJ02joasNPcSq25tdv5F3VE6hTylnyUaEcIy3t9PcY+Hgyc9ChDIk+tSy36g58P5k10Y1U/UPWiRrscVqOqrjJ4cRbt0qzp1NE3h528SK1fh/VZ9h38WcK54fFgvnprXHWH/o0/DV0qtP4cv+pTXX+qPce7+VasX/AKF8KUuLOcuKM6UuZZSb6d+xf4fxGMo66PuyhecK54yjjdaeH0ZzseGzWYyWMPBqthdHt9oNwcB66vOVZzlvouwGzvlP9WI476E25oSi9MvHcy2UpP5o8y65Q344qIuNr06ejQhPWLXtsFlbNefQW4dZvHyJx641wW6FtJfqaSx1Z5l1kYP2XQms7JUaGQnwOhQm6Ud5L21FZXlNbZl26Er82C+zpeRWvsWp0d9OpgWHEYvPyrf/ALjAf30f5/wwP3Vf5Pjjjq/Vm8EOVrRpv1f3B/CwfWKegORkA9NA4RGqC1xsc2IkMUuhVtXmOBX8tplahbRtPAmTTQv+16NUKEntrqN07efZ6DVnDbBQgyOy5jVX9k6nSedU0GhHsVKSWNRO5gk/l6iPk5PAnHEeRge8r+h7RkUPlxt0AlLAROjPDPZzw+ZbPc8PMZ0MzQXJ4E5Y5yuqyEywVvDA0tQJdGJv2e1U3DK3W4o6T7j1N4a7PcJWoYf/AIvVC1Pi8CacuxCgms9dQk5DDpb+wCqguSbNfrCdcvVBLepg8uaOifk0pJ9dSjpxFx1S6K9OrlYfU5a7tZWtzGpDPI3zLtj+qJ0lvJG99aqpBxe61j4khEJ8JNP0/ZXKLkv5RZtKsZ01JYxJZJ/ErWDaknr1wt0TODX8l/8AjpHVpZ6NdCzKxb/VPTwRWQnXPp4P/qnHpEirRp7uOos5Qjso/cNxRwpPDTl1WX0IN1x2Mf0xSKqvFtuX9zwgnBp42V/zk/6eb20NWpvVtL90jlrjj85Zw8Emvxmo86v6sqh+jR9v/egquL9ts7SvXhH9VSP/ABA0r6g925e58/rXMn1f1PaVw0tMotj+nVwXQxVRXaR9No3tvj9MdzDhbS8xHVtvO6Zgt+F/JRq/BlV5b9X9zSNJAnU+aX7pfcNGZT6FtGKkkeReHk9cwMpMNdipItW1XKDReGRqFZoaVdgOAL7Ol4fcrPsNyq9jmLas0WrSrnGSa2rHpsLMWMe/M50MnF43yaKhpldmapNCMX0bLQlGfTqNQlLHgVorDyNUqrBmCuzaEebTZho2rCUmM0450J5TaCVeg6NLTB66eBinS+uQmOjEuYaqE3Aeq6QSe/TwaOKz4W4GrWy/HQF7JoJNRTNc6+xpNGReX7B/hDPRkIOQjXp/KBoQ1Q/Vp6MUgtRkZajnDJD0aSPKaa7MLAmfiC/+DSeP1zzGPjyKinOXFfZXqitOe4lX+JdctHPNzRjmPWS3fsd7Rg8LLy8LPl9zlPwdw7evLd5UM9ur9zrJVFFOT0SWW/AXlyWqEf8AiOojkeTOe/GE4csY/wBecrxHqfPr6O+TpuKXfxZSm9m9OunRHM373PY/T4OEUmeP5Ets1EzqL1ZDNRisz1BkAVRg+Y3qAGzGURQ5aVMJ+v8ACPANB6P1MA0YOyn80v3S+7CKYrVl80v3S+7PVUJ8EMdjM2yhNTCRkbgqQyg8GKwY1SZzAwYpMo2tRonUxyixcuwJIuW11ph9mMU6iyiLCoMQrE06vwYm0WJYNoLVeSYq4xTuBDrYasLFOWmH3GqL7bkZXOww7xZytP8AJNKt6NVxcovK8+e4KvPTHUnwus+vcJOu2lnps/Aj4mmH8vJYb16+F5YFTbF69QPQ2HceKFxjylg1QWuRqLEVLVDVOQiaPQrjnSNq0dCc0U6kXgmVHhsKtgXR7HYS0y9kjjLuUru5UY/oTwvEF+p+5U/EPFOSl8OOk6mj8Q6hvwrw104fEkvnqYfpDoiitfFF2P2+kAl8klH6Xsu29BRiox0UVhehH/E1+4pUVq3rNeOiLFe4UIuUtEk36+DjKtR1JynLq8/4FeNXynyl9FN81CGCN4+WOm76dSFcPRsqcQqOUsb9u6JPEGsYPfoWI8TNYhOQvNhHkBN9ynSqKNJAJhpSBTZjKIhLfZ+rPDyg9H6swAbgWvL55ful92ZFmld/PL90vuzIgITJDEGFQGAWJoiQeDGKchaASLMaAHqchuMifRkMxmLaAkPQmFjMnxmGhMzAB34oWFUQ5wkZguJxUVY3jWJyqG8aot1nFinU0DxuOhLhU0N41SeVWnKTRTrReMntGq0hB3La1YxTnlaC3W0uxkZd6h5VtvUpWck+pz8pfdDFGs000Jsq1FVVzT7OscVgh8QiouUnslkYtLtvcm/iW8TXwlq3hvH9kS0wkp4ehPJw6OdsKDubjml+hPml4itkd1COi8L7EXgdl8OOP6pay/wUru7VOnKb3S08voh3kTc5JR9L0Kogq02yN+J7zLVFbLWXr0RAuavJHGc56hozbbnLdtvXuTLqfM/B6Pj1KMVE8/yLecgE5aOT7Ee4nlt9x2+l0T0Jk59z0orBNcXus8cAdRI9+MgU5nPsoSBVKYvVQepMXrM0dDTe22fr/CPTW22fr/CMMKMPaz+eX7pfdm8GBqv5pful9wlMFCZoagFiBgGiESyCRYWIKISBjAGaQaLA0wsQBbCxYWEwCNkzGYg6ZtGQKnIPGAD6GJJnvxT2FU0dNmKmztC+NjsKpuqosoM3SZjwU6pDDqB6FzgSaYSnB4BcVhihIflc9UMQuG8eMYJyixuimTzjEbCLKEr7ki5N7L6vsT+DxlUqOpPVJ59ZdF7Ar1ObUFst/XuXLSgoU1Fbrfy+5PLIx69s9GLaQyp65InHLv4k1TW0N+zfUb4hdcsG/wCrp6kGnPCcnu9fbudTVr0nv8jrEA4jcpLkX+ol1KuFlhKrc5Nv/V0RNv6uvL239T1q4JIhS5C9avli86hkgckOKYpI0cgUmbyQKSMGxRpOQGcgk0CaNHxwLbPR/uZh7bR0f7mYAN6B1JfM/V/cLSYlOer9WGhMwCcR+Ew8JCNOYxCYRLKI3GQWLFIyGKTOJ5RHIMKpC8WbRkC0LwOpGzmB5jxyMNSDwqjdKssEvmCwqmOOmliNRNB6aTZGp3H2HqFzt6k84MfG3PZWVA8lQMpV0wzqJr1Ef1aN+aDF1DRrqvsHoRQGdXDUv+Mv9+huqiXp0OfIz5YIYccadGeSrcq84+oOdZNE+rcc2F1jo/8AJyg2KldH6KdhUw+Z7dP5KcrlY09jmvzSxjovuCuuJ8sGur0CfjuT0V879BeJcS554W0dPcSvb3RRX+9kTXXxr1+5lgnOXNvh/wByuNSigePJ6x2tW5Ief5I1auF4nXzLlWqj9ydUmNQ+EMRtKqgUqgObBykEMUTeVUHKsDbByZw2MEElWBSrI0bBSM7HRghilcb+rMFYfyeGdDeCMctWFhMXbN4szTpIchIYhMSjIJCRqESgP05DVKROpyHKUjdJbIjsZGymLKRvGRxPgfmPJTBORo5mM1IOpHvOL8xvzmHYEVQNSuNRJyPYyN6ZriW6N35DxvSHGZv8VguERTgWJ3m/k1jd6YzsSZVmeQqMz40dwK1S9fcDGv1JfxW2eqYSikd8ZRlcicqzlLPRC9Sr06sYhVjTj3lj+5vSDUMF6uXLlW+cFiVWFCjLGs2uVfue7IdCprzPf/dQV3ccz30Rklo1R7wHKoauQNyNHI70OUTacgUpjnDoRk2p420zsCvKMU5cuqWx3IdwxaxSUgcmeSYNs3RiieykDkzJMHJnaNSNoP7mA4swEbhsboww77FsJEJEww4VIYpjdMww5EthumETMMCQmRjZ4eGGGG0TZmGGmGptEwwFhGyZsmYYYYzZm2dDDDQDKC3G7emsapb9kYYYxiFq8VzbLr0FKxhhqOfsxrT2AYMMNDj7NGgckYYZ9jUb0TKnX0MMA+zfwJ01uL1dzDAyhAmDkYYaNR5Ewww4M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928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3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1445" y="1367628"/>
            <a:ext cx="520861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Карманные калькуляторы оказываются доступными нашим согражданам с 1974-го года, и первой такой моделью становится «Электроника Б3-04». В это же время в СССР появляются и первые программируемые калькуляторы, пиком развития которых становится модель «Электроника МК-85», работающая на языке программирования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Basic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19034" y="231601"/>
            <a:ext cx="906402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60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</a:rPr>
              <a:t>Карманные калькуляторы.</a:t>
            </a:r>
            <a:endParaRPr lang="ru-RU" sz="60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</a:endParaRPr>
          </a:p>
        </p:txBody>
      </p:sp>
      <p:pic>
        <p:nvPicPr>
          <p:cNvPr id="9220" name="Picture 4" descr="http://www.enlight.ru/images/B33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52733">
            <a:off x="6851809" y="3551323"/>
            <a:ext cx="1660086" cy="2744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84.img.avito.st/1280x960/61954968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4920">
            <a:off x="9372540" y="3863334"/>
            <a:ext cx="1762126" cy="2349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http://comixrus.ru/images/catalog/kalk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7005" y="1361686"/>
            <a:ext cx="5202640" cy="2042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6115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3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3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14401" y="2622406"/>
            <a:ext cx="10249468" cy="3166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Сегодня усовершенствованные модели калькуляторов представляют собою высокотехнологичные разработки, при создании которых был использован колоссальный опыт инженерных предприятий во всем мире. И, </a:t>
            </a:r>
            <a:r>
              <a:rPr lang="ru-RU" sz="2400" dirty="0" smtClean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несмотря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абсолютный приоритет ЭВМ, калькуляторы и </a:t>
            </a:r>
            <a:endParaRPr lang="ru-RU" sz="2400" dirty="0" smtClean="0">
              <a:solidFill>
                <a:srgbClr val="000000"/>
              </a:solidFill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прочие </a:t>
            </a:r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счетные устройства по-прежнему </a:t>
            </a:r>
            <a:r>
              <a:rPr lang="ru-RU" sz="2400" dirty="0" err="1" smtClean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сопровож</a:t>
            </a:r>
            <a:r>
              <a:rPr lang="ru-RU" sz="2400" dirty="0" smtClean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дают </a:t>
            </a:r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человека в различных отраслях </a:t>
            </a:r>
            <a:r>
              <a:rPr lang="ru-RU" sz="2400" dirty="0" smtClean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деятельности</a:t>
            </a:r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85266" y="705991"/>
            <a:ext cx="297709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6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</a:rPr>
              <a:t>Эпилог.</a:t>
            </a:r>
            <a:endParaRPr lang="ru-RU" sz="6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</a:endParaRPr>
          </a:p>
        </p:txBody>
      </p:sp>
      <p:pic>
        <p:nvPicPr>
          <p:cNvPr id="13314" name="Picture 2" descr="http://naparkovku.ru/wp-content/uploads/2013/07/calculat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6137" y="3745436"/>
            <a:ext cx="2221505" cy="2302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your-figure.com/wp-content/uploads/2012/01/kalkulyatoryi-teloslozheniya..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034" y="312681"/>
            <a:ext cx="2846459" cy="2405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http://www.felvi.hu/pub_bin/kep/szamologep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1393" y="537045"/>
            <a:ext cx="1849487" cy="1860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062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3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76450" y="2967335"/>
            <a:ext cx="70391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Спасибо за внимание!</a:t>
            </a:r>
            <a:endParaRPr lang="ru-RU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Picture 7" descr="5_Shikkard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43009" y="871179"/>
            <a:ext cx="2666882" cy="2000621"/>
          </a:xfrm>
          <a:noFill/>
          <a:ln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2464" y="999685"/>
            <a:ext cx="3403846" cy="1872115"/>
          </a:xfrm>
          <a:prstGeom prst="rect">
            <a:avLst/>
          </a:prstGeom>
        </p:spPr>
      </p:pic>
      <p:pic>
        <p:nvPicPr>
          <p:cNvPr id="7" name="Picture 2" descr="http://www.spravka053.ru/uploads/ckeditor_assets/pictures/1141/content_old_cal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469" y="3986200"/>
            <a:ext cx="2434181" cy="2132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4690" y="1800979"/>
            <a:ext cx="2712974" cy="1070821"/>
          </a:xfrm>
          <a:prstGeom prst="rect">
            <a:avLst/>
          </a:prstGeom>
        </p:spPr>
      </p:pic>
      <p:pic>
        <p:nvPicPr>
          <p:cNvPr id="9" name="Picture 4" descr="Счётная машина Лейбница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4760" y="4362525"/>
            <a:ext cx="1995268" cy="1618578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www.overclockers.ru/images/lab/2003/12/30/2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5138" y="4126928"/>
            <a:ext cx="1731172" cy="2089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980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45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1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100"/>
                            </p:stCondLst>
                            <p:childTnLst>
                              <p:par>
                                <p:cTn id="3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4194" y="526981"/>
            <a:ext cx="10952037" cy="2068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Сегодня повсеместное использование калькуляторов существенно облегчает работу человека в самых различных сферах. Впрочем, представить себе жизнь без таких помощников практически невозможно – ведь счетные устройства повсюду сопровождали человека в самые различные исторические периоды, хотя механизм их работы и был устроен иначе.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78148" y="2322054"/>
            <a:ext cx="7584127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Интересно ли вам узнать,</a:t>
            </a:r>
          </a:p>
          <a:p>
            <a:pPr algn="ctr"/>
            <a:r>
              <a:rPr lang="ru-RU" sz="2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какие счётные устройства были в древности?</a:t>
            </a:r>
            <a:endParaRPr lang="ru-RU" sz="2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94194" y="3126150"/>
            <a:ext cx="1095203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0"/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</a:rPr>
              <a:t>Тогда приглашаем вас отправиться в путешествие на машине времени…</a:t>
            </a:r>
            <a:endParaRPr lang="ru-RU" sz="2800" b="0" cap="none" spc="0" dirty="0">
              <a:ln w="0"/>
              <a:solidFill>
                <a:srgbClr val="0070C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4609573" y="3357350"/>
            <a:ext cx="6968669" cy="3500650"/>
          </a:xfrm>
          <a:prstGeom prst="horizontalScroll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45290" y="4180344"/>
            <a:ext cx="6096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Times New Roman Cyr" panose="02020603050405020304" pitchFamily="18" charset="0"/>
              </a:rPr>
              <a:t>Машина времени вези меня в </a:t>
            </a:r>
            <a:r>
              <a:rPr lang="ru-RU" sz="2400" dirty="0" smtClean="0">
                <a:solidFill>
                  <a:srgbClr val="FF0000"/>
                </a:solidFill>
                <a:latin typeface="Times New Roman Cyr" panose="02020603050405020304" pitchFamily="18" charset="0"/>
              </a:rPr>
              <a:t>прошлое.</a:t>
            </a:r>
            <a:r>
              <a:rPr lang="ru-RU" sz="2400" dirty="0">
                <a:solidFill>
                  <a:srgbClr val="FF0000"/>
                </a:solidFill>
              </a:rPr>
              <a:t/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  <a:latin typeface="Times New Roman Cyr" panose="02020603050405020304" pitchFamily="18" charset="0"/>
              </a:rPr>
              <a:t>Машина времени вези меня далеко.</a:t>
            </a:r>
            <a:r>
              <a:rPr lang="ru-RU" sz="2400" dirty="0">
                <a:solidFill>
                  <a:srgbClr val="FF0000"/>
                </a:solidFill>
              </a:rPr>
              <a:t/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  <a:latin typeface="Times New Roman Cyr" panose="02020603050405020304" pitchFamily="18" charset="0"/>
              </a:rPr>
              <a:t>Машина времени, я знаю, что ты где-то рядом здесь.</a:t>
            </a:r>
            <a:r>
              <a:rPr lang="ru-RU" sz="2400" dirty="0">
                <a:solidFill>
                  <a:srgbClr val="FF0000"/>
                </a:solidFill>
              </a:rPr>
              <a:t/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  <a:latin typeface="Times New Roman Cyr" panose="02020603050405020304" pitchFamily="18" charset="0"/>
              </a:rPr>
              <a:t>Машина времени, ты движешься по свету легко.</a:t>
            </a:r>
            <a:r>
              <a:rPr lang="ru-RU" sz="2400" dirty="0">
                <a:solidFill>
                  <a:srgbClr val="FF0000"/>
                </a:solidFill>
              </a:rPr>
              <a:t/>
            </a:r>
            <a:br>
              <a:rPr lang="ru-RU" sz="2400" dirty="0">
                <a:solidFill>
                  <a:srgbClr val="FF0000"/>
                </a:solidFill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10242" name="Picture 2" descr="http://img.gazeta.ru/files3/49/3584049/timemachi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227" y="3671897"/>
            <a:ext cx="3836990" cy="2871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5832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8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341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4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45" tmFilter="0, 0; 0.125,0.2665; 0.25,0.4; 0.375,0.465; 0.5,0.5;  0.625,0.535; 0.75,0.6; 0.875,0.7335; 1,1">
                                          <p:stCondLst>
                                            <p:cond delay="124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22" tmFilter="0, 0; 0.125,0.2665; 0.25,0.4; 0.375,0.465; 0.5,0.5;  0.625,0.535; 0.75,0.6; 0.875,0.7335; 1,1">
                                          <p:stCondLst>
                                            <p:cond delay="2483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8" tmFilter="0, 0; 0.125,0.2665; 0.25,0.4; 0.375,0.465; 0.5,0.5;  0.625,0.535; 0.75,0.6; 0.875,0.7335; 1,1">
                                          <p:stCondLst>
                                            <p:cond delay="310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49">
                                          <p:stCondLst>
                                            <p:cond delay="121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311" decel="50000">
                                          <p:stCondLst>
                                            <p:cond delay="12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49">
                                          <p:stCondLst>
                                            <p:cond delay="246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311" decel="50000">
                                          <p:stCondLst>
                                            <p:cond delay="250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49">
                                          <p:stCondLst>
                                            <p:cond delay="307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311" decel="50000">
                                          <p:stCondLst>
                                            <p:cond delay="3127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49">
                                          <p:stCondLst>
                                            <p:cond delay="339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311" decel="50000">
                                          <p:stCondLst>
                                            <p:cond delay="343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75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25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25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32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4"/>
          <p:cNvSpPr>
            <a:spLocks noChangeArrowheads="1" noChangeShapeType="1" noTextEdit="1"/>
          </p:cNvSpPr>
          <p:nvPr/>
        </p:nvSpPr>
        <p:spPr bwMode="auto">
          <a:xfrm>
            <a:off x="2903101" y="417884"/>
            <a:ext cx="6624637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</a:rPr>
              <a:t>Первый счётный материал.</a:t>
            </a:r>
            <a:endParaRPr lang="ru-RU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</a:endParaRPr>
          </a:p>
        </p:txBody>
      </p:sp>
      <p:pic>
        <p:nvPicPr>
          <p:cNvPr id="17414" name="Picture 6" descr="сканирование0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964" y="3080676"/>
            <a:ext cx="4248150" cy="3008313"/>
          </a:xfrm>
          <a:prstGeom prst="rect">
            <a:avLst/>
          </a:prstGeom>
          <a:noFill/>
          <a:ln w="57150" cmpd="thinThick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3371039" y="1785276"/>
            <a:ext cx="3259138" cy="1295400"/>
            <a:chOff x="3824" y="599"/>
            <a:chExt cx="1552" cy="750"/>
          </a:xfrm>
        </p:grpSpPr>
        <p:pic>
          <p:nvPicPr>
            <p:cNvPr id="5127" name="Picture 8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lum bright="-42000" contrast="2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24" y="599"/>
              <a:ext cx="461" cy="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9"/>
            <p:cNvSpPr txBox="1">
              <a:spLocks noChangeArrowheads="1"/>
            </p:cNvSpPr>
            <p:nvPr/>
          </p:nvSpPr>
          <p:spPr bwMode="auto">
            <a:xfrm>
              <a:off x="4166" y="677"/>
              <a:ext cx="291" cy="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ru-RU" sz="4800">
                  <a:solidFill>
                    <a:schemeClr val="folHlink"/>
                  </a:solidFill>
                </a:rPr>
                <a:t>+</a:t>
              </a:r>
            </a:p>
          </p:txBody>
        </p:sp>
        <p:pic>
          <p:nvPicPr>
            <p:cNvPr id="5129" name="Picture 10" descr="hand4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lum bright="-48000" contrast="4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0" y="648"/>
              <a:ext cx="404" cy="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1"/>
            <p:cNvSpPr txBox="1">
              <a:spLocks noChangeArrowheads="1"/>
            </p:cNvSpPr>
            <p:nvPr/>
          </p:nvSpPr>
          <p:spPr bwMode="auto">
            <a:xfrm>
              <a:off x="4756" y="667"/>
              <a:ext cx="291" cy="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ru-RU" sz="4800">
                  <a:solidFill>
                    <a:schemeClr val="folHlink"/>
                  </a:solidFill>
                </a:rPr>
                <a:t>=</a:t>
              </a:r>
            </a:p>
          </p:txBody>
        </p:sp>
        <p:sp>
          <p:nvSpPr>
            <p:cNvPr id="5131" name="Text Box 12"/>
            <p:cNvSpPr txBox="1">
              <a:spLocks noChangeArrowheads="1"/>
            </p:cNvSpPr>
            <p:nvPr/>
          </p:nvSpPr>
          <p:spPr bwMode="auto">
            <a:xfrm>
              <a:off x="5085" y="661"/>
              <a:ext cx="291" cy="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ru-RU" sz="4800">
                  <a:solidFill>
                    <a:srgbClr val="CC0000"/>
                  </a:solidFill>
                </a:rPr>
                <a:t>?</a:t>
              </a:r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697867" y="1311972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prstClr val="black"/>
                </a:solidFill>
              </a:rPr>
              <a:t> Люди учились считать, используя собственные пальцы.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520964" y="1445681"/>
            <a:ext cx="495073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prstClr val="black"/>
                </a:solidFill>
              </a:rPr>
              <a:t>Когда этого оказалось недостаточно, возникли простейшие счётные </a:t>
            </a:r>
            <a:r>
              <a:rPr lang="ru-RU" sz="2400" dirty="0" smtClean="0">
                <a:solidFill>
                  <a:prstClr val="black"/>
                </a:solidFill>
              </a:rPr>
              <a:t>приспособления: </a:t>
            </a:r>
            <a:r>
              <a:rPr lang="ru-RU" sz="2400" dirty="0">
                <a:solidFill>
                  <a:prstClr val="black"/>
                </a:solidFill>
              </a:rPr>
              <a:t>узелки на </a:t>
            </a:r>
            <a:r>
              <a:rPr lang="ru-RU" sz="2400" dirty="0" smtClean="0">
                <a:solidFill>
                  <a:prstClr val="black"/>
                </a:solidFill>
              </a:rPr>
              <a:t>веревках,  </a:t>
            </a:r>
            <a:r>
              <a:rPr lang="ru-RU" sz="2400" dirty="0">
                <a:solidFill>
                  <a:prstClr val="black"/>
                </a:solidFill>
              </a:rPr>
              <a:t>зарубки на костях </a:t>
            </a:r>
            <a:r>
              <a:rPr lang="ru-RU" sz="2400" dirty="0" smtClean="0">
                <a:solidFill>
                  <a:prstClr val="black"/>
                </a:solidFill>
              </a:rPr>
              <a:t>животных, </a:t>
            </a:r>
            <a:r>
              <a:rPr lang="ru-RU" sz="2400" dirty="0"/>
              <a:t>камешки, косточки, ракушки.</a:t>
            </a:r>
          </a:p>
          <a:p>
            <a:endParaRPr lang="ru-RU" sz="2400" dirty="0"/>
          </a:p>
          <a:p>
            <a:pPr lvl="0"/>
            <a:r>
              <a:rPr lang="ru-RU" sz="2400" dirty="0" smtClean="0">
                <a:solidFill>
                  <a:prstClr val="black"/>
                </a:solidFill>
              </a:rPr>
              <a:t> 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25769" y="2821093"/>
            <a:ext cx="2535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prstClr val="black"/>
                </a:solidFill>
              </a:rPr>
              <a:t> </a:t>
            </a:r>
            <a:endParaRPr lang="ru-RU" dirty="0"/>
          </a:p>
        </p:txBody>
      </p:sp>
      <p:pic>
        <p:nvPicPr>
          <p:cNvPr id="18" name="Picture 13" descr="223894_html_27ad86c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48259" y="3961390"/>
            <a:ext cx="4176712" cy="1619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8373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3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WordArt 6"/>
          <p:cNvSpPr>
            <a:spLocks noChangeArrowheads="1" noChangeShapeType="1" noTextEdit="1"/>
          </p:cNvSpPr>
          <p:nvPr/>
        </p:nvSpPr>
        <p:spPr bwMode="auto">
          <a:xfrm>
            <a:off x="996286" y="666131"/>
            <a:ext cx="4572001" cy="5595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</a:rPr>
              <a:t>Абак.</a:t>
            </a:r>
            <a:endParaRPr lang="ru-RU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</a:endParaRP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806804" y="1225689"/>
            <a:ext cx="5225506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dirty="0"/>
              <a:t>С развитием торговли людям понадобились счетные устройства. Первым таким устройством был абак или </a:t>
            </a:r>
            <a:r>
              <a:rPr lang="ru-RU" sz="2400" dirty="0" err="1"/>
              <a:t>калькули</a:t>
            </a:r>
            <a:r>
              <a:rPr lang="ru-RU" sz="2400" dirty="0"/>
              <a:t> (камешки</a:t>
            </a:r>
            <a:r>
              <a:rPr lang="ru-RU" sz="2400" dirty="0" smtClean="0"/>
              <a:t>), которые появились три </a:t>
            </a:r>
            <a:r>
              <a:rPr lang="ru-RU" sz="2400" dirty="0"/>
              <a:t>тысячи лет назад в Древнем </a:t>
            </a:r>
            <a:r>
              <a:rPr lang="ru-RU" sz="2400" dirty="0" smtClean="0"/>
              <a:t>Вавилоне. Это </a:t>
            </a:r>
            <a:r>
              <a:rPr lang="ru-RU" sz="2400" dirty="0"/>
              <a:t>старинный аналог счет, в котором круглые камешки передвигались по специальным направляющим в форме углублений, и каждая из направляющих представляла собой отображение ряда единиц, десятков, сотен. </a:t>
            </a:r>
            <a:endParaRPr lang="ru-RU" sz="2400" b="1" dirty="0"/>
          </a:p>
        </p:txBody>
      </p:sp>
      <p:pic>
        <p:nvPicPr>
          <p:cNvPr id="1026" name="Picture 2" descr="http://img.whenintime.com/tli/yodomorin/_d0_98_d1_81_d1_82_d0_be_d1_80_d0_b8_d1_8f__d1_80_d0_b0_d0_b7_d0_b2_d0_b8_d1_82_d0_b8_d1_8f__d0_ba_d/80e718dd-a05a-425d-951f-4d529d67014c_1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8597" y="3672512"/>
            <a:ext cx="3945530" cy="3064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3.bp.blogspot.com/-6pi_IPxp48Q/T0AbHedmCzI/AAAAAAAAAPQ/3ZH2vGYH5nY/s1600/0004-006-V-vek-do-n.e.-Drevnjaja-Gretsij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707" y="666131"/>
            <a:ext cx="4680945" cy="3130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8959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256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000"/>
                            </p:stCondLst>
                            <p:childTnLst>
                              <p:par>
                                <p:cTn id="2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375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750"/>
                            </p:stCondLst>
                            <p:childTnLst>
                              <p:par>
                                <p:cTn id="2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32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2560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4175" y="733989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Руси первым аналогом абака стали счеты – впервые они были построены в конце XV-</a:t>
            </a:r>
            <a:r>
              <a:rPr lang="ru-RU" sz="2400" dirty="0" err="1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го</a:t>
            </a:r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века и с тех пор их конструкция осталась практически неизменной, и по сей день они по-прежнему используются в различных областях торговли.</a:t>
            </a:r>
            <a:b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45943" y="4662997"/>
            <a:ext cx="736082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Сравнительно сложным приспособлением для счёта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были </a:t>
            </a:r>
            <a:r>
              <a:rPr lang="ru-RU" sz="2400" b="1" i="1" u="sng" dirty="0">
                <a:latin typeface="Times New Roman" panose="02020603050405020304" pitchFamily="18" charset="0"/>
                <a:ea typeface="Calibri" panose="020F0502020204030204" pitchFamily="34" charset="0"/>
              </a:rPr>
              <a:t>чётки,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применяемые в практике многих религий. Верующий как на счётах отсчитывал на зёрнах чёток число произнесённых молитв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95163" y="226158"/>
            <a:ext cx="234089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60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</a:rPr>
              <a:t>Счёты.</a:t>
            </a:r>
            <a:endParaRPr lang="ru-RU" sz="60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</a:endParaRPr>
          </a:p>
        </p:txBody>
      </p:sp>
      <p:pic>
        <p:nvPicPr>
          <p:cNvPr id="2050" name="Picture 2" descr="http://www.overclockers.ru/images/lab/2003/12/30/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913" y="1261549"/>
            <a:ext cx="2801423" cy="338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cs1.livemaster.ru/foto/large/7a012144591--fen-shuj-ezoterika-chetki-zolotaya-ruda-n977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0426" y="3579150"/>
            <a:ext cx="2653507" cy="2653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21485" y="3657556"/>
            <a:ext cx="225754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60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</a:rPr>
              <a:t>Чётки.</a:t>
            </a:r>
            <a:endParaRPr lang="ru-RU" sz="60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01067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32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25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250"/>
                            </p:stCondLst>
                            <p:childTnLst>
                              <p:par>
                                <p:cTn id="2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325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5678" y="1032089"/>
            <a:ext cx="777467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С изобретением зубчатых колёс появились и гораздо более сложные устройства выполнения расчётов. 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Так,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был обнаружен в начале XX века, на месте крушения античного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судна </a:t>
            </a:r>
            <a:r>
              <a:rPr lang="ru-RU" sz="2400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антикитерский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механизм.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886325" y="2436722"/>
            <a:ext cx="6723195" cy="2068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Антикирейский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механизм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подобные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ему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устройства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осуществляли расчет движения небесных тел – ведь данное приспособление выполняло различные математические действия, в частности – сложение, вычитание, деление.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70083" y="4470983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Предположительно его использовали для календарных вычислений в религиозных целях, предсказания солнечных и лунных затмений, определения времени посева и сбора урожая и т. п.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822862" y="203000"/>
            <a:ext cx="876464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6000" kern="1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</a:rPr>
              <a:t>Антикитерский</a:t>
            </a:r>
            <a:r>
              <a:rPr lang="ru-RU" sz="60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</a:rPr>
              <a:t> механизм.</a:t>
            </a:r>
            <a:endParaRPr lang="ru-RU" sz="60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</a:endParaRPr>
          </a:p>
        </p:txBody>
      </p:sp>
      <p:pic>
        <p:nvPicPr>
          <p:cNvPr id="3074" name="Picture 2" descr="http://img-fotki.yandex.ru/get/6703/137106206.37a/0_ca576_1786f4ea_XX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602" y="2671802"/>
            <a:ext cx="2343507" cy="2089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stroinkom.ru/uploads/userfiles/image/eclipse-at-sundown-texas-Jacob-Thumberg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5619" y="4954314"/>
            <a:ext cx="2627197" cy="1754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rusurvive.ru/wp-content/uploads/2013/08/3c38fac6730a4a45467aa7be75a00091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59" y="4835471"/>
            <a:ext cx="3178807" cy="1873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Выгнутая влево стрелка 7"/>
          <p:cNvSpPr/>
          <p:nvPr/>
        </p:nvSpPr>
        <p:spPr>
          <a:xfrm>
            <a:off x="9360192" y="5323063"/>
            <a:ext cx="731520" cy="1216152"/>
          </a:xfrm>
          <a:prstGeom prst="curv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Выгнутая вправо стрелка 8"/>
          <p:cNvSpPr/>
          <p:nvPr/>
        </p:nvSpPr>
        <p:spPr>
          <a:xfrm>
            <a:off x="3033721" y="5323063"/>
            <a:ext cx="731520" cy="1216152"/>
          </a:xfrm>
          <a:prstGeom prst="curved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5" name="Рисунок 14" descr="https://upload.wikimedia.org/wikipedia/commons/thumb/4/42/Gears_large.jpg/100px-Gears_large.jpg">
            <a:hlinkClick r:id="rId5"/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9094512" y="623963"/>
            <a:ext cx="1452764" cy="23288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74346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3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25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325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325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3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0628" y="4318025"/>
            <a:ext cx="1083632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 tooltip="1623 год"/>
              </a:rPr>
              <a:t>1623 году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r>
              <a:rPr lang="ru-RU" sz="24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 tooltip="Шиккард, Вильгельм"/>
              </a:rPr>
              <a:t>Вильгельм </a:t>
            </a:r>
            <a:r>
              <a:rPr lang="ru-RU" sz="2400" u="sng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 tooltip="Шиккард, Вильгельм"/>
              </a:rPr>
              <a:t>Шиккард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 придумал </a:t>
            </a:r>
            <a:r>
              <a:rPr lang="ru-RU" sz="24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 tooltip="Считающие часы Вильгельма Шиккарда (страница отсутствует)"/>
              </a:rPr>
              <a:t>«Считающие часы»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 — первый механический калькулятор, умевший выполнять четыре </a:t>
            </a:r>
            <a:r>
              <a:rPr lang="ru-RU" sz="24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5" tooltip="Арифметические действия (страница отсутствует)"/>
              </a:rPr>
              <a:t>арифметических действия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. Считающими часами устройство было названо потому, что как и в настоящих часах работа механизма была основана на использовании звёздочек и шестерёнок. 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02098" y="462875"/>
            <a:ext cx="81499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</a:rPr>
              <a:t>Считающие часы Вильгельма </a:t>
            </a:r>
            <a:r>
              <a:rPr lang="ru-RU" sz="3600" kern="1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</a:rPr>
              <a:t>Шиккарда</a:t>
            </a:r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</a:rPr>
              <a:t>.</a:t>
            </a:r>
            <a:endParaRPr lang="ru-RU" dirty="0"/>
          </a:p>
        </p:txBody>
      </p:sp>
      <p:pic>
        <p:nvPicPr>
          <p:cNvPr id="4098" name="Picture 2" descr="http://www.rechenmaschinen-illustrated.com/images/Schickard_Portrait_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844" y="1401299"/>
            <a:ext cx="2387505" cy="291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itgallery.ru/uploads/mod_article/5_Shikkard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164" y="1524577"/>
            <a:ext cx="3732922" cy="2799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1485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3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325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842963" y="1042698"/>
            <a:ext cx="11349037" cy="1944687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dirty="0"/>
              <a:t>	</a:t>
            </a:r>
            <a:r>
              <a:rPr lang="ru-RU" sz="2400" dirty="0"/>
              <a:t>В 1642 году француз </a:t>
            </a:r>
            <a:r>
              <a:rPr lang="ru-RU" sz="2400" dirty="0" err="1">
                <a:solidFill>
                  <a:srgbClr val="FF3300"/>
                </a:solidFill>
              </a:rPr>
              <a:t>Блез</a:t>
            </a:r>
            <a:r>
              <a:rPr lang="ru-RU" sz="2400" dirty="0">
                <a:solidFill>
                  <a:srgbClr val="FF3300"/>
                </a:solidFill>
              </a:rPr>
              <a:t> Паскаль</a:t>
            </a:r>
            <a:r>
              <a:rPr lang="ru-RU" sz="2400" dirty="0"/>
              <a:t> создал </a:t>
            </a:r>
            <a:r>
              <a:rPr lang="ru-RU" sz="2400" dirty="0">
                <a:solidFill>
                  <a:srgbClr val="FF3300"/>
                </a:solidFill>
              </a:rPr>
              <a:t>первый </a:t>
            </a:r>
            <a:r>
              <a:rPr lang="ru-RU" sz="2400" i="1" dirty="0">
                <a:solidFill>
                  <a:srgbClr val="FF3300"/>
                </a:solidFill>
              </a:rPr>
              <a:t>механический</a:t>
            </a:r>
            <a:r>
              <a:rPr lang="ru-RU" sz="2400" dirty="0">
                <a:solidFill>
                  <a:srgbClr val="FF3300"/>
                </a:solidFill>
              </a:rPr>
              <a:t> калькулятор</a:t>
            </a:r>
            <a:r>
              <a:rPr lang="ru-RU" sz="2400" dirty="0"/>
              <a:t>, выпускавшийся </a:t>
            </a:r>
            <a:r>
              <a:rPr lang="ru-RU" sz="2400" dirty="0" smtClean="0"/>
              <a:t>серийно </a:t>
            </a:r>
            <a:r>
              <a:rPr lang="ru-RU" sz="2400" dirty="0"/>
              <a:t>(для парижских ростовщиков </a:t>
            </a:r>
            <a:r>
              <a:rPr lang="ru-RU" sz="2400" dirty="0" smtClean="0"/>
              <a:t>и менял)</a:t>
            </a:r>
            <a:endParaRPr lang="ru-RU" sz="2400" dirty="0"/>
          </a:p>
        </p:txBody>
      </p:sp>
      <p:pic>
        <p:nvPicPr>
          <p:cNvPr id="7175" name="Picture 7" descr="800px-Arts_et_Metiers_Pascaline_dsc0386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3254" y="1846295"/>
            <a:ext cx="4911103" cy="2689091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Blaise_pasc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835" y="1745176"/>
            <a:ext cx="2867473" cy="300168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2572" y="412090"/>
            <a:ext cx="12192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</a:rPr>
              <a:t>Первый механический калькулятор </a:t>
            </a:r>
            <a:r>
              <a:rPr lang="ru-RU" sz="4000" kern="1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</a:rPr>
              <a:t>Блеза</a:t>
            </a:r>
            <a:r>
              <a:rPr lang="ru-RU" sz="40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</a:rPr>
              <a:t> Паскаля.</a:t>
            </a:r>
            <a:endParaRPr lang="ru-RU" sz="40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08298" y="4746856"/>
            <a:ext cx="109805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Устройство Паскаля представляло собой коробочку с колесиками и окошечками. В этих окошечках каждый желающий счетовод того времени мог увидеть результаты своих вычислений (сложения и вычитания).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30726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3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3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1703388" y="215900"/>
            <a:ext cx="8820150" cy="3068638"/>
          </a:xfrm>
        </p:spPr>
        <p:txBody>
          <a:bodyPr/>
          <a:lstStyle/>
          <a:p>
            <a:pPr>
              <a:buFontTx/>
              <a:buNone/>
            </a:pPr>
            <a:r>
              <a:rPr lang="ru-RU" dirty="0"/>
              <a:t>	</a:t>
            </a:r>
          </a:p>
        </p:txBody>
      </p:sp>
      <p:pic>
        <p:nvPicPr>
          <p:cNvPr id="8196" name="Picture 4" descr="Счётная машина Лейбниц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2937" y="3239123"/>
            <a:ext cx="3433786" cy="2785515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0627" y="1218092"/>
            <a:ext cx="111365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Примерно 30 лет спустя другой выдающийся европеец </a:t>
            </a:r>
            <a:r>
              <a:rPr lang="ru-RU" sz="2400" dirty="0">
                <a:solidFill>
                  <a:srgbClr val="00B050"/>
                </a:solidFill>
                <a:latin typeface="Verdana" panose="020B0604030504040204" pitchFamily="34" charset="0"/>
              </a:rPr>
              <a:t>Готфрид Вильгельм Лейбниц</a:t>
            </a:r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 придумал усовершенствованный вариант описанной выше машины Паскаля. Созданный им механический калькулятор </a:t>
            </a:r>
            <a:r>
              <a:rPr lang="ru-RU" sz="24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мог </a:t>
            </a:r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не только складывать и вычитать числа, но и умножать их.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96821" y="372611"/>
            <a:ext cx="980730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60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</a:rPr>
              <a:t>Готфрид Вильгельм Лейбниц.</a:t>
            </a:r>
            <a:endParaRPr lang="ru-RU" sz="60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</a:endParaRPr>
          </a:p>
        </p:txBody>
      </p:sp>
      <p:pic>
        <p:nvPicPr>
          <p:cNvPr id="6146" name="Picture 2" descr="http://upload.wikimedia.org/wikipedia/commons/thumb/6/6a/Gottfried_Wilhelm_von_Leibniz.jpg/240px-Gottfried_Wilhelm_von_Leibniz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572" y="3112711"/>
            <a:ext cx="2298889" cy="291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4823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3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3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313</TotalTime>
  <Words>648</Words>
  <Application>Microsoft Office PowerPoint</Application>
  <PresentationFormat>Произвольный</PresentationFormat>
  <Paragraphs>50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Ксения</cp:lastModifiedBy>
  <cp:revision>33</cp:revision>
  <dcterms:created xsi:type="dcterms:W3CDTF">2014-11-18T19:00:39Z</dcterms:created>
  <dcterms:modified xsi:type="dcterms:W3CDTF">2023-12-13T15:00:29Z</dcterms:modified>
</cp:coreProperties>
</file>