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2" r:id="rId11"/>
    <p:sldId id="263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92" r:id="rId23"/>
    <p:sldId id="293" r:id="rId24"/>
    <p:sldId id="277" r:id="rId25"/>
    <p:sldId id="278" r:id="rId26"/>
    <p:sldId id="281" r:id="rId27"/>
    <p:sldId id="282" r:id="rId28"/>
    <p:sldId id="283" r:id="rId29"/>
    <p:sldId id="279" r:id="rId30"/>
    <p:sldId id="280" r:id="rId31"/>
    <p:sldId id="284" r:id="rId32"/>
    <p:sldId id="285" r:id="rId33"/>
    <p:sldId id="288" r:id="rId34"/>
    <p:sldId id="289" r:id="rId35"/>
    <p:sldId id="290" r:id="rId36"/>
    <p:sldId id="286" r:id="rId37"/>
    <p:sldId id="287" r:id="rId38"/>
    <p:sldId id="294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9F4929A8-C423-49AE-88D5-E80986BC384E}">
          <p14:sldIdLst>
            <p14:sldId id="256"/>
            <p14:sldId id="257"/>
            <p14:sldId id="258"/>
            <p14:sldId id="259"/>
            <p14:sldId id="260"/>
            <p14:sldId id="261"/>
            <p14:sldId id="264"/>
            <p14:sldId id="265"/>
            <p14:sldId id="266"/>
            <p14:sldId id="262"/>
            <p14:sldId id="263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92"/>
            <p14:sldId id="293"/>
            <p14:sldId id="277"/>
            <p14:sldId id="278"/>
            <p14:sldId id="281"/>
            <p14:sldId id="282"/>
            <p14:sldId id="283"/>
            <p14:sldId id="279"/>
            <p14:sldId id="280"/>
            <p14:sldId id="284"/>
            <p14:sldId id="285"/>
            <p14:sldId id="288"/>
            <p14:sldId id="289"/>
            <p14:sldId id="290"/>
            <p14:sldId id="286"/>
            <p14:sldId id="287"/>
            <p14:sldId id="29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66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80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850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834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065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506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797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05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510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405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675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575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F562E-0681-4ABA-8D38-F72C6D3A390F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3BF93-5DE4-430F-B4EF-B873C6CE5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21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70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2984" y="2441209"/>
            <a:ext cx="9870831" cy="3634276"/>
          </a:xfrm>
        </p:spPr>
        <p:txBody>
          <a:bodyPr>
            <a:normAutofit/>
          </a:bodyPr>
          <a:lstStyle/>
          <a:p>
            <a: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к проведению</a:t>
            </a:r>
            <a:b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единого классного часа</a:t>
            </a:r>
            <a:b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«Что рассказать дошкольнику </a:t>
            </a:r>
            <a:b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 Новый год»</a:t>
            </a:r>
            <a: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6399" y="1517879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Государственное образовательное учреждение дополнительного </a:t>
            </a:r>
          </a:p>
          <a:p>
            <a:pPr algn="ctr"/>
            <a: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образования Тульской области «Центр дополнительного образования детей»</a:t>
            </a:r>
          </a:p>
          <a:p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567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062" y="1306879"/>
            <a:ext cx="7860323" cy="41003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Самые первые новогодние игрушки были съедобными: сладости, яблоки, орехи. </a:t>
            </a:r>
          </a:p>
          <a:p>
            <a:pPr marL="0" indent="0">
              <a:buNone/>
            </a:pPr>
            <a: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Потом появились ёлочные игрушки из ткани, </a:t>
            </a:r>
            <a:b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соломы, цветных ленточек, а уже позднее - из бумаги и фольги</a:t>
            </a:r>
          </a:p>
        </p:txBody>
      </p:sp>
    </p:spTree>
    <p:extLst>
      <p:ext uri="{BB962C8B-B14F-4D97-AF65-F5344CB8AC3E}">
        <p14:creationId xmlns:p14="http://schemas.microsoft.com/office/powerpoint/2010/main" val="108383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4062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46" y="246185"/>
            <a:ext cx="11078308" cy="624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433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4062" cy="6904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45232"/>
            <a:ext cx="10108223" cy="5685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310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6691" y="-233082"/>
            <a:ext cx="4923003" cy="5585012"/>
          </a:xfrm>
        </p:spPr>
        <p:txBody>
          <a:bodyPr>
            <a:noAutofit/>
          </a:bodyPr>
          <a:lstStyle/>
          <a:p>
            <a:r>
              <a:rPr lang="ru-RU" sz="3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 же, следующим символом Нового года является Дедушка Мороз.</a:t>
            </a:r>
            <a:br>
              <a:rPr lang="ru-RU" sz="3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Дед Мороз —это добрый дедушка, который приезжает из далекого края. Он везет с собой </a:t>
            </a:r>
            <a:r>
              <a:rPr lang="ru-RU" sz="3000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	огромные </a:t>
            </a:r>
            <a:r>
              <a:rPr lang="ru-RU" sz="3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мешки </a:t>
            </a:r>
            <a:r>
              <a:rPr lang="ru-RU" sz="3000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подарков </a:t>
            </a:r>
            <a:r>
              <a:rPr lang="ru-RU" sz="3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детей, </a:t>
            </a:r>
            <a:r>
              <a:rPr lang="ru-RU" sz="3000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	которые он 			заготавливает</a:t>
            </a:r>
            <a:r>
              <a:rPr lang="ru-RU" sz="3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000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целый </a:t>
            </a:r>
            <a:r>
              <a:rPr lang="ru-RU" sz="3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год.</a:t>
            </a:r>
          </a:p>
        </p:txBody>
      </p:sp>
    </p:spTree>
    <p:extLst>
      <p:ext uri="{BB962C8B-B14F-4D97-AF65-F5344CB8AC3E}">
        <p14:creationId xmlns:p14="http://schemas.microsoft.com/office/powerpoint/2010/main" val="171173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373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2469093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9512" y="454511"/>
            <a:ext cx="6998677" cy="5701568"/>
          </a:xfrm>
        </p:spPr>
        <p:txBody>
          <a:bodyPr>
            <a:noAutofit/>
          </a:bodyPr>
          <a:lstStyle/>
          <a:p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Этот могучий повелитель зимы приходит к детям, чтобы вручить им в новогоднюю ночь подарки. Он весь год смотрит, как вы себя вели. Слушаетесь ли вы родителей и воспитателей, помогаете ли по дому.</a:t>
            </a:r>
            <a:b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послушание Дед Мороз и награждает подарком. Он знает, что хотел бы ребенок получить на Новый год (ведь он волшебник!), а потому оставляет под елкой самое желаемое.</a:t>
            </a:r>
          </a:p>
        </p:txBody>
      </p:sp>
    </p:spTree>
    <p:extLst>
      <p:ext uri="{BB962C8B-B14F-4D97-AF65-F5344CB8AC3E}">
        <p14:creationId xmlns:p14="http://schemas.microsoft.com/office/powerpoint/2010/main" val="117723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57"/>
          <a:stretch/>
        </p:blipFill>
        <p:spPr>
          <a:xfrm>
            <a:off x="0" y="-174747"/>
            <a:ext cx="5174273" cy="7207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6720" y="982195"/>
            <a:ext cx="6400799" cy="5276850"/>
          </a:xfrm>
        </p:spPr>
        <p:txBody>
          <a:bodyPr>
            <a:noAutofit/>
          </a:bodyPr>
          <a:lstStyle/>
          <a:p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Дед Мороз всегда ходит в длинной шубе красного, синего или даже белого цвета. </a:t>
            </a:r>
            <a:b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руке у него посох, которым он одевает деревья в иней, </a:t>
            </a:r>
            <a:b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замораживает реки и наметает</a:t>
            </a:r>
            <a:b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сугробы. У него большие белые</a:t>
            </a:r>
            <a:b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усы и борода. </a:t>
            </a:r>
            <a:b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На голове Дедушка носит  </a:t>
            </a:r>
            <a:b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красивую шапку, а за плечом − мешок с подарками.</a:t>
            </a:r>
            <a:b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i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60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" y="-225266"/>
            <a:ext cx="12321540" cy="6930866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2" r="34776"/>
          <a:stretch/>
        </p:blipFill>
        <p:spPr>
          <a:xfrm>
            <a:off x="1569720" y="224737"/>
            <a:ext cx="4619625" cy="613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975" y="75405"/>
            <a:ext cx="4191000" cy="6283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433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866"/>
            <a:ext cx="12321540" cy="6930866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950" y="235914"/>
            <a:ext cx="9468109" cy="6313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81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2443"/>
            <a:ext cx="12192000" cy="69308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" y="365125"/>
            <a:ext cx="6372225" cy="6359525"/>
          </a:xfrm>
        </p:spPr>
        <p:txBody>
          <a:bodyPr>
            <a:normAutofit/>
          </a:bodyPr>
          <a:lstStyle/>
          <a:p>
            <a:r>
              <a:rPr lang="ru-RU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слишком много деток ждут Деда Мороза в гости, то увидеть его в новогоднюю ночь мало кому удается. </a:t>
            </a:r>
            <a:br>
              <a:rPr lang="ru-RU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буквально на секунду залетает в дом, чтобы оставить под елкой пода</a:t>
            </a:r>
            <a:r>
              <a:rPr lang="ru-RU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рок. </a:t>
            </a:r>
            <a:r>
              <a:rPr lang="ru-RU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везет с собой огромные мешки подарков для дет</a:t>
            </a:r>
            <a:r>
              <a:rPr lang="ru-RU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ей,</a:t>
            </a:r>
            <a:r>
              <a:rPr lang="ru-RU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которые он заготавлив</a:t>
            </a:r>
            <a:r>
              <a:rPr lang="ru-RU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ает</a:t>
            </a:r>
            <a:r>
              <a:rPr lang="ru-RU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целый год.</a:t>
            </a: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263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328" y="453049"/>
            <a:ext cx="8678009" cy="5165237"/>
          </a:xfr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 ребята! </a:t>
            </a:r>
            <a:b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с вами поговорим о том, кто такой Дедушка Мороз и где он живет, есть ли у него родственники и какое волшебство он может делать? </a:t>
            </a:r>
            <a:b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вообще, что это за праздник такой Новый год.</a:t>
            </a:r>
          </a:p>
        </p:txBody>
      </p:sp>
    </p:spTree>
    <p:extLst>
      <p:ext uri="{BB962C8B-B14F-4D97-AF65-F5344CB8AC3E}">
        <p14:creationId xmlns:p14="http://schemas.microsoft.com/office/powerpoint/2010/main" val="29425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2443"/>
            <a:ext cx="12192000" cy="69308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" y="365125"/>
            <a:ext cx="5543549" cy="6359525"/>
          </a:xfrm>
        </p:spPr>
        <p:txBody>
          <a:bodyPr>
            <a:normAutofit/>
          </a:bodyPr>
          <a:lstStyle/>
          <a:p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 Деда Мороза отыскали в русских сказках – Дед Мороз Красный нос, Дед Трескун, </a:t>
            </a:r>
            <a:b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Морозко – царь всех зимних месяцев – облачённый в тулуп деревенский старик с красным носом. </a:t>
            </a:r>
            <a:b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Считалось, что Мороз жив</a:t>
            </a:r>
            <a:r>
              <a:rPr lang="ru-RU" sz="32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ет</a:t>
            </a:r>
            <a:r>
              <a:rPr lang="ru-RU" sz="32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ледяной избушке в лесу и одаривает подарками тех, кто заглянет к нему на огонёк.</a:t>
            </a:r>
          </a:p>
        </p:txBody>
      </p:sp>
    </p:spTree>
    <p:extLst>
      <p:ext uri="{BB962C8B-B14F-4D97-AF65-F5344CB8AC3E}">
        <p14:creationId xmlns:p14="http://schemas.microsoft.com/office/powerpoint/2010/main" val="227399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8936"/>
            <a:ext cx="12296775" cy="69169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7156" y="1210235"/>
            <a:ext cx="8833597" cy="4925547"/>
          </a:xfrm>
        </p:spPr>
        <p:txBody>
          <a:bodyPr>
            <a:normAutofit fontScale="90000"/>
          </a:bodyPr>
          <a:lstStyle/>
          <a:p>
            <a:r>
              <a:rPr lang="ru-RU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Ну, и еще помимо этого Дед Мороз отвечает за приход зимы: именно по его велению идет снег, становится холодно, а реки покрываются льдом. И, кстати, зимний узор на окне рисует тоже он: когда пролетает мимо дома и дует на стекла, чтобы они покрывались красивым рисунком из инея. Бояться Дедушки, конечно, не стоит – он очень добрый, любит детей и готов их радовать как можно сильнее. Хотя, конечно, он строгий, но справедливый.</a:t>
            </a:r>
            <a: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3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8936"/>
            <a:ext cx="12296775" cy="69169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BDDB1AC-1CD8-496C-AFC4-AFCD8F1A02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40" y="748399"/>
            <a:ext cx="8380520" cy="5578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45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8936"/>
            <a:ext cx="12296775" cy="69169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617E022-379D-49C9-A474-72293BA2F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575" y="452013"/>
            <a:ext cx="8646850" cy="5953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218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D267B3E2-98A9-4860-B937-D35354F037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8755"/>
            <a:ext cx="12313328" cy="7695831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B117E9-8ACD-460C-A7A3-F8E733ED1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6689" y="4663544"/>
            <a:ext cx="6618083" cy="2194456"/>
          </a:xfrm>
          <a:effectLst>
            <a:outerShdw blurRad="774700" dist="25400" sx="70000" sy="70000" algn="tl" rotWithShape="0">
              <a:schemeClr val="bg2">
                <a:alpha val="0"/>
              </a:schemeClr>
            </a:outerShdw>
            <a:reflection endPos="0" dist="508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3000" i="1" dirty="0">
                <a:effectLst>
                  <a:outerShdw blurRad="279400" dist="88900" dir="6300000" sx="99000" sy="99000" algn="tl" rotWithShape="0">
                    <a:prstClr val="black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Сейчас Дед Мороз живёт в городе с красивым названием – Великий Устюг (Вологодская область). Можно съездить к нему в гости или написать письмо</a:t>
            </a:r>
            <a:endParaRPr lang="ru-RU" sz="3000" i="1" dirty="0">
              <a:effectLst>
                <a:outerShdw blurRad="279400" dist="88900" dir="6300000" sx="99000" sy="99000" algn="tl" rotWithShape="0">
                  <a:prstClr val="black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00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BF2FFF1-CE07-408C-872A-611FAFD42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7531"/>
            <a:ext cx="12276499" cy="690553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B6A10F-42E5-416A-93A9-EFE7C68E2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F1F2786E-E8D9-41A1-8F43-D44C6F06A3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332" y="365125"/>
            <a:ext cx="9614026" cy="6362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404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BF2FFF1-CE07-408C-872A-611FAFD42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7531"/>
            <a:ext cx="12276499" cy="6905531"/>
          </a:xfrm>
          <a:prstGeom prst="rect">
            <a:avLst/>
          </a:prstGeo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xmlns="" id="{DBD71EC2-71EE-4309-AC9A-7A6611E0B0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63" y="470515"/>
            <a:ext cx="9214178" cy="6142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194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BF2FFF1-CE07-408C-872A-611FAFD42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7531"/>
            <a:ext cx="12276499" cy="69055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182E221-5F96-4D6A-87CA-23D2B1D849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383" y="479639"/>
            <a:ext cx="9114778" cy="6076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192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BF2FFF1-CE07-408C-872A-611FAFD42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7531"/>
            <a:ext cx="12276499" cy="690553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3841C39-7DDD-4323-9EE1-72AC48BDD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97" y="378682"/>
            <a:ext cx="9129165" cy="61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070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A89A7A4-C50D-4179-99E2-B747FEA37F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39" y="-2108377"/>
            <a:ext cx="12683085" cy="8966377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D24DED-CB22-4B82-A7C4-1B24DA9DD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34" y="365125"/>
            <a:ext cx="7753166" cy="5751590"/>
          </a:xfrm>
        </p:spPr>
        <p:txBody>
          <a:bodyPr>
            <a:normAutofit/>
          </a:bodyPr>
          <a:lstStyle/>
          <a:p>
            <a:r>
              <a:rPr lang="ru-RU" sz="3200" i="1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 Деда Мороза есть родственники – это его братья, они живут в разных странах. Санта Клаус живет в Америке. </a:t>
            </a:r>
            <a:br>
              <a:rPr lang="ru-RU" sz="3200" i="1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Пэр Ноэль – во Франции, </a:t>
            </a:r>
            <a:br>
              <a:rPr lang="ru-RU" sz="3200" i="1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 Йоулупукки – в Финляндии. </a:t>
            </a:r>
            <a:br>
              <a:rPr lang="ru-RU" sz="3200" i="1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Есть и другие братья. Каждый выполняет в своей стране одну и ту же работу – приносит хорошим детям на Новый год подарки.</a:t>
            </a:r>
            <a:r>
              <a:rPr lang="ru-RU" sz="18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340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6770" y="1683972"/>
            <a:ext cx="7438292" cy="3960690"/>
          </a:xfrm>
        </p:spPr>
        <p:txBody>
          <a:bodyPr>
            <a:normAutofit/>
          </a:bodyPr>
          <a:lstStyle/>
          <a:p>
            <a:r>
              <a:rPr lang="ru-RU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 Новый год</a:t>
            </a:r>
            <a:br>
              <a:rPr lang="ru-RU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гости к нам январь идёт.</a:t>
            </a:r>
            <a:br>
              <a:rPr lang="ru-RU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Огоньки на ёлке ярки,</a:t>
            </a:r>
            <a:br>
              <a:rPr lang="ru-RU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под </a:t>
            </a:r>
            <a:r>
              <a:rPr lang="ru-RU" i="1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ёлкою</a:t>
            </a:r>
            <a:r>
              <a:rPr lang="ru-RU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— подарки!</a:t>
            </a:r>
            <a: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93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719FB8-1C8F-41A1-99E4-AC81F8EBF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FED55A5-A2BB-415E-B5A2-24F549BF4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6478F21-50CE-4EA8-A77E-4A67B9E0DE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347" y="1230527"/>
            <a:ext cx="8545768" cy="5341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00D9C02-4F6E-48D8-AC06-58E56C56FD2D}"/>
              </a:ext>
            </a:extLst>
          </p:cNvPr>
          <p:cNvSpPr txBox="1"/>
          <p:nvPr/>
        </p:nvSpPr>
        <p:spPr>
          <a:xfrm>
            <a:off x="4101484" y="443883"/>
            <a:ext cx="4829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Санта Клаус</a:t>
            </a:r>
          </a:p>
        </p:txBody>
      </p:sp>
    </p:spTree>
    <p:extLst>
      <p:ext uri="{BB962C8B-B14F-4D97-AF65-F5344CB8AC3E}">
        <p14:creationId xmlns:p14="http://schemas.microsoft.com/office/powerpoint/2010/main" val="116035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719FB8-1C8F-41A1-99E4-AC81F8EBF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FED55A5-A2BB-415E-B5A2-24F549BF4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00D9C02-4F6E-48D8-AC06-58E56C56FD2D}"/>
              </a:ext>
            </a:extLst>
          </p:cNvPr>
          <p:cNvSpPr txBox="1"/>
          <p:nvPr/>
        </p:nvSpPr>
        <p:spPr>
          <a:xfrm>
            <a:off x="4101484" y="443883"/>
            <a:ext cx="4829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Пэр Ноэль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8DB29E50-28C3-4039-928D-DF7FCCCF31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959" y="1230527"/>
            <a:ext cx="9605596" cy="4811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643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719FB8-1C8F-41A1-99E4-AC81F8EBF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FED55A5-A2BB-415E-B5A2-24F549BF4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00D9C02-4F6E-48D8-AC06-58E56C56FD2D}"/>
              </a:ext>
            </a:extLst>
          </p:cNvPr>
          <p:cNvSpPr txBox="1"/>
          <p:nvPr/>
        </p:nvSpPr>
        <p:spPr>
          <a:xfrm>
            <a:off x="4323425" y="681037"/>
            <a:ext cx="4829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Йоулупукки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955970D1-0C71-4975-8444-9DBF1C00DB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046" y="1335603"/>
            <a:ext cx="7734148" cy="515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874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719FB8-1C8F-41A1-99E4-AC81F8EBF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FED55A5-A2BB-415E-B5A2-24F549BF4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00D9C02-4F6E-48D8-AC06-58E56C56FD2D}"/>
              </a:ext>
            </a:extLst>
          </p:cNvPr>
          <p:cNvSpPr txBox="1"/>
          <p:nvPr/>
        </p:nvSpPr>
        <p:spPr>
          <a:xfrm>
            <a:off x="1669002" y="904997"/>
            <a:ext cx="681805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Следующим символом Нового года и главной помощницей Дедушки Мороза является Снегурочка. </a:t>
            </a:r>
          </a:p>
          <a:p>
            <a:r>
              <a:rPr lang="ru-RU" sz="3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России без Снегурочки не обходится ни один Новый год. </a:t>
            </a:r>
          </a:p>
          <a:p>
            <a:r>
              <a:rPr lang="ru-RU" sz="3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 сказочная красавица является воплощением чистоты, юности, веселья и делает зимний праздник более ярким и радостным. </a:t>
            </a:r>
          </a:p>
          <a:p>
            <a:r>
              <a:rPr lang="ru-RU" sz="3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очень милая и скромная девушка с косой через плечо. </a:t>
            </a:r>
            <a:endParaRPr lang="ru-RU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403AF8C4-F2A4-491F-9E6A-9D21F67FD4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052" y="782357"/>
            <a:ext cx="3392380" cy="4728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3856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719FB8-1C8F-41A1-99E4-AC81F8EBF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FED55A5-A2BB-415E-B5A2-24F549BF4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00D9C02-4F6E-48D8-AC06-58E56C56FD2D}"/>
              </a:ext>
            </a:extLst>
          </p:cNvPr>
          <p:cNvSpPr txBox="1"/>
          <p:nvPr/>
        </p:nvSpPr>
        <p:spPr>
          <a:xfrm>
            <a:off x="1873188" y="904997"/>
            <a:ext cx="607132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 fontAlgn="base"/>
            <a:r>
              <a:rPr lang="ru-RU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русских сказках Снегурочкой или Снегурушкой зовут девочку, которую слепили из снега старик со старухой, а она весной растаяла, прыгнув через костер. Снегурочка – это внучка Деда Мороза. Ни у кого из его братьев нет такой помощницы. Снегурочка очень красива собой, одевается она только в белые и голубые одежды, а на голове у нее восьмилучевой венец, украшенный серебром и жемчугом, либо шапочка с меховой оторочкой, либо кокошник.</a:t>
            </a:r>
            <a:endParaRPr lang="ru-RU" sz="28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8C4F58E1-1F95-42C4-9307-413E5EA8BC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924" y="919821"/>
            <a:ext cx="3409287" cy="5155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31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719FB8-1C8F-41A1-99E4-AC81F8EBF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FED55A5-A2BB-415E-B5A2-24F549BF4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00D9C02-4F6E-48D8-AC06-58E56C56FD2D}"/>
              </a:ext>
            </a:extLst>
          </p:cNvPr>
          <p:cNvSpPr txBox="1"/>
          <p:nvPr/>
        </p:nvSpPr>
        <p:spPr>
          <a:xfrm>
            <a:off x="4765191" y="1166842"/>
            <a:ext cx="52306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 fontAlgn="base"/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новогодний праздник Дед Мороз спешит поздравить всех детей, в этом ему помогает Снегурочка. Она водит с детьми хороводы, передает Деду Морозу их просьбы, помогает раздавать подарки.</a:t>
            </a:r>
            <a:endParaRPr lang="ru-RU" sz="32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44F1F281-E9F9-450E-A702-1B9CC94166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32" y="692458"/>
            <a:ext cx="4098869" cy="5800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713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43D3C9E-0ACD-4CE9-989A-310DA9A98E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9ECA715-4547-4F03-9049-762318C58843}"/>
              </a:ext>
            </a:extLst>
          </p:cNvPr>
          <p:cNvSpPr txBox="1"/>
          <p:nvPr/>
        </p:nvSpPr>
        <p:spPr>
          <a:xfrm>
            <a:off x="559293" y="4110361"/>
            <a:ext cx="1134566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Вот и подошло наше занятие к концу. Я очень надеюсь, что вам понравилось и вы узнали много нового для себя.</a:t>
            </a:r>
          </a:p>
          <a:p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сейчас давайте немного разомнемся. </a:t>
            </a:r>
          </a:p>
          <a:p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Представьте, что у вас в руке по снежинке.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382748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1A733DC-6ABB-49DA-A80E-AFDC055C6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126" y="-49105"/>
            <a:ext cx="12366594" cy="695620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FAACF1-9D38-4157-A279-0AFE63E88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907" y="390617"/>
            <a:ext cx="9729926" cy="7066626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нам снежинка прилетела, на ладошку к Маше села.</a:t>
            </a:r>
            <a: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Снежинки, снежинки, белые пушинки,</a:t>
            </a:r>
            <a:b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(поднимаем снежинки, покачиваем)</a:t>
            </a:r>
            <a: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Кружились, летели, на ладошку сели (опускаем на разные части тела: голову, животик, на носик).</a:t>
            </a:r>
            <a: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Вдруг подул ветерок: ф-ф-ф-ф, (дуем на снежинку)</a:t>
            </a:r>
            <a: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Разлетелся наш снежок. (встаем, бежим по кругу)</a:t>
            </a:r>
            <a: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Снежиночки-пушиночки летели по ветру, </a:t>
            </a:r>
            <a:b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(со снежинками в руках)</a:t>
            </a:r>
            <a: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Снежиночки-пушиночки устали налету. (останавливаемся, присаживаемся на корточки).</a:t>
            </a:r>
            <a: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Кружиться перестали, присели отдохнуть. (2 раза)</a:t>
            </a:r>
            <a: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Снежиночки-пушиночки полетели, понеслись</a:t>
            </a:r>
            <a: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5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под елкой улеглись. (оставляем снежинки под елкой)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14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70F94B7-875B-4AC9-91A3-747C25E295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05B49B-A2C1-4659-B353-894D76AFB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2196" y="1687898"/>
            <a:ext cx="6255058" cy="1325563"/>
          </a:xfrm>
        </p:spPr>
        <p:txBody>
          <a:bodyPr>
            <a:norm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267934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354" y="593480"/>
            <a:ext cx="7411915" cy="5671039"/>
          </a:xfrm>
        </p:spPr>
        <p:txBody>
          <a:bodyPr>
            <a:normAutofit fontScale="90000"/>
          </a:bodyPr>
          <a:lstStyle/>
          <a:p>
            <a: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Приближается Новый год — любимый детский праздник. </a:t>
            </a:r>
            <a:b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ровно в 12 часов ночи пробьют куранты — это большие часы, которые показывают по телевизору на каждый Новый год.</a:t>
            </a:r>
            <a:b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Звон этих часов говорит о наступлении Нового Года. В это время надо загадать желание — оно обязательно сбудется!</a:t>
            </a:r>
            <a:br>
              <a:rPr lang="ru-RU" sz="40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868" y="161647"/>
            <a:ext cx="4466132" cy="6696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761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0"/>
            <a:ext cx="12192000" cy="7620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808" y="0"/>
            <a:ext cx="8642838" cy="6858000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30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правило: к этому празднику надо готовиться заранее! Первый шаг в этом направлении связан, разумеется, с новогодней елочкой. </a:t>
            </a:r>
          </a:p>
          <a:p>
            <a:pPr marL="0" indent="0">
              <a:buNone/>
            </a:pPr>
            <a:r>
              <a:rPr lang="ru-RU" sz="30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люди украшали дома сосновыми и  еловыми и ветками. Со временем стали наряжать принесённые в дом ёлки.</a:t>
            </a:r>
          </a:p>
          <a:p>
            <a:pPr marL="0" indent="0">
              <a:buNone/>
            </a:pPr>
            <a:r>
              <a:rPr lang="ru-RU" sz="30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зелёная ёлка и превратилась в один из символов праздника, став главным его украшением, наряду с Дедом Морозом и Снегурочкой. Перед новым годом в каждом доме</a:t>
            </a:r>
            <a:br>
              <a:rPr lang="ru-RU" sz="30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в каждой семье наряжают зеленую ель красивыми шарами, игрушками,</a:t>
            </a:r>
            <a:br>
              <a:rPr lang="ru-RU" sz="30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мишурой и гирляндами.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199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0438" cy="69189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43" y="30498"/>
            <a:ext cx="1032831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96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0438" cy="69189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69" y="60996"/>
            <a:ext cx="8572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091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0438" cy="69189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1" y="410490"/>
            <a:ext cx="10840915" cy="6098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1828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0438" cy="69189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628" y="417351"/>
            <a:ext cx="9564779" cy="6352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473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584</Words>
  <Application>Microsoft Office PowerPoint</Application>
  <PresentationFormat>Широкоэкранный</PresentationFormat>
  <Paragraphs>33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3" baseType="lpstr">
      <vt:lpstr>Arial</vt:lpstr>
      <vt:lpstr>Calibri</vt:lpstr>
      <vt:lpstr>Calibri Light</vt:lpstr>
      <vt:lpstr>Times New Roman</vt:lpstr>
      <vt:lpstr>Тема Office</vt:lpstr>
      <vt:lpstr>Методические рекомендации к проведению единого классного часа «Что рассказать дошкольнику  про Новый год» </vt:lpstr>
      <vt:lpstr>Здравствуйте, ребята!  Сегодня мы с вами поговорим о том, кто такой Дедушка Мороз и где он живет, есть ли у него родственники и какое волшебство он может делать?  И вообще, что это за праздник такой Новый год.</vt:lpstr>
      <vt:lpstr>Наступает Новый год В гости к нам январь идёт. Огоньки на ёлке ярки, А под ёлкою — подарки!  </vt:lpstr>
      <vt:lpstr>Приближается Новый год — любимый детский праздник.  31 декабря ровно в 12 часов ночи пробьют куранты — это большие часы, которые показывают по телевизору на каждый Новый год. Звон этих часов говорит о наступлении Нового Года. В это время надо загадать желание — оно обязательно сбудется!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Конечно же, следующим символом Нового года является Дедушка Мороз. Дед Мороз —это добрый дедушка, который приезжает из далекого края. Он везет с собой                             огромные мешки   подарков для детей,    которые он    заготавливает                    целый год.</vt:lpstr>
      <vt:lpstr>Презентация PowerPoint</vt:lpstr>
      <vt:lpstr>Этот могучий повелитель зимы приходит к детям, чтобы вручить им в новогоднюю ночь подарки. Он весь год смотрит, как вы себя вели. Слушаетесь ли вы родителей и воспитателей, помогаете ли по дому. За послушание Дед Мороз и награждает подарком. Он знает, что хотел бы ребенок получить на Новый год (ведь он волшебник!), а потому оставляет под елкой самое желаемое.</vt:lpstr>
      <vt:lpstr>Дед Мороз всегда ходит в длинной шубе красного, синего или даже белого цвета.  В руке у него посох, которым он одевает деревья в иней,      замораживает реки и наметает    сугробы. У него большие белые      усы и борода.     На голове Дедушка носит     красивую шапку, а за плечом − мешок с подарками. </vt:lpstr>
      <vt:lpstr>Презентация PowerPoint</vt:lpstr>
      <vt:lpstr>Презентация PowerPoint</vt:lpstr>
      <vt:lpstr>Поскольку слишком много деток ждут Деда Мороза в гости, то увидеть его в новогоднюю ночь мало кому удается.  Он буквально на секунду залетает в дом, чтобы оставить под елкой подарок. Он везет с собой огромные мешки подарков для детей, которые он заготавливает целый год.</vt:lpstr>
      <vt:lpstr>Прототип Деда Мороза отыскали в русских сказках – Дед Мороз Красный нос, Дед Трескун,  Морозко – царь всех зимних месяцев – облачённый в тулуп деревенский старик с красным носом.  Считалось, что Мороз живет в ледяной избушке в лесу и одаривает подарками тех, кто заглянет к нему на огонёк.</vt:lpstr>
      <vt:lpstr>Ну, и еще помимо этого Дед Мороз отвечает за приход зимы: именно по его велению идет снег, становится холодно, а реки покрываются льдом. И, кстати, зимний узор на окне рисует тоже он: когда пролетает мимо дома и дует на стекла, чтобы они покрывались красивым рисунком из инея. Бояться Дедушки, конечно, не стоит – он очень добрый, любит детей и готов их радовать как можно сильнее. Хотя, конечно, он строгий, но справедливый. </vt:lpstr>
      <vt:lpstr>Презентация PowerPoint</vt:lpstr>
      <vt:lpstr>Презентация PowerPoint</vt:lpstr>
      <vt:lpstr>Сейчас Дед Мороз живёт в городе с красивым названием – Великий Устюг (Вологодская область). Можно съездить к нему в гости или написать письмо</vt:lpstr>
      <vt:lpstr>Презентация PowerPoint</vt:lpstr>
      <vt:lpstr>Презентация PowerPoint</vt:lpstr>
      <vt:lpstr>Презентация PowerPoint</vt:lpstr>
      <vt:lpstr>Презентация PowerPoint</vt:lpstr>
      <vt:lpstr>У Деда Мороза есть родственники – это его братья, они живут в разных странах. Санта Клаус живет в Америке.  Пэр Ноэль – во Франции,  а Йоулупукки – в Финляндии.  Есть и другие братья. Каждый выполняет в своей стране одну и ту же работу – приносит хорошим детям на Новый год подарки.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 нам снежинка прилетела, на ладошку к Маше села. Снежинки, снежинки, белые пушинки, (поднимаем снежинки, покачиваем) Кружились, летели, на ладошку сели (опускаем на разные части тела: голову, животик, на носик). Вдруг подул ветерок: ф-ф-ф-ф, (дуем на снежинку) Разлетелся наш снежок. (встаем, бежим по кругу) Снежиночки-пушиночки летели по ветру,  (со снежинками в руках) Снежиночки-пушиночки устали налету. (останавливаемся, присаживаемся на корточки). Кружиться перестали, присели отдохнуть. (2 раза) Снежиночки-пушиночки полетели, понеслись И под елкой улеглись. (оставляем снежинки под елкой) </vt:lpstr>
      <vt:lpstr>Спасибо за внимание.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рекомендации к проведению единого классного часа «Что рассказать дошкольнику  про Новый год» </dc:title>
  <dc:creator>DELL</dc:creator>
  <cp:lastModifiedBy>User</cp:lastModifiedBy>
  <cp:revision>18</cp:revision>
  <dcterms:created xsi:type="dcterms:W3CDTF">2020-12-23T21:13:55Z</dcterms:created>
  <dcterms:modified xsi:type="dcterms:W3CDTF">2020-12-24T07:02:50Z</dcterms:modified>
</cp:coreProperties>
</file>