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77" r:id="rId3"/>
    <p:sldId id="278" r:id="rId4"/>
    <p:sldId id="279" r:id="rId5"/>
    <p:sldId id="280" r:id="rId6"/>
    <p:sldId id="285" r:id="rId7"/>
    <p:sldId id="286" r:id="rId8"/>
    <p:sldId id="281" r:id="rId9"/>
    <p:sldId id="282" r:id="rId10"/>
    <p:sldId id="283" r:id="rId11"/>
    <p:sldId id="290" r:id="rId12"/>
    <p:sldId id="284" r:id="rId13"/>
    <p:sldId id="291" r:id="rId14"/>
    <p:sldId id="287" r:id="rId15"/>
    <p:sldId id="288" r:id="rId16"/>
    <p:sldId id="289" r:id="rId17"/>
    <p:sldId id="260" r:id="rId18"/>
    <p:sldId id="259" r:id="rId19"/>
    <p:sldId id="266" r:id="rId20"/>
    <p:sldId id="275" r:id="rId21"/>
    <p:sldId id="26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1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2243434" y="1081559"/>
            <a:ext cx="4667398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2813194" y="2930883"/>
            <a:ext cx="3517612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5613" y="74531"/>
            <a:ext cx="72705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Приёмы формирования функциональной грамотности в </a:t>
            </a: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начальной </a:t>
            </a:r>
            <a:r>
              <a:rPr lang="ru-RU" sz="32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школе</a:t>
            </a:r>
            <a:endParaRPr lang="en-US" sz="3200" b="1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Скрябина Татьяна Гаврильевна</a:t>
            </a:r>
          </a:p>
          <a:p>
            <a:pPr algn="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МОБУ СОШ № 19 г. Якутска</a:t>
            </a:r>
            <a:endParaRPr lang="en-US" sz="24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0701" y="2668972"/>
            <a:ext cx="7989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«Мои ученики будут узнавать новое не от меня;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Они будут открывать это новое сами.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Моя задача - помочь им раскрыться и развить собственные идеи»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 Г. Песталоцци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BAF2AB-E3EA-43C6-870E-81A22DFB7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83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Игра «Где спряталась вода?»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AC278FA-74B7-4A14-B286-5EF04F58D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010" y="829643"/>
            <a:ext cx="3767214" cy="32737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7DC4CB8-B0F9-41A9-8F55-066536A7C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358" y="3859605"/>
            <a:ext cx="3391685" cy="29983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9D951AD-CED0-4C3D-B7AD-99DABCA01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10" y="3859605"/>
            <a:ext cx="3767214" cy="2998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4F924B5-6965-4519-ACD4-C46E9EDA6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5358" y="785833"/>
            <a:ext cx="3463378" cy="327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58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погодой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774" y="960582"/>
            <a:ext cx="6080196" cy="521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14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A7F49E-76EA-47E5-B478-C642547F3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51709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грамотность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9C3084C-C712-405B-B03D-79470E61C5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887" t="4321" r="2378" b="9619"/>
          <a:stretch/>
        </p:blipFill>
        <p:spPr>
          <a:xfrm>
            <a:off x="503583" y="861391"/>
            <a:ext cx="6997147" cy="539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22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759" y="0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Исправь ошибки: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4759" y="994353"/>
            <a:ext cx="7886700" cy="4351338"/>
          </a:xfrm>
        </p:spPr>
        <p:txBody>
          <a:bodyPr>
            <a:normAutofit/>
          </a:bodyPr>
          <a:lstStyle/>
          <a:p>
            <a:r>
              <a:rPr lang="ru-RU" sz="3200" dirty="0"/>
              <a:t>Был холодный мороз.</a:t>
            </a:r>
          </a:p>
          <a:p>
            <a:r>
              <a:rPr lang="ru-RU" sz="3200" dirty="0"/>
              <a:t>Оля ходила в маминых каблуках.</a:t>
            </a:r>
          </a:p>
          <a:p>
            <a:r>
              <a:rPr lang="ru-RU" sz="3200" dirty="0"/>
              <a:t>Долбит дятел дерево и достаёт их.</a:t>
            </a:r>
          </a:p>
          <a:p>
            <a:r>
              <a:rPr lang="ru-RU" sz="3200" dirty="0"/>
              <a:t>Наша кошка очень ласковая, всегда ласкается.</a:t>
            </a:r>
          </a:p>
          <a:p>
            <a:r>
              <a:rPr lang="ru-RU" sz="3200" dirty="0"/>
              <a:t>Никита шёл </a:t>
            </a:r>
            <a:r>
              <a:rPr lang="ru-RU" sz="3200" dirty="0" err="1"/>
              <a:t>взади</a:t>
            </a:r>
            <a:r>
              <a:rPr lang="ru-RU" sz="3200" dirty="0"/>
              <a:t>.</a:t>
            </a:r>
          </a:p>
          <a:p>
            <a:r>
              <a:rPr lang="ru-RU" sz="3200" dirty="0"/>
              <a:t>Ихняя  мама работает на почте.</a:t>
            </a:r>
          </a:p>
          <a:p>
            <a:r>
              <a:rPr lang="ru-RU" sz="3200" dirty="0"/>
              <a:t>В столовой Петя съел два супа</a:t>
            </a:r>
          </a:p>
        </p:txBody>
      </p:sp>
    </p:spTree>
    <p:extLst>
      <p:ext uri="{BB962C8B-B14F-4D97-AF65-F5344CB8AC3E}">
        <p14:creationId xmlns:p14="http://schemas.microsoft.com/office/powerpoint/2010/main" val="297541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0C7A4D-A18F-4FA1-AFA7-3AFFFEF0B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BCFCCF-539E-4750-B39C-025B392D3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1069"/>
            <a:ext cx="7886700" cy="4351338"/>
          </a:xfrm>
        </p:spPr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itchFamily="18" charset="0"/>
              </a:rPr>
              <a:t>Базовый навык функциональной грамотности</a:t>
            </a:r>
            <a:endParaRPr kumimoji="0" lang="ru-RU" sz="28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способность человека понимать и использовать письменные тексты;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размышлять о них и заниматься чтением для того, чтобы достигать своих целей;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расширять  свои знания и возможности;</a:t>
            </a:r>
          </a:p>
          <a:p>
            <a:pPr marL="285750" marR="0" lvl="0" indent="-28575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участвовать в социальной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88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364" y="0"/>
            <a:ext cx="905163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                                                            </a:t>
            </a:r>
            <a:r>
              <a:rPr lang="en-US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Н. Носов На горке</a:t>
            </a:r>
            <a:endParaRPr lang="en-US" sz="14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lvl="0" algn="just"/>
            <a:r>
              <a:rPr lang="en-US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   </a:t>
            </a:r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Целый день ребята трудились – строили снежную горку во дворе. Сгребали лопатами снег и сваливали его под стенку </a:t>
            </a:r>
            <a:r>
              <a:rPr lang="ru-RU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сарая</a:t>
            </a:r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в кучу. Только к обеду горка была готова. Ребята полили её водой и побежали домой обедать.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Вот пообедаем,　– говорили они,　– а горка пока замёрзнет. А после обеда мы придём с санками и будем кататься.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А Котька Чижов из шестой квартиры хитрый какой! Он горку не строил. Сидит дома да смотрит в окно, как другие трудятся. Ему ребята кричат, чтоб шёл горку строить, а он только руками за окном разводит да головой мотает,　– как будто нельзя ему. А когда ребята ушли, он быстро оделся, нацепил коньки и выскочил во двор. Чирк коньками по снегу, чирк! И кататься-то как следует не умеет! Подъехал к горке.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О, говорит,　– хорошая горка получилась! Сейчас скачусь.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Только полез на горку – бух носом!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Ого!　– говорит.　– Скользкая!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Поднялся на ноги и снова – бух! Раз десять падал. Никак на горку взобраться не может.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«Что делать?» – думает.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Думал, думал – и придумал: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«Вот сейчас песочком посыплю и заберусь на неё».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Схватил он </a:t>
            </a:r>
            <a:r>
              <a:rPr lang="ru-RU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фанерку</a:t>
            </a:r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и покатил к </a:t>
            </a:r>
            <a:r>
              <a:rPr lang="ru-RU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дворницкой</a:t>
            </a:r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. Там – ящик с песком. Он и стал из ящика песок на горку таскать. Посыпает впереди себя, а сам лезет всё выше и выше. Взобрался на самый верх.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Вот теперь,　– говорит,　– скачусь!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Оттолкнулся ногой и снова – бух носом! Коньки-то по песку не едут! Лежит Котька на животе и говорит: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Как же теперь по песку кататься?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И полез вниз на четвереньках. Тут прибежали ребята. Видят – горка песком посыпана.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Это кто здесь напортил?　– закричали они.　– Кто горку песком посыпал? Ты не видал, Котька?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　Нет,　– говорит Котька,　– я не видал. Это я сам посыпал, потому что она была скользкая и я не мог на неё взобраться.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66758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8AB5D7-DD92-4580-A6C1-468EE2F22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61347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31DE46-B3B6-4217-B38B-B8D088CFA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4216"/>
            <a:ext cx="7886700" cy="4351338"/>
          </a:xfrm>
        </p:spPr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способность человека определять и понимать роль математики в мире, в котором он живет, высказывать хорошо обоснованные математические суждения и использовать математику так, чтобы удовлетворять в настоящем и будущем потребности, присущие созидательному,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заинтересованному и мыслящему гражданину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805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577" y="313509"/>
            <a:ext cx="7916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символическим текстом: 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диаграммами, таблицами, чертежами.</a:t>
            </a:r>
          </a:p>
        </p:txBody>
      </p:sp>
      <p:pic>
        <p:nvPicPr>
          <p:cNvPr id="3" name="Рисунок 2" descr="диаграмм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42900" y="1867988"/>
            <a:ext cx="3824151" cy="4311633"/>
          </a:xfrm>
          <a:prstGeom prst="rect">
            <a:avLst/>
          </a:prstGeom>
        </p:spPr>
      </p:pic>
      <p:pic>
        <p:nvPicPr>
          <p:cNvPr id="4" name="Рисунок 3" descr="таблицы.jpg"/>
          <p:cNvPicPr>
            <a:picLocks noChangeAspect="1"/>
          </p:cNvPicPr>
          <p:nvPr/>
        </p:nvPicPr>
        <p:blipFill>
          <a:blip r:embed="rId3"/>
          <a:srcRect t="17550" r="102" b="23243"/>
          <a:stretch>
            <a:fillRect/>
          </a:stretch>
        </p:blipFill>
        <p:spPr>
          <a:xfrm>
            <a:off x="4345578" y="1867989"/>
            <a:ext cx="4262846" cy="33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269" y="444137"/>
            <a:ext cx="7249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Игровые технологии (ребусы, кроссворды, математические игры)</a:t>
            </a:r>
          </a:p>
        </p:txBody>
      </p:sp>
      <p:pic>
        <p:nvPicPr>
          <p:cNvPr id="3" name="Рисунок 2" descr="кроссворды и ребусы.jpg"/>
          <p:cNvPicPr>
            <a:picLocks noChangeAspect="1"/>
          </p:cNvPicPr>
          <p:nvPr/>
        </p:nvPicPr>
        <p:blipFill>
          <a:blip r:embed="rId2"/>
          <a:srcRect t="22265" r="408"/>
          <a:stretch>
            <a:fillRect/>
          </a:stretch>
        </p:blipFill>
        <p:spPr>
          <a:xfrm>
            <a:off x="165462" y="1345475"/>
            <a:ext cx="4249783" cy="4411762"/>
          </a:xfrm>
          <a:prstGeom prst="rect">
            <a:avLst/>
          </a:prstGeom>
        </p:spPr>
      </p:pic>
      <p:pic>
        <p:nvPicPr>
          <p:cNvPr id="4" name="Рисунок 3" descr="игры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15394" y="1881051"/>
            <a:ext cx="4236720" cy="21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13509" y="378822"/>
            <a:ext cx="8407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Моделирование заданий – представление ситуаций задачи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ее моделирование с помощью рисунка, отрезка, чертежа. </a:t>
            </a:r>
            <a:endParaRPr kumimoji="0" lang="ru-RU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рисунок - отрез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3326" y="1310205"/>
            <a:ext cx="7863840" cy="387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41E8A0-ADAA-4D36-86E5-7966A170C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32465"/>
            <a:ext cx="7886700" cy="1325563"/>
          </a:xfrm>
        </p:spPr>
        <p:txBody>
          <a:bodyPr>
            <a:noAutofit/>
          </a:bodyPr>
          <a:lstStyle/>
          <a:p>
            <a:pPr marL="285750" marR="0" lvl="0" indent="-28575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Функционально грамотный человек –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человек, способный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социальных отношений.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А.А. Леонтьев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14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834" y="404949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Решение комбинаторных задач. Построение дерева возможностей.</a:t>
            </a:r>
          </a:p>
        </p:txBody>
      </p:sp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2881" y="1384664"/>
            <a:ext cx="5094514" cy="3344091"/>
          </a:xfrm>
          <a:prstGeom prst="rect">
            <a:avLst/>
          </a:prstGeom>
        </p:spPr>
      </p:pic>
      <p:pic>
        <p:nvPicPr>
          <p:cNvPr id="4" name="Рисунок 3" descr="stranica_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668" y="1066264"/>
            <a:ext cx="3544389" cy="47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10141" y="274320"/>
            <a:ext cx="77503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Моделирование и решение заданий с использованием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математических  умений и знаний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повседневных жизненных ситуациях.</a:t>
            </a:r>
            <a:endParaRPr kumimoji="0" lang="ru-RU" sz="2400" b="1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5128" y="3318820"/>
            <a:ext cx="7249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Рассчитай стоимость экскурсионной поездки, если известно, что  в поездку отправилось 25 учащихся, а цена одного билета 1200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2327" y="4405218"/>
            <a:ext cx="679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Ваня разговаривал с мамой по телефону 15 минут. Сколько средств со своего счета он потратил, если известно, что стоимость минуты разговора, согласно его тарифу, 50 копеек?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234" y="1389574"/>
            <a:ext cx="5010150" cy="17907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85336" y="2827715"/>
            <a:ext cx="1011900" cy="238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701" y="2825752"/>
            <a:ext cx="1024217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45" y="483327"/>
            <a:ext cx="6648995" cy="498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22AEB5-7D2B-45F2-8829-809DC4E11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37" y="-3567"/>
            <a:ext cx="7886700" cy="1325563"/>
          </a:xfrm>
        </p:spPr>
        <p:txBody>
          <a:bodyPr/>
          <a:lstStyle/>
          <a:p>
            <a:r>
              <a:rPr kumimoji="0" lang="ru-RU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Функциональная грамотность -</a:t>
            </a:r>
            <a:r>
              <a:rPr kumimoji="0" lang="en-GB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en-GB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овладение ключевыми компетенциями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5AD1C969-B4F3-46F0-9C1B-AD460413FA42}"/>
              </a:ext>
            </a:extLst>
          </p:cNvPr>
          <p:cNvSpPr/>
          <p:nvPr/>
        </p:nvSpPr>
        <p:spPr>
          <a:xfrm>
            <a:off x="280571" y="1158306"/>
            <a:ext cx="3734836" cy="20089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готовность успешно взаимодействовать с изменяющимся окружающим миром, используя свои способности для его совершенствования;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F9025011-207B-43B6-AA76-E7914AFDA799}"/>
              </a:ext>
            </a:extLst>
          </p:cNvPr>
          <p:cNvSpPr/>
          <p:nvPr/>
        </p:nvSpPr>
        <p:spPr>
          <a:xfrm>
            <a:off x="280573" y="3478077"/>
            <a:ext cx="3734836" cy="24456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89903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способность строить социальные отношения в соответствии с нравственно-этическими ценностями социума, правилами партнерства и сотрудничества;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282AA1F-19A3-41BD-A556-216DED64C237}"/>
              </a:ext>
            </a:extLst>
          </p:cNvPr>
          <p:cNvSpPr/>
          <p:nvPr/>
        </p:nvSpPr>
        <p:spPr>
          <a:xfrm>
            <a:off x="5128591" y="1158305"/>
            <a:ext cx="3734836" cy="20089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89903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возможность решать различные (в т.ч. нестандартные) учебные и жизненные задачи, обладать сформированными умениями строить алгоритмы основных видов деятельности;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F9246391-CF81-49E0-8FF3-7380B6C9121B}"/>
              </a:ext>
            </a:extLst>
          </p:cNvPr>
          <p:cNvSpPr/>
          <p:nvPr/>
        </p:nvSpPr>
        <p:spPr>
          <a:xfrm>
            <a:off x="5128591" y="3478077"/>
            <a:ext cx="3734836" cy="244564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89903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совокупность рефлексивных умений, обеспечивающих оценку своей грамотности, стремление к дальнейшему образованию, самообразованию и духовному развитию; умением прогнозировать свое будущее.</a:t>
            </a:r>
          </a:p>
        </p:txBody>
      </p:sp>
      <p:pic>
        <p:nvPicPr>
          <p:cNvPr id="9" name="Picture 7" descr="C:\Users\Татьяна\Downloads\C59B9269-90BD-4703-8FAB-465E1C56F35D_school12.gif">
            <a:extLst>
              <a:ext uri="{FF2B5EF4-FFF2-40B4-BE49-F238E27FC236}">
                <a16:creationId xmlns:a16="http://schemas.microsoft.com/office/drawing/2014/main" xmlns="" id="{8840A56D-32E7-4DFB-943F-16F3EBA21B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119" y="2661123"/>
            <a:ext cx="1508472" cy="18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0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D75DBB-A22D-449C-A417-1E91E9CF2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41774"/>
            <a:ext cx="7886700" cy="1325563"/>
          </a:xfrm>
        </p:spPr>
        <p:txBody>
          <a:bodyPr/>
          <a:lstStyle/>
          <a:p>
            <a:pPr algn="ctr"/>
            <a:r>
              <a:rPr kumimoji="0" lang="en-US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Сущность </a:t>
            </a:r>
            <a:r>
              <a:rPr kumimoji="0" lang="en-US" altLang="ru-RU" sz="2400" b="1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функциональной</a:t>
            </a:r>
            <a:r>
              <a:rPr kumimoji="0" lang="en-US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en-US" altLang="ru-RU" sz="2400" b="1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грамотности</a:t>
            </a:r>
            <a:r>
              <a:rPr kumimoji="0" lang="en-US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en-US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altLang="ru-RU" sz="2400" b="1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младшего</a:t>
            </a:r>
            <a:r>
              <a:rPr kumimoji="0" lang="en-US" alt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en-US" altLang="ru-RU" sz="2400" b="1" i="0" u="none" strike="noStrike" kern="1200" cap="all" spc="0" normalizeH="0" baseline="0" noProof="0" dirty="0" err="1">
                <a:ln w="3175" cmpd="sng"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школьника</a:t>
            </a:r>
            <a:endParaRPr lang="ru-RU" dirty="0">
              <a:solidFill>
                <a:srgbClr val="7030A0"/>
              </a:solidFill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676C769E-E4FC-4899-980D-260742E0B7BD}"/>
              </a:ext>
            </a:extLst>
          </p:cNvPr>
          <p:cNvGrpSpPr/>
          <p:nvPr/>
        </p:nvGrpSpPr>
        <p:grpSpPr>
          <a:xfrm>
            <a:off x="2017416" y="1428618"/>
            <a:ext cx="2090759" cy="1881344"/>
            <a:chOff x="2326756" y="281772"/>
            <a:chExt cx="1733987" cy="1733987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A91C414B-8EA9-4817-8BB7-BFAA0D50DCE0}"/>
                </a:ext>
              </a:extLst>
            </p:cNvPr>
            <p:cNvSpPr/>
            <p:nvPr/>
          </p:nvSpPr>
          <p:spPr>
            <a:xfrm>
              <a:off x="2326756" y="281772"/>
              <a:ext cx="1733987" cy="1733987"/>
            </a:xfrm>
            <a:prstGeom prst="roundRect">
              <a:avLst/>
            </a:prstGeom>
            <a:grpFill/>
            <a:ln w="19050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6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D36A634B-BAEF-4CF0-B129-4056FAB21EFE}"/>
                </a:ext>
              </a:extLst>
            </p:cNvPr>
            <p:cNvSpPr txBox="1"/>
            <p:nvPr/>
          </p:nvSpPr>
          <p:spPr>
            <a:xfrm>
              <a:off x="2411402" y="366418"/>
              <a:ext cx="1564695" cy="156469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Добываю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1EF3DD13-7C31-48C1-B164-6C81018BD3DE}"/>
              </a:ext>
            </a:extLst>
          </p:cNvPr>
          <p:cNvGrpSpPr/>
          <p:nvPr/>
        </p:nvGrpSpPr>
        <p:grpSpPr>
          <a:xfrm>
            <a:off x="4572000" y="1428617"/>
            <a:ext cx="1988698" cy="1881344"/>
            <a:chOff x="4364191" y="281772"/>
            <a:chExt cx="1733987" cy="1733987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xmlns="" id="{E4813FD8-D56C-463F-9BCD-A81B45CF9B5A}"/>
                </a:ext>
              </a:extLst>
            </p:cNvPr>
            <p:cNvSpPr/>
            <p:nvPr/>
          </p:nvSpPr>
          <p:spPr>
            <a:xfrm>
              <a:off x="4364191" y="281772"/>
              <a:ext cx="1733987" cy="1733987"/>
            </a:xfrm>
            <a:prstGeom prst="roundRect">
              <a:avLst/>
            </a:prstGeom>
            <a:grpFill/>
            <a:ln w="19050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A7EC0F96-E6AC-4B89-A1BC-46916AAB9776}"/>
                </a:ext>
              </a:extLst>
            </p:cNvPr>
            <p:cNvSpPr txBox="1"/>
            <p:nvPr/>
          </p:nvSpPr>
          <p:spPr>
            <a:xfrm>
              <a:off x="4448837" y="366418"/>
              <a:ext cx="1564695" cy="156469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Применяю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C7EF9356-010E-4D1D-A47A-98FB10D5BA4A}"/>
              </a:ext>
            </a:extLst>
          </p:cNvPr>
          <p:cNvGrpSpPr/>
          <p:nvPr/>
        </p:nvGrpSpPr>
        <p:grpSpPr>
          <a:xfrm>
            <a:off x="2017416" y="3548038"/>
            <a:ext cx="2061890" cy="1977896"/>
            <a:chOff x="2326756" y="2319207"/>
            <a:chExt cx="1733987" cy="1733987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xmlns="" id="{C67EE453-E92E-4B49-9135-1EFDFFB8760C}"/>
                </a:ext>
              </a:extLst>
            </p:cNvPr>
            <p:cNvSpPr/>
            <p:nvPr/>
          </p:nvSpPr>
          <p:spPr>
            <a:xfrm>
              <a:off x="2326756" y="2319207"/>
              <a:ext cx="1733987" cy="1733987"/>
            </a:xfrm>
            <a:prstGeom prst="roundRect">
              <a:avLst/>
            </a:prstGeom>
            <a:grpFill/>
            <a:ln w="19050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3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BE704925-A03B-41D6-937A-B9221420BD70}"/>
                </a:ext>
              </a:extLst>
            </p:cNvPr>
            <p:cNvSpPr txBox="1"/>
            <p:nvPr/>
          </p:nvSpPr>
          <p:spPr>
            <a:xfrm>
              <a:off x="2411402" y="2403853"/>
              <a:ext cx="1564695" cy="156469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Оцениваю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0" name="Стрелка: счетверенная 19">
            <a:extLst>
              <a:ext uri="{FF2B5EF4-FFF2-40B4-BE49-F238E27FC236}">
                <a16:creationId xmlns:a16="http://schemas.microsoft.com/office/drawing/2014/main" xmlns="" id="{7097E024-26BC-4A9C-8FFC-9A9C84910BA3}"/>
              </a:ext>
            </a:extLst>
          </p:cNvPr>
          <p:cNvSpPr/>
          <p:nvPr/>
        </p:nvSpPr>
        <p:spPr>
          <a:xfrm>
            <a:off x="1895061" y="1332066"/>
            <a:ext cx="4844423" cy="4264418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rgbClr val="FFC000"/>
          </a:solidFill>
          <a:ln>
            <a:noFill/>
          </a:ln>
          <a:effectLst/>
        </p:spPr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6CD29092-7DD6-4C75-B163-E143B7F99B89}"/>
              </a:ext>
            </a:extLst>
          </p:cNvPr>
          <p:cNvGrpSpPr/>
          <p:nvPr/>
        </p:nvGrpSpPr>
        <p:grpSpPr>
          <a:xfrm>
            <a:off x="4542401" y="3527869"/>
            <a:ext cx="1921217" cy="1977896"/>
            <a:chOff x="4364191" y="2319207"/>
            <a:chExt cx="1733987" cy="173398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2" name="Прямоугольник: скругленные углы 21">
              <a:extLst>
                <a:ext uri="{FF2B5EF4-FFF2-40B4-BE49-F238E27FC236}">
                  <a16:creationId xmlns:a16="http://schemas.microsoft.com/office/drawing/2014/main" xmlns="" id="{5C2E7552-7918-497B-BBAA-30E68BDB0DAC}"/>
                </a:ext>
              </a:extLst>
            </p:cNvPr>
            <p:cNvSpPr/>
            <p:nvPr/>
          </p:nvSpPr>
          <p:spPr>
            <a:xfrm>
              <a:off x="4364191" y="2319207"/>
              <a:ext cx="1733987" cy="1733987"/>
            </a:xfrm>
            <a:prstGeom prst="roundRect">
              <a:avLst/>
            </a:prstGeom>
            <a:grpFill/>
            <a:ln w="19050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3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30822856-072B-4CFA-9BFC-63D7FC14BACA}"/>
                </a:ext>
              </a:extLst>
            </p:cNvPr>
            <p:cNvSpPr txBox="1"/>
            <p:nvPr/>
          </p:nvSpPr>
          <p:spPr>
            <a:xfrm>
              <a:off x="4448837" y="2403853"/>
              <a:ext cx="1564695" cy="156469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Готов </a:t>
              </a:r>
            </a:p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к саморазвитию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18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863CAF-31A1-414F-95C5-B82897A76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2103437"/>
            <a:ext cx="8521148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компоненты соответствуют предметам учебного плана начальной школы.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интегративным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относятся: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грамотность;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грамотность;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грамотность;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грамотность.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интегративная сущность проявляется в том, что они сопровождают любой предметный компонент функциональной грамотности.</a:t>
            </a:r>
          </a:p>
        </p:txBody>
      </p:sp>
    </p:spTree>
    <p:extLst>
      <p:ext uri="{BB962C8B-B14F-4D97-AF65-F5344CB8AC3E}">
        <p14:creationId xmlns:p14="http://schemas.microsoft.com/office/powerpoint/2010/main" val="548949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ED6F502-5D50-47E1-8B65-A70A9ABF5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1"/>
            <a:ext cx="7886700" cy="4351338"/>
          </a:xfrm>
        </p:spPr>
        <p:txBody>
          <a:bodyPr>
            <a:normAutofit fontScale="85000" lnSpcReduction="20000"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Групповая форма работы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Игровая форма работы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Творческие задания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Тестовые задания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Практическая работа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Ролевые и деловые игры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Исследовательская деятельность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E907CCC3-BE4D-42CA-B379-F85BB4CE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9839"/>
            <a:ext cx="7886700" cy="1325563"/>
          </a:xfrm>
        </p:spPr>
        <p:txBody>
          <a:bodyPr/>
          <a:lstStyle/>
          <a:p>
            <a:r>
              <a:rPr kumimoji="0" lang="ru-RU" sz="24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Формы и методы, способствующие развитию функциональной грамотности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13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83065A-BEA5-4706-B668-DC172C81E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091280" cy="1325563"/>
          </a:xfrm>
        </p:spPr>
        <p:txBody>
          <a:bodyPr>
            <a:normAutofit fontScale="90000"/>
          </a:bodyPr>
          <a:lstStyle/>
          <a:p>
            <a:pPr marL="0" marR="0" lvl="0" indent="0" algn="ctr" defTabSz="89951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ИНТЕГРАТИВНЫЕ И ПРЕДМЕТНЫЕ КОМПОНЕНТЫ </a:t>
            </a:r>
            <a:b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ФУНКЦИОНАЛЬНОЙ ГРАМОТНОСТИ</a:t>
            </a:r>
            <a:b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F49B6397-823E-4343-99E1-807DD373EB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204879"/>
              </p:ext>
            </p:extLst>
          </p:nvPr>
        </p:nvGraphicFramePr>
        <p:xfrm>
          <a:off x="628650" y="1825625"/>
          <a:ext cx="7886700" cy="35026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xmlns="" val="4002593882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xmlns="" val="702104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Интегративные компоненты 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Предметные компоненты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(предметы учебного плана)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750798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Читательская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Литературная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96418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Коммуникативная грамотность 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Языковая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766399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Информационная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Математическая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885697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Социальная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Естественнонаучная грамотность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41477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4234030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291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1C8741-D3A6-47C1-A997-FCD08FCB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66371E-7F24-4803-B97A-1EFB2CB90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65382"/>
            <a:ext cx="7886700" cy="435133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человека осваивать и использовать естественнонаучные знания для распознания и постановки вопросов, для освоения новых знаний, для объяснения естественнонаучных явлений и формулирования основанных на научных доказательствах выводов в связи с естественнонаучной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проблематикой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03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98E142-BB2E-4A3D-ADA5-083731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24" y="0"/>
            <a:ext cx="7886700" cy="1325563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 объяснить: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E00CBD3F-171E-4C14-BDDC-B21A2D890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511" y="935521"/>
            <a:ext cx="48387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E299513-C464-43D5-B4A0-CB5D72681203}"/>
              </a:ext>
            </a:extLst>
          </p:cNvPr>
          <p:cNvSpPr txBox="1"/>
          <p:nvPr/>
        </p:nvSpPr>
        <p:spPr>
          <a:xfrm>
            <a:off x="5168347" y="1129893"/>
            <a:ext cx="36377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Некоторые растения защищаются 1) острыми шипами;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 жгучими волосками;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3) горьким вкусом.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Обозначь эти растения номерами.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C9ADC1C-6720-436E-8095-D65FFF3D9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739" y="3142009"/>
            <a:ext cx="4839619" cy="23708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F97B664-A2F1-47A2-AC80-83EB7B252A7D}"/>
              </a:ext>
            </a:extLst>
          </p:cNvPr>
          <p:cNvSpPr txBox="1"/>
          <p:nvPr/>
        </p:nvSpPr>
        <p:spPr>
          <a:xfrm>
            <a:off x="774424" y="3632484"/>
            <a:ext cx="30687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как защищаются животные?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Рассмотри рисунки и попробуй объяснить, кто как защищается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79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596</Words>
  <Application>Microsoft Office PowerPoint</Application>
  <PresentationFormat>Экран (4:3)</PresentationFormat>
  <Paragraphs>98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Times New Roman</vt:lpstr>
      <vt:lpstr>Wingdings</vt:lpstr>
      <vt:lpstr>Тема Office</vt:lpstr>
      <vt:lpstr>Презентация PowerPoint</vt:lpstr>
      <vt:lpstr>       Функционально грамотный человек –  это человек, способный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 и социальных отношений.                                                            А.А. Леонтьев </vt:lpstr>
      <vt:lpstr>          Функциональная грамотность - овладение ключевыми компетенциями</vt:lpstr>
      <vt:lpstr>Сущность функциональной грамотности  младшего школьника</vt:lpstr>
      <vt:lpstr>Предметные компоненты соответствуют предметам учебного плана начальной школы.  К интегративным относятся:  коммуникативная грамотность;  читательская грамотность;  информационная грамотность;  социальная грамотность.   Их интегративная сущность проявляется в том, что они сопровождают любой предметный компонент функциональной грамотности.</vt:lpstr>
      <vt:lpstr>Формы и методы, способствующие развитию функциональной грамотности</vt:lpstr>
      <vt:lpstr>ИНТЕГРАТИВНЫЕ И ПРЕДМЕТНЫЕ КОМПОНЕНТЫ  ФУНКЦИОНАЛЬНОЙ ГРАМОТНОСТИ </vt:lpstr>
      <vt:lpstr>Естественнонаучная грамотность</vt:lpstr>
      <vt:lpstr>Попробуй объяснить:</vt:lpstr>
      <vt:lpstr>Игра «Где спряталась вода?»</vt:lpstr>
      <vt:lpstr>Наблюдения за погодой</vt:lpstr>
      <vt:lpstr>Языковая грамотность</vt:lpstr>
      <vt:lpstr>Исправь ошибки:</vt:lpstr>
      <vt:lpstr>Читательская грамотность</vt:lpstr>
      <vt:lpstr>Презентация PowerPoint</vt:lpstr>
      <vt:lpstr>Математическая грамотность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Учитель</cp:lastModifiedBy>
  <cp:revision>147</cp:revision>
  <dcterms:created xsi:type="dcterms:W3CDTF">2014-11-21T11:00:06Z</dcterms:created>
  <dcterms:modified xsi:type="dcterms:W3CDTF">2023-12-13T13:01:51Z</dcterms:modified>
</cp:coreProperties>
</file>