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Двусложные размеры стиха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636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 двусложный размер стихотворений А. с.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пушкина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«Зимнее утро»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«зимний вечер».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93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Стихотворная речь – </a:t>
            </a:r>
            <a:r>
              <a:rPr lang="ru-RU" sz="1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речь, в которой есть рифма и обязательный ритм, создающийся определенным порядком слов и особым ударением в отдельных словах. Рифма может отсутствовать, а ритм будет всегда.</a:t>
            </a:r>
          </a:p>
          <a:p>
            <a:endParaRPr lang="ru-RU" sz="14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377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53737" y="487680"/>
            <a:ext cx="10223863" cy="530351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Буря мглою небо кроет,</a:t>
            </a:r>
          </a:p>
          <a:p>
            <a:pPr marL="0" indent="0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Вихри 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снежные крутя,</a:t>
            </a:r>
          </a:p>
          <a:p>
            <a:pPr marL="0" indent="0">
              <a:buNone/>
            </a:pP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То, как зверь, она завоет,</a:t>
            </a:r>
          </a:p>
          <a:p>
            <a:pPr marL="0" indent="0">
              <a:buNone/>
            </a:pP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 заплачет, как дитя…</a:t>
            </a:r>
          </a:p>
          <a:p>
            <a:pPr marL="0" indent="0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 _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 _</a:t>
            </a:r>
          </a:p>
          <a:p>
            <a:pPr marL="0" indent="0">
              <a:buNone/>
            </a:pP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 _</a:t>
            </a:r>
          </a:p>
          <a:p>
            <a:pPr marL="0" indent="0">
              <a:buNone/>
            </a:pPr>
            <a:endParaRPr lang="ru-RU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ударных и безударных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слогов 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стихотворным размером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Стихотворный размер задаёт ритм стихотворению. Именно благодаря чередованию ударных слогов с безударными получается ритм стихотворения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Стихотворный ритм</a:t>
            </a:r>
            <a:r>
              <a:rPr lang="ru-RU" sz="2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это чередование ударных и безударных слогов в строке.</a:t>
            </a:r>
          </a:p>
          <a:p>
            <a:pPr marL="0" indent="0">
              <a:buNone/>
            </a:pPr>
            <a:endParaRPr lang="ru-RU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499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01486" y="757646"/>
            <a:ext cx="10276114" cy="50335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Стопа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отрезок строки с ударными и безударными слогами.  Размер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а точнее, количество стоп, формирует длину строки.</a:t>
            </a:r>
          </a:p>
          <a:p>
            <a:pPr marL="0" indent="0">
              <a:buNone/>
            </a:pP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окончание строки – ударное или безударное – рифму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ритма и стихотворного размера создается рифма.</a:t>
            </a:r>
            <a: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Рифма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созвучие окончаний стихотворных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строк, подчеркивает ритм стиха.</a:t>
            </a:r>
            <a:endParaRPr lang="ru-RU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347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79566" y="618310"/>
            <a:ext cx="10398034" cy="51728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Рифма </a:t>
            </a:r>
            <a:r>
              <a:rPr lang="ru-RU" sz="1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бывает:</a:t>
            </a:r>
          </a:p>
          <a:p>
            <a:r>
              <a:rPr lang="ru-RU" sz="1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перекрёстной, </a:t>
            </a:r>
            <a:r>
              <a:rPr lang="ru-RU" sz="1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где созвучны </a:t>
            </a: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 и 3, 2 и 4 строки. По принципу </a:t>
            </a:r>
            <a:r>
              <a:rPr lang="ru-RU" sz="14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АБАБ</a:t>
            </a: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Был трудный бой. Всё нынче, как спросонку,</a:t>
            </a:r>
          </a:p>
          <a:p>
            <a:pPr marL="0" indent="0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только не могу себе простить:</a:t>
            </a:r>
          </a:p>
          <a:p>
            <a:pPr marL="0" indent="0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тысяч лиц узнал бы я </a:t>
            </a:r>
            <a:r>
              <a:rPr lang="ru-RU" sz="1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мальчонку,</a:t>
            </a:r>
          </a:p>
          <a:p>
            <a:pPr marL="0" indent="0">
              <a:buNone/>
            </a:pPr>
            <a:r>
              <a:rPr lang="ru-RU" sz="1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зовут, забыл его спросить.</a:t>
            </a:r>
          </a:p>
          <a:p>
            <a:pPr marL="0" indent="0">
              <a:buNone/>
            </a:pPr>
            <a:r>
              <a:rPr lang="ru-RU" sz="1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(</a:t>
            </a: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А. Т. Твардовский «Рассказ танкиста»)</a:t>
            </a:r>
          </a:p>
          <a:p>
            <a:r>
              <a:rPr lang="ru-RU" sz="1400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парной </a:t>
            </a:r>
            <a:r>
              <a:rPr lang="ru-RU" sz="1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где </a:t>
            </a: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созвучны 1 и 2 , 3 и 4 строчки по принципу </a:t>
            </a:r>
            <a:r>
              <a:rPr lang="ru-RU" sz="14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ААББ</a:t>
            </a: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Хотя проклинает </a:t>
            </a:r>
            <a:r>
              <a:rPr lang="ru-RU" sz="1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проезжий</a:t>
            </a:r>
          </a:p>
          <a:p>
            <a:pPr marL="0" indent="0">
              <a:buNone/>
            </a:pPr>
            <a:r>
              <a:rPr lang="ru-RU" sz="1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Дороги </a:t>
            </a: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моих побережий,</a:t>
            </a:r>
          </a:p>
          <a:p>
            <a:pPr marL="0" indent="0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Люблю я деревню Николу,</a:t>
            </a:r>
          </a:p>
          <a:p>
            <a:pPr marL="0" indent="0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Где кончил начальную школу!</a:t>
            </a:r>
          </a:p>
          <a:p>
            <a:pPr marL="0" indent="0">
              <a:buNone/>
            </a:pPr>
            <a:r>
              <a:rPr lang="ru-RU" sz="1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(</a:t>
            </a: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Н. М. Рубцов «Родная деревня</a:t>
            </a:r>
            <a:r>
              <a:rPr lang="ru-RU" sz="1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  <a:endParaRPr lang="ru-RU" sz="1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891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40526" y="923110"/>
            <a:ext cx="10337074" cy="4868090"/>
          </a:xfrm>
        </p:spPr>
        <p:txBody>
          <a:bodyPr>
            <a:normAutofit lnSpcReduction="10000"/>
          </a:bodyPr>
          <a:lstStyle/>
          <a:p>
            <a:r>
              <a:rPr lang="ru-RU" sz="160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Кольцевая -</a:t>
            </a: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даёт созвучие 1 и 4 2 и 3 строчек:</a:t>
            </a:r>
          </a:p>
          <a:p>
            <a:pPr marL="0" indent="0">
              <a:buNone/>
            </a:pP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там я был, и мёд я пил.</a:t>
            </a:r>
          </a:p>
          <a:p>
            <a:pPr marL="0" indent="0">
              <a:buNone/>
            </a:pP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 моря видел дуб зелёный,</a:t>
            </a:r>
          </a:p>
          <a:p>
            <a:pPr marL="0" indent="0">
              <a:buNone/>
            </a:pP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 ним сидел, и кот учёный</a:t>
            </a:r>
          </a:p>
          <a:p>
            <a:pPr marL="0" indent="0">
              <a:buNone/>
            </a:pP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Свои мне сказки говорил.</a:t>
            </a:r>
          </a:p>
          <a:p>
            <a:pPr marL="0" indent="0">
              <a:buNone/>
            </a:pPr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(</a:t>
            </a: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А. С. Пушкин)</a:t>
            </a:r>
          </a:p>
          <a:p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в </a:t>
            </a:r>
            <a:r>
              <a:rPr lang="ru-RU" sz="160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смешанной </a:t>
            </a: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рифме возможны варианты смешения всех видов рифмовки</a:t>
            </a:r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Мужская рифма – с ударением на последнем слоге (окно – давно).</a:t>
            </a:r>
          </a:p>
          <a:p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Женская рифма – с ударением на предпоследнем слоге (даром – </a:t>
            </a:r>
            <a:r>
              <a:rPr lang="ru-RU" sz="16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поаром</a:t>
            </a:r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/>
              <a:t>Строфа – законченный отрывок стихотворения, состоящий из 4-6 и более строк, рифмующийся между собой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5138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18902" y="1079864"/>
            <a:ext cx="10258697" cy="47113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Стихотворные размеры делятся на двусложные и трёхсложные.</a:t>
            </a:r>
          </a:p>
          <a:p>
            <a:pPr marL="0" indent="0">
              <a:buNone/>
            </a:pPr>
            <a:r>
              <a:rPr lang="ru-RU" sz="1600" b="1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Двусложные размеры </a:t>
            </a: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называются </a:t>
            </a:r>
            <a:r>
              <a:rPr lang="ru-RU" sz="16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хорей и </a:t>
            </a:r>
            <a:r>
              <a:rPr lang="ru-RU" sz="16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ямб</a:t>
            </a:r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1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стопе </a:t>
            </a:r>
            <a:r>
              <a:rPr lang="ru-RU" sz="1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хорея</a:t>
            </a: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ударение падает на первый слог, второй остается безударным.</a:t>
            </a:r>
          </a:p>
          <a:p>
            <a:pPr marL="0" indent="0">
              <a:buNone/>
            </a:pP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слогов – ударный – безударный – мы называем </a:t>
            </a:r>
            <a:r>
              <a:rPr lang="ru-RU" sz="1600" b="1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хореем</a:t>
            </a:r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А.с</a:t>
            </a:r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Пушкин часто использовал 4 –стопный хорей</a:t>
            </a:r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Свет мой, зеркальце, </a:t>
            </a:r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скажи</a:t>
            </a:r>
          </a:p>
          <a:p>
            <a:pPr marL="0" indent="0">
              <a:buNone/>
            </a:pPr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 </a:t>
            </a: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всю правду доложи!</a:t>
            </a:r>
          </a:p>
          <a:p>
            <a:pPr marL="0" indent="0">
              <a:buNone/>
            </a:pP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ль на свете всех милее,</a:t>
            </a:r>
          </a:p>
          <a:p>
            <a:pPr marL="0" indent="0">
              <a:buNone/>
            </a:pP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Всех румяней и белее …</a:t>
            </a:r>
          </a:p>
          <a:p>
            <a:pPr marL="0" indent="0">
              <a:buNone/>
            </a:pPr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(</a:t>
            </a: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А. С. Пушкин)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870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01486" y="1053738"/>
            <a:ext cx="10276114" cy="4737462"/>
          </a:xfrm>
        </p:spPr>
        <p:txBody>
          <a:bodyPr>
            <a:noAutofit/>
          </a:bodyPr>
          <a:lstStyle/>
          <a:p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Еще один двусложный размер – это </a:t>
            </a:r>
            <a:r>
              <a:rPr lang="ru-RU" sz="1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ямб</a:t>
            </a: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ЯМБ</a:t>
            </a:r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с безударного слога, а второй идёт ударный</a:t>
            </a:r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Любви, надежды, тихой славы</a:t>
            </a:r>
          </a:p>
          <a:p>
            <a:pPr marL="0" indent="0">
              <a:buNone/>
            </a:pP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Недолго тешил нас обман.</a:t>
            </a:r>
          </a:p>
          <a:p>
            <a:pPr marL="0" indent="0">
              <a:buNone/>
            </a:pP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Исчезли юные забавы,</a:t>
            </a:r>
          </a:p>
          <a:p>
            <a:pPr marL="0" indent="0">
              <a:buNone/>
            </a:pP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сон, как утренний туман.</a:t>
            </a:r>
          </a:p>
          <a:p>
            <a:pPr marL="0" indent="0">
              <a:buNone/>
            </a:pPr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(</a:t>
            </a: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А. С. Пушкин «К Чаадаеву</a:t>
            </a:r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marL="0" indent="0">
              <a:buNone/>
            </a:pPr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к вам пишу, чего же боле,</a:t>
            </a:r>
          </a:p>
          <a:p>
            <a:pPr marL="0" indent="0">
              <a:buNone/>
            </a:pP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я могу еще сказать?</a:t>
            </a:r>
          </a:p>
          <a:p>
            <a:pPr marL="0" indent="0">
              <a:buNone/>
            </a:pPr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(</a:t>
            </a: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А. С. Пушкин «Евгений Онегин»)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014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Ямб – это энергичное, часто торжественное звучание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стиха.</a:t>
            </a:r>
          </a:p>
          <a:p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хорей 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напевен и нежен.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Хорей придает стихам ритмичную подвижность. в 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колыбельных, народных и плясовых песен 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лежит хорей.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827851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4B4B4B"/>
      </a:dk2>
      <a:lt2>
        <a:srgbClr val="B5B5B5"/>
      </a:lt2>
      <a:accent1>
        <a:srgbClr val="9AC43E"/>
      </a:accent1>
      <a:accent2>
        <a:srgbClr val="44BA98"/>
      </a:accent2>
      <a:accent3>
        <a:srgbClr val="43A9D9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892FADA9-420D-4323-A7A4-C1060166525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104</TotalTime>
  <Words>528</Words>
  <Application>Microsoft Office PowerPoint</Application>
  <PresentationFormat>Широкоэкранный</PresentationFormat>
  <Paragraphs>69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Times New Roman</vt:lpstr>
      <vt:lpstr>Tw Cen MT</vt:lpstr>
      <vt:lpstr>Капля</vt:lpstr>
      <vt:lpstr>Двусложные размеры стиха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Двусложные размеры стиха</dc:title>
  <dc:creator>tata2900@mail.ru</dc:creator>
  <cp:lastModifiedBy>tata2900@mail.ru</cp:lastModifiedBy>
  <cp:revision>9</cp:revision>
  <dcterms:created xsi:type="dcterms:W3CDTF">2023-11-06T09:54:53Z</dcterms:created>
  <dcterms:modified xsi:type="dcterms:W3CDTF">2023-11-06T11:39:10Z</dcterms:modified>
</cp:coreProperties>
</file>