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3" r:id="rId1"/>
  </p:sldMasterIdLst>
  <p:notesMasterIdLst>
    <p:notesMasterId r:id="rId36"/>
  </p:notesMasterIdLst>
  <p:sldIdLst>
    <p:sldId id="366" r:id="rId2"/>
    <p:sldId id="381" r:id="rId3"/>
    <p:sldId id="348" r:id="rId4"/>
    <p:sldId id="347" r:id="rId5"/>
    <p:sldId id="256" r:id="rId6"/>
    <p:sldId id="351" r:id="rId7"/>
    <p:sldId id="350" r:id="rId8"/>
    <p:sldId id="349" r:id="rId9"/>
    <p:sldId id="354" r:id="rId10"/>
    <p:sldId id="352" r:id="rId11"/>
    <p:sldId id="368" r:id="rId12"/>
    <p:sldId id="353" r:id="rId13"/>
    <p:sldId id="364" r:id="rId14"/>
    <p:sldId id="369" r:id="rId15"/>
    <p:sldId id="355" r:id="rId16"/>
    <p:sldId id="370" r:id="rId17"/>
    <p:sldId id="356" r:id="rId18"/>
    <p:sldId id="371" r:id="rId19"/>
    <p:sldId id="357" r:id="rId20"/>
    <p:sldId id="372" r:id="rId21"/>
    <p:sldId id="358" r:id="rId22"/>
    <p:sldId id="373" r:id="rId23"/>
    <p:sldId id="359" r:id="rId24"/>
    <p:sldId id="374" r:id="rId25"/>
    <p:sldId id="360" r:id="rId26"/>
    <p:sldId id="375" r:id="rId27"/>
    <p:sldId id="361" r:id="rId28"/>
    <p:sldId id="376" r:id="rId29"/>
    <p:sldId id="362" r:id="rId30"/>
    <p:sldId id="367" r:id="rId31"/>
    <p:sldId id="380" r:id="rId32"/>
    <p:sldId id="377" r:id="rId33"/>
    <p:sldId id="378" r:id="rId34"/>
    <p:sldId id="379" r:id="rId3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69FAE0B-D08C-4C96-A129-EAE8178824AA}">
  <a:tblStyle styleId="{A69FAE0B-D08C-4C96-A129-EAE8178824A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12" autoAdjust="0"/>
  </p:normalViewPr>
  <p:slideViewPr>
    <p:cSldViewPr snapToGrid="0">
      <p:cViewPr varScale="1">
        <p:scale>
          <a:sx n="145" d="100"/>
          <a:sy n="145" d="100"/>
        </p:scale>
        <p:origin x="6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39975" y="1324500"/>
            <a:ext cx="7064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40000" y="3377100"/>
            <a:ext cx="7064100" cy="44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 flipH="1">
            <a:off x="-257975" y="-72550"/>
            <a:ext cx="3047400" cy="1346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4;p2"/>
          <p:cNvCxnSpPr/>
          <p:nvPr/>
        </p:nvCxnSpPr>
        <p:spPr>
          <a:xfrm flipH="1">
            <a:off x="6467450" y="3935375"/>
            <a:ext cx="3047400" cy="1346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2714550" y="2366272"/>
            <a:ext cx="3714900" cy="81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3746550" y="1339163"/>
            <a:ext cx="1650900" cy="9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2291400" y="3076675"/>
            <a:ext cx="4561200" cy="3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3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 flipH="1">
            <a:off x="7948925" y="3979775"/>
            <a:ext cx="1378500" cy="1236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 flipH="1">
            <a:off x="-112875" y="-88700"/>
            <a:ext cx="1418700" cy="1064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4711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13250" y="1272925"/>
            <a:ext cx="7717500" cy="32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/>
            </a:lvl9pPr>
          </a:lstStyle>
          <a:p>
            <a:endParaRPr/>
          </a:p>
        </p:txBody>
      </p:sp>
      <p:cxnSp>
        <p:nvCxnSpPr>
          <p:cNvPr id="26" name="Google Shape;26;p4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" name="Google Shape;27;p4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" name="Google Shape;28;p4"/>
          <p:cNvCxnSpPr/>
          <p:nvPr/>
        </p:nvCxnSpPr>
        <p:spPr>
          <a:xfrm>
            <a:off x="6884900" y="-113600"/>
            <a:ext cx="2565600" cy="1306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0"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0" name="Google Shape;450;p50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1" name="Google Shape;451;p50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3" name="Google Shape;453;p51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Google Shape;454;p51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5" name="Google Shape;455;p51"/>
          <p:cNvCxnSpPr/>
          <p:nvPr/>
        </p:nvCxnSpPr>
        <p:spPr>
          <a:xfrm>
            <a:off x="7434175" y="-125600"/>
            <a:ext cx="1993200" cy="1330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" name="Google Shape;456;p51"/>
          <p:cNvCxnSpPr/>
          <p:nvPr/>
        </p:nvCxnSpPr>
        <p:spPr>
          <a:xfrm>
            <a:off x="-147275" y="3943475"/>
            <a:ext cx="1993200" cy="1330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"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8" name="Google Shape;458;p5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9" name="Google Shape;459;p5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52"/>
          <p:cNvCxnSpPr/>
          <p:nvPr/>
        </p:nvCxnSpPr>
        <p:spPr>
          <a:xfrm flipH="1">
            <a:off x="6772150" y="3663450"/>
            <a:ext cx="2823300" cy="16332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30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2" name="Google Shape;462;p53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53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Google Shape;464;p53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53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53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53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i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8" r:id="rId4"/>
    <p:sldLayoutId id="2147483696" r:id="rId5"/>
    <p:sldLayoutId id="2147483697" r:id="rId6"/>
    <p:sldLayoutId id="2147483698" r:id="rId7"/>
    <p:sldLayoutId id="214748369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26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274358" y="3348318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34221" y="2424988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57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872" y="537429"/>
            <a:ext cx="5921371" cy="3796032"/>
          </a:xfrm>
        </p:spPr>
        <p:txBody>
          <a:bodyPr/>
          <a:lstStyle/>
          <a:p>
            <a:pPr marL="114300" indent="0">
              <a:buNone/>
            </a:pPr>
            <a:r>
              <a:rPr lang="ru-RU" sz="2400" b="1" dirty="0"/>
              <a:t>Сергиев Посад </a:t>
            </a:r>
            <a:r>
              <a:rPr lang="ru-RU" sz="2400" dirty="0"/>
              <a:t>– единственный город Золотого кольца, расположенный на территории Московской области. Он назван в честь святого Сергия Радонежского, который основал здесь большой монастырь – Троице-Сергиева лавра. Слово «лавра» означает главный, самый важный монастырь.</a:t>
            </a:r>
          </a:p>
        </p:txBody>
      </p:sp>
      <p:pic>
        <p:nvPicPr>
          <p:cNvPr id="2052" name="Picture 4" descr="http://www.golden-ship.ru/_ph/344/219258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2786" y="-1"/>
            <a:ext cx="2681214" cy="340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resh.edu.ru/uploads/lesson_extract/3873/20190426095554/OEBPS/objects/c_peace_3_29_1/a5cf04ef-1e41-4e4e-9476-5119ab3a69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86" y="2944892"/>
            <a:ext cx="2681214" cy="224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88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ykaleidoscope.ru/x/uploads/posts/2022-09/1663362870_5-mykaleidoscope-ru-p-monastir-troitse-sergieva-lavra-vkontakt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03507" cy="288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25" y="2730043"/>
            <a:ext cx="3861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Троице-Сергиева лавра</a:t>
            </a:r>
          </a:p>
        </p:txBody>
      </p:sp>
      <p:pic>
        <p:nvPicPr>
          <p:cNvPr id="11270" name="Picture 6" descr="https://travel.riamo.ru/upload/files/8/v/820/8vt0BMvpvB4K9MdbEV1NpcgNOnkzALfef4rdGtApTG2c2VKsIGco3JVyxC7mvVbFM3qDoFjhTspgpAm20z0EO2gILk7PBgG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813" y="2355534"/>
            <a:ext cx="4210187" cy="278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5341" y="2124829"/>
            <a:ext cx="3289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Памятный знак «Чудо о птицах»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75971" y="414440"/>
            <a:ext cx="4868029" cy="163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6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155140" y="2353236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766233" y="1891571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02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2067" y="351899"/>
            <a:ext cx="7717500" cy="1616049"/>
          </a:xfrm>
        </p:spPr>
        <p:txBody>
          <a:bodyPr/>
          <a:lstStyle/>
          <a:p>
            <a:pPr marL="114300" indent="0">
              <a:buNone/>
            </a:pPr>
            <a:r>
              <a:rPr lang="ru-RU" sz="2400" b="1" dirty="0"/>
              <a:t>Переславль-Залесский</a:t>
            </a:r>
            <a:r>
              <a:rPr lang="ru-RU" sz="2400" dirty="0"/>
              <a:t> – город, который, как и Москва, был основан князем Юрием Долгоруким. Здесь сохранились старинные церкви и другие памятники архитектуры.</a:t>
            </a:r>
          </a:p>
        </p:txBody>
      </p:sp>
      <p:pic>
        <p:nvPicPr>
          <p:cNvPr id="3074" name="Picture 2" descr="https://stihi.ru/pics/2020/08/30/3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7948"/>
            <a:ext cx="5777653" cy="27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esh.edu.ru/uploads/lesson_extract/3873/20190426095554/OEBPS/objects/c_peace_3_29_1/f08a7fb7-d764-4545-9816-ce3078fe8cb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653" y="1967948"/>
            <a:ext cx="3366347" cy="27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24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753535" y="1432113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36880" y="1259559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190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" y="292264"/>
            <a:ext cx="8633792" cy="2498645"/>
          </a:xfrm>
        </p:spPr>
        <p:txBody>
          <a:bodyPr/>
          <a:lstStyle/>
          <a:p>
            <a:pPr marL="114300" indent="0">
              <a:buNone/>
            </a:pPr>
            <a:r>
              <a:rPr lang="ru-RU" sz="2400" b="1" dirty="0"/>
              <a:t>Ростов</a:t>
            </a:r>
            <a:r>
              <a:rPr lang="ru-RU" sz="2400" dirty="0"/>
              <a:t> – один из самых древних городов в Золотом кольце, и уже в давние времена его с уважением называли Великим. Самая замечательная часть города — Ростовский кремль. </a:t>
            </a:r>
            <a:endParaRPr lang="ru-RU" sz="2400" dirty="0" smtClean="0"/>
          </a:p>
          <a:p>
            <a:pPr marL="114300" indent="0">
              <a:buNone/>
            </a:pPr>
            <a:r>
              <a:rPr lang="ru-RU" sz="2400" dirty="0"/>
              <a:t>Финифть – это очень красивые украшения с эмалью — броши, серьги, браслеты.</a:t>
            </a:r>
          </a:p>
        </p:txBody>
      </p:sp>
      <p:pic>
        <p:nvPicPr>
          <p:cNvPr id="4098" name="Picture 2" descr="https://resh.edu.ru/uploads/lesson_extract/3873/20190426095554/OEBPS/objects/c_peace_3_29_1/a92083e8-eedb-4eec-b53f-0252df6400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869" y="2713391"/>
            <a:ext cx="3081131" cy="243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altay/5517178/2a0000017f6587d84abc1b51997120ba23b8/XX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6"/>
          <a:stretch/>
        </p:blipFill>
        <p:spPr bwMode="auto">
          <a:xfrm>
            <a:off x="-1" y="2790909"/>
            <a:ext cx="4128053" cy="235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46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866029" y="820272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96439" y="820272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3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" y="245881"/>
            <a:ext cx="6052793" cy="2709354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/>
              <a:t>В Золотое кольцо включают и город Углич. Он стоит на реке Волге. Название города, возможно, произошло от слова «угол». Река в этом месте изгибается, течёт «углом». В Угличе много памятников старины. </a:t>
            </a:r>
            <a:r>
              <a:rPr lang="ru-RU" sz="2000" dirty="0" err="1"/>
              <a:t>Угличская</a:t>
            </a:r>
            <a:r>
              <a:rPr lang="ru-RU" sz="2000" dirty="0"/>
              <a:t> гидроэлектростанция – одна из первых гидроэлектростанций, построенных на Волге.</a:t>
            </a:r>
          </a:p>
        </p:txBody>
      </p:sp>
      <p:pic>
        <p:nvPicPr>
          <p:cNvPr id="5122" name="Picture 2" descr="https://resh.edu.ru/uploads/lesson_extract/3873/20190426095554/OEBPS/objects/c_peace_3_29_1/548e1725-3daf-4fa3-b0e8-43f157d3eba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69" y="1323042"/>
            <a:ext cx="3161531" cy="29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map.autogoda.ru/wp-content/uploads/2022/02/%D0%BF%D0%BB%D0%BE%D1%82%D0%B8%D0%BD%D0%B0-%D0%A3%D0%B3%D0%BB%D0%B8%D1%87%D1%81%D0%BA%D0%BE%D0%B9-%D0%93%D0%AD%D0%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30" y="2458285"/>
            <a:ext cx="4658139" cy="268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05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5/%D0%A1%D0%B8%D0%B4%D0%B8-%D0%BF%D1%80%D0%B0%D0%B2%D0%B8%D0%BB%D1%8C%D0%BD%D0%BE-%D0%B7%D0%B0-%D0%BF%D0%B0%D1%80%D1%82%D0%BE%D0%B9-%D0%BA%D0%B0%D1%80%D1%82%D0%B8%D0%BD%D0%BA%D0%B8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817" y="519694"/>
            <a:ext cx="5561069" cy="417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73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5170394" y="675716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459506" y="717213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018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72386"/>
            <a:ext cx="7717500" cy="1881092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/>
              <a:t>Ярославль – самый крупный город Золотого кольца. Он был основан князем Ярославом Мудрым, имя которого и носит. Ярославль называют родиной русского театра.</a:t>
            </a:r>
          </a:p>
        </p:txBody>
      </p:sp>
      <p:pic>
        <p:nvPicPr>
          <p:cNvPr id="6146" name="Picture 2" descr="https://resh.edu.ru/uploads/lesson_extract/3873/20190426095554/OEBPS/objects/c_peace_3_29_1/515793e8-fea5-4344-86e6-3c2c509c73b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5" y="1882329"/>
            <a:ext cx="3034748" cy="295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7.photo.2gis.com/images/branch/0/30258560058367152_204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924" y="1949888"/>
            <a:ext cx="4234068" cy="282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7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273053" y="429259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91721" y="429259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13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20" y="133238"/>
            <a:ext cx="7717500" cy="2338292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/>
              <a:t>Улицы Костромы расположены в виде веера. Есть легенда, которая это объясняет. Когда императрица Екатерина Вторая приказала перестроить город, её спросили, какой она хочет видеть Кострому. В этот момент императрица развернула веер. Вот город и сделали таким необычным. В той части города, где улицы сходятся, расположены старинные Торговые ряды.</a:t>
            </a:r>
          </a:p>
        </p:txBody>
      </p:sp>
      <p:pic>
        <p:nvPicPr>
          <p:cNvPr id="7170" name="Picture 2" descr="https://resh.edu.ru/uploads/lesson_extract/3873/20190426095554/OEBPS/objects/c_peace_3_29_1/2d8dbba4-deee-4c87-8e12-3cc508a91e9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05" y="2530517"/>
            <a:ext cx="4485861" cy="255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www.legendapress.ru/wp-content/uploads/2023/05/%D0%95%D0%BA%D0%B0%D1%82%D0%B5%D1%80%D0%B8%D0%BD%D0%B0-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751" y="2121352"/>
            <a:ext cx="3589249" cy="302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05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387353" y="1881541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06021" y="1419876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629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39255"/>
            <a:ext cx="7717500" cy="1794953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 smtClean="0"/>
              <a:t>В </a:t>
            </a:r>
            <a:r>
              <a:rPr lang="ru-RU" sz="2000" dirty="0"/>
              <a:t>городе Иваново сохранились бывшие купеческие дома, которым более 100 лет. С давних пор в городе работают текстильные фабрики, на которых производят красивые ткани. Поэтому Иваново часто называют «текстильной столицей России», «ситцевым краем».</a:t>
            </a:r>
          </a:p>
        </p:txBody>
      </p:sp>
      <p:pic>
        <p:nvPicPr>
          <p:cNvPr id="8194" name="Picture 2" descr="https://resh.edu.ru/uploads/lesson_extract/3873/20190426095554/OEBPS/objects/c_peace_3_29_1/e5fc843b-a9f6-4bbf-b720-8b77bc5cfcd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7849"/>
            <a:ext cx="3733800" cy="32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9.photo.2gis.com/images/branch/48/6755399488927772_58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584" y="1983081"/>
            <a:ext cx="4363416" cy="316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82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5741895" y="3508636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26191" y="3114206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723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65760"/>
            <a:ext cx="7717500" cy="1457023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/>
              <a:t>Суздаль – всемирно известный город-музей, в котором 33 церкви, 5 монастырей, 17 часовен. В городе есть знаменитый Музей деревянного зодчества, где собраны старинные постройки из дерева – церкви, избы, мельница и др.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9218" name="Picture 2" descr="https://resh.edu.ru/uploads/lesson_extract/3873/20190426095554/OEBPS/objects/c_peace_3_29_1/1195a319-d8fa-471c-91df-6672b8656ef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5" y="1987825"/>
            <a:ext cx="3112823" cy="249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get-entity_search/1634327/809362509/or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48" y="1713669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7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_extract/3873/20190426095554/OEBPS/objects/c_peace_3_29_1/68a42b97-a2e3-49f4-b342-402fddd5eb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5593978" y="3844813"/>
            <a:ext cx="289112" cy="289111"/>
          </a:xfrm>
          <a:prstGeom prst="ellipse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71549" y="3315912"/>
            <a:ext cx="28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084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72386"/>
            <a:ext cx="7717500" cy="1145597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/>
              <a:t>Владимир основал князь Владимир Мономах (отсюда название города). Владимир стоит на высоком берегу реки </a:t>
            </a:r>
            <a:r>
              <a:rPr lang="ru-RU" sz="2000" dirty="0" err="1"/>
              <a:t>Клязьмы</a:t>
            </a:r>
            <a:r>
              <a:rPr lang="ru-RU" sz="2000" dirty="0"/>
              <a:t>. Главная достопримечательность – Золотые ворота.</a:t>
            </a:r>
          </a:p>
        </p:txBody>
      </p:sp>
      <p:pic>
        <p:nvPicPr>
          <p:cNvPr id="10242" name="Picture 2" descr="https://resh.edu.ru/uploads/lesson_extract/3873/20190426095554/OEBPS/objects/c_peace_3_29_1/af850178-22e1-4aed-b398-bb1fa44c51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983"/>
            <a:ext cx="4191138" cy="330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mir-travel.com/en/individual-and-family-travel/excursions/excursions-in-moscow/Russia-3-ART9429-Vladimir-ArtyomMirn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2" y="1655245"/>
            <a:ext cx="4344600" cy="282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15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9" t="4790" r="10001" b="3593"/>
          <a:stretch/>
        </p:blipFill>
        <p:spPr bwMode="auto">
          <a:xfrm>
            <a:off x="877806" y="2122515"/>
            <a:ext cx="1694355" cy="2201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catherineasquithgallery.com/uploads/posts/2021-02/1614516607_196-p-telefon-na-belom-fone-2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8" r="16711"/>
          <a:stretch/>
        </p:blipFill>
        <p:spPr bwMode="auto">
          <a:xfrm>
            <a:off x="2445447" y="365891"/>
            <a:ext cx="727075" cy="1438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0" t="4511" r="4800"/>
          <a:stretch/>
        </p:blipFill>
        <p:spPr bwMode="auto">
          <a:xfrm>
            <a:off x="3584448" y="2722266"/>
            <a:ext cx="962025" cy="12096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290" name="Picture 2" descr="https://img.razrisyika.ru/img/135/1200/538590-cvetnaya-raskraska-karta-sokrovisch-dlya-dete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668" y="455424"/>
            <a:ext cx="1204575" cy="174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999" y="1460409"/>
            <a:ext cx="3526031" cy="352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07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6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0" y="591671"/>
            <a:ext cx="3514725" cy="3533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580" y="1231799"/>
            <a:ext cx="2261067" cy="225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0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6340" y="1797840"/>
            <a:ext cx="8747660" cy="1316420"/>
          </a:xfrm>
        </p:spPr>
        <p:txBody>
          <a:bodyPr/>
          <a:lstStyle/>
          <a:p>
            <a:r>
              <a:rPr lang="ru-RU" sz="2400" dirty="0" smtClean="0"/>
              <a:t>Цель: </a:t>
            </a:r>
            <a:r>
              <a:rPr lang="ru-RU" sz="2400" dirty="0"/>
              <a:t>з</a:t>
            </a:r>
            <a:r>
              <a:rPr lang="ru-RU" sz="2400" dirty="0" smtClean="0"/>
              <a:t>накомство с </a:t>
            </a:r>
            <a:r>
              <a:rPr lang="ru-RU" sz="2400" dirty="0"/>
              <a:t>историческими достопримечательностями Золотого кольца России.</a:t>
            </a:r>
          </a:p>
        </p:txBody>
      </p:sp>
    </p:spTree>
    <p:extLst>
      <p:ext uri="{BB962C8B-B14F-4D97-AF65-F5344CB8AC3E}">
        <p14:creationId xmlns:p14="http://schemas.microsoft.com/office/powerpoint/2010/main" val="406693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36103" y="1013791"/>
            <a:ext cx="8010939" cy="3293166"/>
          </a:xfrm>
        </p:spPr>
        <p:txBody>
          <a:bodyPr/>
          <a:lstStyle/>
          <a:p>
            <a:r>
              <a:rPr lang="ru-RU" sz="2400" dirty="0" smtClean="0"/>
              <a:t>План </a:t>
            </a:r>
            <a:r>
              <a:rPr lang="ru-RU" sz="2400" dirty="0"/>
              <a:t>урока:</a:t>
            </a:r>
            <a:br>
              <a:rPr lang="ru-RU" sz="2400" dirty="0"/>
            </a:br>
            <a:r>
              <a:rPr lang="ru-RU" sz="2400" dirty="0"/>
              <a:t>1. </a:t>
            </a:r>
            <a:r>
              <a:rPr lang="ru-RU" sz="2400" dirty="0" smtClean="0"/>
              <a:t>Познакомиться с </a:t>
            </a:r>
            <a:r>
              <a:rPr lang="ru-RU" sz="2400" dirty="0"/>
              <a:t>понятием "Золотое кольцо России" и его географическим расположением.</a:t>
            </a:r>
            <a:br>
              <a:rPr lang="ru-RU" sz="2400" dirty="0"/>
            </a:br>
            <a:r>
              <a:rPr lang="ru-RU" sz="2400" dirty="0"/>
              <a:t>2. </a:t>
            </a:r>
            <a:r>
              <a:rPr lang="ru-RU" sz="2400" dirty="0" smtClean="0"/>
              <a:t>Рассмотреть самые известные достопримечательности </a:t>
            </a:r>
            <a:r>
              <a:rPr lang="ru-RU" sz="2400" dirty="0"/>
              <a:t>Золотого кольца.</a:t>
            </a:r>
            <a:br>
              <a:rPr lang="ru-RU" sz="2400" dirty="0"/>
            </a:br>
            <a:r>
              <a:rPr lang="ru-RU" sz="2400" dirty="0"/>
              <a:t>3. </a:t>
            </a:r>
            <a:r>
              <a:rPr lang="ru-RU" sz="2400" dirty="0" smtClean="0"/>
              <a:t>Подвести итоги.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0161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03513" y="2097741"/>
            <a:ext cx="707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3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9"/>
          <p:cNvSpPr txBox="1">
            <a:spLocks noGrp="1"/>
          </p:cNvSpPr>
          <p:nvPr>
            <p:ph type="ctrTitle"/>
          </p:nvPr>
        </p:nvSpPr>
        <p:spPr>
          <a:xfrm>
            <a:off x="1020096" y="1563039"/>
            <a:ext cx="7064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Золотое кольцо </a:t>
            </a:r>
            <a:br>
              <a:rPr lang="ru-RU" dirty="0" smtClean="0"/>
            </a:br>
            <a:r>
              <a:rPr lang="ru-RU" dirty="0" smtClean="0"/>
              <a:t>России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6340" y="1797840"/>
            <a:ext cx="8747660" cy="1316420"/>
          </a:xfrm>
        </p:spPr>
        <p:txBody>
          <a:bodyPr/>
          <a:lstStyle/>
          <a:p>
            <a:r>
              <a:rPr lang="ru-RU" sz="2400" dirty="0" smtClean="0"/>
              <a:t>Цель: </a:t>
            </a:r>
            <a:r>
              <a:rPr lang="ru-RU" sz="2400" dirty="0"/>
              <a:t>з</a:t>
            </a:r>
            <a:r>
              <a:rPr lang="ru-RU" sz="2400" dirty="0" smtClean="0"/>
              <a:t>накомство с </a:t>
            </a:r>
            <a:r>
              <a:rPr lang="ru-RU" sz="2400" dirty="0"/>
              <a:t>историческими достопримечательностями Золотого кольца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883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36103" y="1013791"/>
            <a:ext cx="8010939" cy="3293166"/>
          </a:xfrm>
        </p:spPr>
        <p:txBody>
          <a:bodyPr/>
          <a:lstStyle/>
          <a:p>
            <a:r>
              <a:rPr lang="ru-RU" sz="2400" dirty="0" smtClean="0"/>
              <a:t>План </a:t>
            </a:r>
            <a:r>
              <a:rPr lang="ru-RU" sz="2400" dirty="0"/>
              <a:t>урока:</a:t>
            </a:r>
            <a:br>
              <a:rPr lang="ru-RU" sz="2400" dirty="0"/>
            </a:br>
            <a:r>
              <a:rPr lang="ru-RU" sz="2400" dirty="0"/>
              <a:t>1. </a:t>
            </a:r>
            <a:r>
              <a:rPr lang="ru-RU" sz="2400" dirty="0" smtClean="0"/>
              <a:t>Познакомиться с </a:t>
            </a:r>
            <a:r>
              <a:rPr lang="ru-RU" sz="2400" dirty="0"/>
              <a:t>понятием "Золотое кольцо России" и его географическим расположением.</a:t>
            </a:r>
            <a:br>
              <a:rPr lang="ru-RU" sz="2400" dirty="0"/>
            </a:br>
            <a:r>
              <a:rPr lang="ru-RU" sz="2400" dirty="0"/>
              <a:t>2. </a:t>
            </a:r>
            <a:r>
              <a:rPr lang="ru-RU" sz="2400" dirty="0" smtClean="0"/>
              <a:t>Рассмотреть самые известные достопримечательности </a:t>
            </a:r>
            <a:r>
              <a:rPr lang="ru-RU" sz="2400" dirty="0"/>
              <a:t>Золотого кольца.</a:t>
            </a:r>
            <a:br>
              <a:rPr lang="ru-RU" sz="2400" dirty="0"/>
            </a:br>
            <a:r>
              <a:rPr lang="ru-RU" sz="2400" dirty="0"/>
              <a:t>3. </a:t>
            </a:r>
            <a:r>
              <a:rPr lang="ru-RU" sz="2400" dirty="0" smtClean="0"/>
              <a:t>Подвести итоги.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7938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0120" y="968125"/>
            <a:ext cx="7717500" cy="3295800"/>
          </a:xfrm>
        </p:spPr>
        <p:txBody>
          <a:bodyPr/>
          <a:lstStyle/>
          <a:p>
            <a:pPr marL="114300" indent="0">
              <a:buNone/>
            </a:pPr>
            <a:r>
              <a:rPr lang="ru-RU" sz="2400" dirty="0"/>
              <a:t>«Золотое кольцо России» – популярный в нашей стране экскурсионный маршрут по древним русским городам, где сохранились уникальные памятники отечественной истории и культуры. Начиная и заканчивая Москвой, маршрут Золотого кольца проходит по территории пяти областей: Московской, Ярославской, Костромской, Владимирской и Ивановской.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6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nimalist Business Slides XL by Slidesgo">
  <a:themeElements>
    <a:clrScheme name="Simple Light">
      <a:dk1>
        <a:srgbClr val="000000"/>
      </a:dk1>
      <a:lt1>
        <a:srgbClr val="F5F2EE"/>
      </a:lt1>
      <a:dk2>
        <a:srgbClr val="000000"/>
      </a:dk2>
      <a:lt2>
        <a:srgbClr val="EEEEEE"/>
      </a:lt2>
      <a:accent1>
        <a:srgbClr val="3F3533"/>
      </a:accent1>
      <a:accent2>
        <a:srgbClr val="3F3533"/>
      </a:accent2>
      <a:accent3>
        <a:srgbClr val="3F3533"/>
      </a:accent3>
      <a:accent4>
        <a:srgbClr val="3F3533"/>
      </a:accent4>
      <a:accent5>
        <a:srgbClr val="3F3533"/>
      </a:accent5>
      <a:accent6>
        <a:srgbClr val="3F3533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455</Words>
  <Application>Microsoft Office PowerPoint</Application>
  <PresentationFormat>Экран (16:9)</PresentationFormat>
  <Paragraphs>28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Lato</vt:lpstr>
      <vt:lpstr>Montserrat</vt:lpstr>
      <vt:lpstr>Times New Roman</vt:lpstr>
      <vt:lpstr>Vidaloka</vt:lpstr>
      <vt:lpstr>Minimalist Business Slides XL by Slidesgo</vt:lpstr>
      <vt:lpstr>Презентация PowerPoint</vt:lpstr>
      <vt:lpstr>Презентация PowerPoint</vt:lpstr>
      <vt:lpstr>Презентация PowerPoint</vt:lpstr>
      <vt:lpstr>Презентация PowerPoint</vt:lpstr>
      <vt:lpstr>Золотое кольцо 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Victoria Kuzheleva</cp:lastModifiedBy>
  <cp:revision>18</cp:revision>
  <dcterms:modified xsi:type="dcterms:W3CDTF">2023-12-05T08:08:17Z</dcterms:modified>
</cp:coreProperties>
</file>