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56" r:id="rId3"/>
    <p:sldId id="266" r:id="rId4"/>
    <p:sldId id="265" r:id="rId5"/>
    <p:sldId id="264" r:id="rId6"/>
    <p:sldId id="263" r:id="rId7"/>
    <p:sldId id="262" r:id="rId8"/>
    <p:sldId id="257" r:id="rId9"/>
    <p:sldId id="267" r:id="rId10"/>
    <p:sldId id="269" r:id="rId11"/>
    <p:sldId id="268" r:id="rId12"/>
    <p:sldId id="261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697D8-5714-4CF5-9621-BD5382727A43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A87FC-AC0F-4625-B52A-4FC83F020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2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87FC-AC0F-4625-B52A-4FC83F02039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6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Gabriola" panose="04040605051002020D02" pitchFamily="82" charset="0"/>
              </a:rPr>
              <a:t>Первое декабря</a:t>
            </a:r>
          </a:p>
          <a:p>
            <a:pPr algn="ctr"/>
            <a:r>
              <a:rPr lang="ru-RU" sz="6600" dirty="0" smtClean="0">
                <a:latin typeface="Gabriola" panose="04040605051002020D02" pitchFamily="82" charset="0"/>
              </a:rPr>
              <a:t>Классная работа</a:t>
            </a:r>
            <a:endParaRPr lang="ru-RU" sz="6600" dirty="0">
              <a:latin typeface="Gabriola" panose="04040605051002020D02" pitchFamily="82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528" y="3969736"/>
            <a:ext cx="2120407" cy="251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832" y="4076762"/>
            <a:ext cx="2119610" cy="243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70994"/>
            <a:ext cx="2011536" cy="201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74806"/>
            <a:ext cx="2431445" cy="286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35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" y="-1"/>
            <a:ext cx="9137041" cy="685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0165" y="1340768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с141(правило)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Упражнение283</a:t>
            </a:r>
          </a:p>
          <a:p>
            <a:pPr algn="ctr"/>
            <a:r>
              <a:rPr lang="ru-RU" sz="2400" dirty="0" smtClean="0"/>
              <a:t>Упражнение286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задание:</a:t>
            </a:r>
          </a:p>
          <a:p>
            <a:r>
              <a:rPr lang="ru-RU" sz="2400" dirty="0" smtClean="0"/>
              <a:t>Кто желает получить дополнительную оценку, можете нарисовать рисунки, с помощью которых можно объяснить значения многозначного слова.</a:t>
            </a:r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1500" y="214313"/>
            <a:ext cx="7258050" cy="1011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alt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292080" y="1988840"/>
            <a:ext cx="288032" cy="8640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938411" y="231752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выбор</a:t>
            </a:r>
            <a:endParaRPr lang="ru-RU" dirty="0"/>
          </a:p>
        </p:txBody>
      </p:sp>
      <p:pic>
        <p:nvPicPr>
          <p:cNvPr id="10242" name="Picture 2">
            <a:hlinkHover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75083"/>
            <a:ext cx="2339548" cy="258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28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" y="-1"/>
            <a:ext cx="9137041" cy="685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67" y="188640"/>
            <a:ext cx="2824833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3740" y="1397256"/>
            <a:ext cx="51125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Урок сегодня был удачный.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Не прошел для вас он зря.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Вы все очень постарались.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Вам понравилось, друзья?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869160"/>
            <a:ext cx="6264696" cy="64633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сотрудничество!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6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err="1" smtClean="0"/>
              <a:t>Поч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0800000" flipH="1" flipV="1">
            <a:off x="527286" y="45204"/>
            <a:ext cx="791566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Подумай…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/>
              <a:t>Почему предметы  на картинках названы одним и тем же словом?</a:t>
            </a:r>
          </a:p>
          <a:p>
            <a:endParaRPr lang="ru-RU" sz="2400" dirty="0"/>
          </a:p>
        </p:txBody>
      </p:sp>
      <p:pic>
        <p:nvPicPr>
          <p:cNvPr id="7170" name="Picture 2" descr="C:\Users\Сергей\Desktop\Педагогический дебют\кор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33569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ергей\Desktop\Педагогический дебют\корень2.jpg">
            <a:hlinkHover r:id="" action="ppaction://hlinkshowjump?jump=lastslideviewed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33569"/>
            <a:ext cx="27003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Сергей\Desktop\Педагогический дебют\корень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86" y="2333569"/>
            <a:ext cx="2286000" cy="1219200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2708920"/>
            <a:ext cx="28803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hlinkHover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97560"/>
            <a:ext cx="396044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196752"/>
            <a:ext cx="511256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Тетива́ </a:t>
            </a:r>
            <a:r>
              <a:rPr lang="ru-RU" sz="3200" dirty="0"/>
              <a:t>— эластичный шнур из растительных, животных или синтетических волокон, служащий для сгибания древка лука</a:t>
            </a:r>
            <a:r>
              <a:rPr lang="ru-RU" sz="3200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332656"/>
            <a:ext cx="6840760" cy="1003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повторения</a:t>
            </a:r>
          </a:p>
          <a:p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None/>
            </a:pPr>
            <a:r>
              <a:rPr lang="ru-RU" altLang="ru-RU" sz="2400" dirty="0"/>
              <a:t>С каким разделом языка </a:t>
            </a:r>
            <a:r>
              <a:rPr lang="ru-RU" altLang="ru-RU" sz="2400" dirty="0" smtClean="0"/>
              <a:t>вы начали знакомиться?</a:t>
            </a:r>
          </a:p>
          <a:p>
            <a:pPr>
              <a:buFont typeface="Arial" charset="0"/>
              <a:buNone/>
            </a:pPr>
            <a:endParaRPr lang="ru-RU" altLang="ru-RU" sz="2400" dirty="0"/>
          </a:p>
          <a:p>
            <a:pPr>
              <a:buFont typeface="Arial" charset="0"/>
              <a:buNone/>
            </a:pPr>
            <a:r>
              <a:rPr lang="ru-RU" altLang="ru-RU" sz="2400" dirty="0"/>
              <a:t> Что  изучает  лексика?</a:t>
            </a:r>
          </a:p>
          <a:p>
            <a:pPr>
              <a:buFont typeface="Arial" charset="0"/>
              <a:buNone/>
            </a:pPr>
            <a:r>
              <a:rPr lang="ru-RU" altLang="ru-RU" sz="2400" b="1" dirty="0"/>
              <a:t>                                   лексическое значение             </a:t>
            </a:r>
            <a:endParaRPr lang="ru-RU" altLang="ru-RU" sz="2400" dirty="0"/>
          </a:p>
          <a:p>
            <a:pPr>
              <a:buFont typeface="Arial" charset="0"/>
              <a:buNone/>
            </a:pPr>
            <a:r>
              <a:rPr lang="ru-RU" altLang="ru-RU" sz="2400" dirty="0"/>
              <a:t>                                   (изучает лексикология)</a:t>
            </a:r>
          </a:p>
          <a:p>
            <a:pPr>
              <a:buFont typeface="Arial" charset="0"/>
              <a:buNone/>
            </a:pPr>
            <a:r>
              <a:rPr lang="ru-RU" altLang="ru-RU" sz="2400" dirty="0"/>
              <a:t>Слово имеет           </a:t>
            </a:r>
          </a:p>
          <a:p>
            <a:pPr>
              <a:buFont typeface="Arial" charset="0"/>
              <a:buNone/>
            </a:pPr>
            <a:r>
              <a:rPr lang="ru-RU" altLang="ru-RU" sz="2000" b="1" dirty="0"/>
              <a:t>                                       грамматическое значение  </a:t>
            </a:r>
          </a:p>
          <a:p>
            <a:pPr>
              <a:buFont typeface="Arial" charset="0"/>
              <a:buNone/>
            </a:pPr>
            <a:r>
              <a:rPr lang="ru-RU" altLang="ru-RU" sz="2400" dirty="0"/>
              <a:t>                                (изучает морфология)</a:t>
            </a:r>
          </a:p>
          <a:p>
            <a:pPr>
              <a:buFont typeface="Arial" charset="0"/>
              <a:buNone/>
            </a:pPr>
            <a:r>
              <a:rPr lang="ru-RU" altLang="ru-RU" sz="2400" dirty="0"/>
              <a:t>Что такое лексическое значение слова?</a:t>
            </a:r>
          </a:p>
          <a:p>
            <a:pPr>
              <a:buFont typeface="Arial" charset="0"/>
              <a:buNone/>
            </a:pPr>
            <a:r>
              <a:rPr lang="ru-RU" altLang="ru-RU" sz="2400" dirty="0"/>
              <a:t>А если значение слова непонятно, где можно его узнать или уточнить?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 l="3403" t="1941" r="62396" b="19696"/>
          <a:stretch>
            <a:fillRect/>
          </a:stretch>
        </p:blipFill>
        <p:spPr bwMode="auto">
          <a:xfrm>
            <a:off x="-38633" y="716926"/>
            <a:ext cx="1928794" cy="4643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3779912" y="3005765"/>
            <a:ext cx="432048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686200" y="3645024"/>
            <a:ext cx="432048" cy="185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83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«Подумаем вместе»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обычно для шитья;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 ежа их видел я;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Бывают на сосне и ёлке,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называются…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Сергей\Desktop\Педагогический дебют\иголка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8478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ргей\Desktop\Педагогический дебют\еж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75238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ергей\Desktop\Педагогический дебют\сосн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66" y="506442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77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26876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Однозначные и многозначные слова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159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6" y="-130324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470600"/>
            <a:ext cx="7848872" cy="5207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</a:t>
            </a: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folHlink"/>
              </a:buClr>
              <a:buFont typeface="Arial" pitchFamily="34" charset="0"/>
              <a:buChar char="•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многозначные и однозначные слова.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33CC"/>
              </a:buClr>
              <a:buFont typeface="Arial" pitchFamily="34" charset="0"/>
              <a:buChar char="•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различные значения слов самостоятельно и в словаре.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33CC"/>
              </a:buClr>
              <a:defRPr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33CC"/>
              </a:buCl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общее в значениях многозначных слов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239" y="0"/>
            <a:ext cx="13779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08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7"/>
            <a:ext cx="2998787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536" y="1268760"/>
            <a:ext cx="2710755" cy="284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C:\Users\Сергей\Desktop\Педагогический дебют\арбу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389" y="4443408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384" y="2270120"/>
            <a:ext cx="2938463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6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764704"/>
            <a:ext cx="8352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«Угадай-ка»</a:t>
            </a:r>
          </a:p>
          <a:p>
            <a:pPr marL="457200" indent="-457200">
              <a:buAutoNum type="arabicParenR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Старинное оружие для метания стрел в виде гибкой дуги, стянутой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MouseOver r:id="" action="ppaction://hlinkshowjump?jump=lastslide"/>
              </a:rPr>
              <a:t>тетивой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457200" indent="-457200">
              <a:buAutoNum type="arabicParenR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Наружный, твёрдый слой хлеба…</a:t>
            </a:r>
          </a:p>
          <a:p>
            <a:pPr marL="457200" indent="-457200">
              <a:buAutoNum type="arabicParenR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от Солнца планета, вращающаяся вокруг своей оси и вокруг Солнца…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23436"/>
            <a:ext cx="24765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302" y="4090988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48163"/>
            <a:ext cx="216217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41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66" y="-19356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Сергей\Desktop\Педагогический дебю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66" y="133044"/>
            <a:ext cx="9317766" cy="69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427311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916832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/>
              <a:t>Тест</a:t>
            </a:r>
          </a:p>
          <a:p>
            <a:r>
              <a:rPr lang="ru-RU" sz="3600" dirty="0" smtClean="0"/>
              <a:t>1.В</a:t>
            </a:r>
          </a:p>
          <a:p>
            <a:r>
              <a:rPr lang="ru-RU" sz="3600" dirty="0" smtClean="0"/>
              <a:t>2.В</a:t>
            </a:r>
          </a:p>
          <a:p>
            <a:r>
              <a:rPr lang="ru-RU" sz="3600" dirty="0" smtClean="0"/>
              <a:t>3.А</a:t>
            </a:r>
            <a:endParaRPr lang="ru-RU" sz="3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70994"/>
            <a:ext cx="2011536" cy="201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3350"/>
            <a:ext cx="2120407" cy="251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841" y="3612871"/>
            <a:ext cx="2431445" cy="286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563" y="4395780"/>
            <a:ext cx="2119610" cy="243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0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" y="-1"/>
            <a:ext cx="9137041" cy="6852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8630" y="54868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426243"/>
            <a:ext cx="655272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Какую задачу ставили на уроке?</a:t>
            </a:r>
          </a:p>
          <a:p>
            <a:r>
              <a:rPr lang="ru-RU" sz="2000" b="1" u="sng" dirty="0" smtClean="0"/>
              <a:t>Удалось ли решить поставленную задачу?</a:t>
            </a:r>
          </a:p>
          <a:p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Закончите  одно из предложений :</a:t>
            </a:r>
          </a:p>
          <a:p>
            <a:r>
              <a:rPr lang="ru-RU" altLang="ru-RU" sz="2400" b="1" dirty="0"/>
              <a:t>- На этом уроке я узнал, что...</a:t>
            </a:r>
            <a:endParaRPr lang="ru-RU" altLang="ru-RU" sz="2400" dirty="0"/>
          </a:p>
          <a:p>
            <a:r>
              <a:rPr lang="ru-RU" altLang="ru-RU" sz="2400" b="1" dirty="0"/>
              <a:t>- Я научился…</a:t>
            </a:r>
            <a:endParaRPr lang="ru-RU" altLang="ru-RU" sz="2400" dirty="0"/>
          </a:p>
          <a:p>
            <a:r>
              <a:rPr lang="ru-RU" altLang="ru-RU" sz="2400" b="1" dirty="0"/>
              <a:t>-</a:t>
            </a:r>
            <a:r>
              <a:rPr lang="ru-RU" altLang="ru-RU" sz="2400" b="1" i="1" dirty="0"/>
              <a:t>Теперь я знаю…</a:t>
            </a:r>
            <a:endParaRPr lang="ru-RU" altLang="ru-RU" sz="2400" dirty="0"/>
          </a:p>
          <a:p>
            <a:r>
              <a:rPr lang="ru-RU" altLang="ru-RU" sz="2400" b="1" i="1" dirty="0"/>
              <a:t>-Теперь я умею…</a:t>
            </a:r>
            <a:endParaRPr lang="ru-RU" altLang="ru-RU" sz="2400" dirty="0"/>
          </a:p>
          <a:p>
            <a:r>
              <a:rPr lang="ru-RU" altLang="ru-RU" sz="2400" b="1" dirty="0"/>
              <a:t>- Мне понравилось</a:t>
            </a:r>
            <a:r>
              <a:rPr lang="ru-RU" altLang="ru-RU" sz="2400" b="1" dirty="0" smtClean="0"/>
              <a:t>…</a:t>
            </a:r>
            <a:endParaRPr lang="ru-RU" altLang="ru-RU" sz="2400" dirty="0"/>
          </a:p>
          <a:p>
            <a:r>
              <a:rPr lang="ru-RU" altLang="ru-RU" sz="2400" b="1" dirty="0"/>
              <a:t>- </a:t>
            </a:r>
            <a:r>
              <a:rPr lang="ru-RU" altLang="ru-RU" sz="2400" b="1" i="1" dirty="0"/>
              <a:t>Мне было трудно…</a:t>
            </a:r>
            <a:endParaRPr lang="ru-RU" altLang="ru-RU" sz="2400" dirty="0"/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0960"/>
            <a:ext cx="1872207" cy="197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55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275</Words>
  <Application>Microsoft Office PowerPoint</Application>
  <PresentationFormat>Экран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Поч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25</cp:revision>
  <dcterms:created xsi:type="dcterms:W3CDTF">2023-11-09T10:55:44Z</dcterms:created>
  <dcterms:modified xsi:type="dcterms:W3CDTF">2023-11-30T13:34:20Z</dcterms:modified>
</cp:coreProperties>
</file>