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3"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80" r:id="rId22"/>
    <p:sldId id="278" r:id="rId23"/>
    <p:sldId id="279" r:id="rId24"/>
    <p:sldId id="281" r:id="rId25"/>
    <p:sldId id="282"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5B106E36-FD25-4E2D-B0AA-010F637433A0}" type="datetimeFigureOut">
              <a:rPr lang="ru-RU" smtClean="0"/>
              <a:pPr/>
              <a:t>13.12.2023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slow" advClick="0" advTm="10000">
    <p:wheel spokes="8"/>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13.12.2023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slow" advClick="0" advTm="10000">
    <p:wheel spokes="8"/>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13.12.2023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slow" advClick="0" advTm="10000">
    <p:wheel spokes="8"/>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13.12.2023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slow" advClick="0" advTm="10000">
    <p:wheel spokes="8"/>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13.12.2023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slow" advClick="0" advTm="10000">
    <p:wheel spokes="8"/>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5B106E36-FD25-4E2D-B0AA-010F637433A0}" type="datetimeFigureOut">
              <a:rPr lang="ru-RU" smtClean="0"/>
              <a:pPr/>
              <a:t>13.12.2023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slow" advClick="0" advTm="10000">
    <p:wheel spokes="8"/>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B106E36-FD25-4E2D-B0AA-010F637433A0}" type="datetimeFigureOut">
              <a:rPr lang="ru-RU" smtClean="0"/>
              <a:pPr/>
              <a:t>13.12.2023</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slow" advClick="0" advTm="10000">
    <p:wheel spokes="8"/>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B106E36-FD25-4E2D-B0AA-010F637433A0}" type="datetimeFigureOut">
              <a:rPr lang="ru-RU" smtClean="0"/>
              <a:pPr/>
              <a:t>13.12.2023</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slow" advClick="0" advTm="10000">
    <p:wheel spokes="8"/>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13.12.2023</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slow" advClick="0" advTm="10000">
    <p:wheel spokes="8"/>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13.12.2023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slow" advClick="0" advTm="10000">
    <p:wheel spokes="8"/>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13.12.2023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slow" advClick="0" advTm="10000">
    <p:wheel spokes="8"/>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13.12.2023</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10000">
    <p:wheel spokes="8"/>
    <p:sndAc>
      <p:stSnd>
        <p:snd r:embed="rId13" name="chimes.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274638"/>
            <a:ext cx="7500990" cy="1225536"/>
          </a:xfrm>
        </p:spPr>
        <p:txBody>
          <a:bodyPr/>
          <a:lstStyle/>
          <a:p>
            <a:r>
              <a:rPr lang="ru-RU" dirty="0"/>
              <a:t>Айвазовский: Душа Моря</a:t>
            </a:r>
          </a:p>
        </p:txBody>
      </p:sp>
      <p:pic>
        <p:nvPicPr>
          <p:cNvPr id="4" name="Содержимое 3" descr="портрет айвазовского.jpg"/>
          <p:cNvPicPr>
            <a:picLocks noGrp="1" noChangeAspect="1"/>
          </p:cNvPicPr>
          <p:nvPr>
            <p:ph idx="1"/>
          </p:nvPr>
        </p:nvPicPr>
        <p:blipFill>
          <a:blip r:embed="rId3"/>
          <a:stretch>
            <a:fillRect/>
          </a:stretch>
        </p:blipFill>
        <p:spPr>
          <a:xfrm>
            <a:off x="1177527" y="1600200"/>
            <a:ext cx="6788945" cy="4525963"/>
          </a:xfrm>
          <a:prstGeom prst="ellipse">
            <a:avLst/>
          </a:prstGeom>
          <a:ln>
            <a:noFill/>
          </a:ln>
          <a:effectLst>
            <a:softEdge rad="112500"/>
          </a:effectLst>
        </p:spPr>
      </p:pic>
    </p:spTree>
  </p:cSld>
  <p:clrMapOvr>
    <a:masterClrMapping/>
  </p:clrMapOvr>
  <p:transition spd="slow" advClick="0" advTm="10000">
    <p:wheel spokes="8"/>
    <p:sndAc>
      <p:stSnd>
        <p:snd r:embed="rId2" name="chimes.wav"/>
      </p:stSnd>
    </p:sndAc>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214414" y="274638"/>
            <a:ext cx="7000924" cy="1082660"/>
          </a:xfrm>
        </p:spPr>
        <p:txBody>
          <a:bodyPr>
            <a:normAutofit fontScale="90000"/>
          </a:bodyPr>
          <a:lstStyle/>
          <a:p>
            <a:r>
              <a:rPr lang="ru-RU" dirty="0"/>
              <a:t>Другие шедевры творчества Айвазовского</a:t>
            </a:r>
          </a:p>
        </p:txBody>
      </p:sp>
      <p:pic>
        <p:nvPicPr>
          <p:cNvPr id="6" name="Содержимое 5" descr="портрет айвазовского.jpg"/>
          <p:cNvPicPr>
            <a:picLocks noGrp="1" noChangeAspect="1"/>
          </p:cNvPicPr>
          <p:nvPr>
            <p:ph idx="1"/>
          </p:nvPr>
        </p:nvPicPr>
        <p:blipFill>
          <a:blip r:embed="rId3"/>
          <a:stretch>
            <a:fillRect/>
          </a:stretch>
        </p:blipFill>
        <p:spPr>
          <a:xfrm>
            <a:off x="1000100" y="1643050"/>
            <a:ext cx="7479242" cy="4786346"/>
          </a:xfrm>
        </p:spPr>
      </p:pic>
    </p:spTree>
  </p:cSld>
  <p:clrMapOvr>
    <a:masterClrMapping/>
  </p:clrMapOvr>
  <p:transition spd="slow" advClick="0" advTm="10000">
    <p:wheel spokes="8"/>
    <p:sndAc>
      <p:stSnd>
        <p:snd r:embed="rId2" name="chimes.wav"/>
      </p:stSnd>
    </p:sndAc>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214290"/>
            <a:ext cx="6357982" cy="1225536"/>
          </a:xfrm>
        </p:spPr>
        <p:txBody>
          <a:bodyPr>
            <a:normAutofit/>
          </a:bodyPr>
          <a:lstStyle/>
          <a:p>
            <a:r>
              <a:rPr lang="ru-RU" dirty="0"/>
              <a:t>Бурное море ночью</a:t>
            </a:r>
          </a:p>
        </p:txBody>
      </p:sp>
      <p:pic>
        <p:nvPicPr>
          <p:cNvPr id="4" name="Содержимое 3" descr="Бурное море ночью.jpg"/>
          <p:cNvPicPr>
            <a:picLocks noGrp="1" noChangeAspect="1"/>
          </p:cNvPicPr>
          <p:nvPr>
            <p:ph idx="1"/>
          </p:nvPr>
        </p:nvPicPr>
        <p:blipFill>
          <a:blip r:embed="rId3"/>
          <a:stretch>
            <a:fillRect/>
          </a:stretch>
        </p:blipFill>
        <p:spPr>
          <a:xfrm>
            <a:off x="1357290" y="1428736"/>
            <a:ext cx="6735582" cy="4714908"/>
          </a:xfrm>
        </p:spPr>
      </p:pic>
    </p:spTree>
  </p:cSld>
  <p:clrMapOvr>
    <a:masterClrMapping/>
  </p:clrMapOvr>
  <p:transition spd="slow" advClick="0" advTm="10000">
    <p:wheel spokes="8"/>
    <p:sndAc>
      <p:stSnd>
        <p:snd r:embed="rId2" name="chimes.wav"/>
      </p:stSnd>
    </p:sndAc>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285728"/>
            <a:ext cx="6429420" cy="1154098"/>
          </a:xfrm>
        </p:spPr>
        <p:txBody>
          <a:bodyPr/>
          <a:lstStyle/>
          <a:p>
            <a:r>
              <a:rPr lang="ru-RU" dirty="0"/>
              <a:t>Буря на море ночью</a:t>
            </a:r>
          </a:p>
        </p:txBody>
      </p:sp>
      <p:pic>
        <p:nvPicPr>
          <p:cNvPr id="4" name="Содержимое 3" descr="Буря на море ночью.jpg"/>
          <p:cNvPicPr>
            <a:picLocks noGrp="1" noChangeAspect="1"/>
          </p:cNvPicPr>
          <p:nvPr>
            <p:ph idx="1"/>
          </p:nvPr>
        </p:nvPicPr>
        <p:blipFill>
          <a:blip r:embed="rId3"/>
          <a:stretch>
            <a:fillRect/>
          </a:stretch>
        </p:blipFill>
        <p:spPr>
          <a:xfrm>
            <a:off x="1857356" y="1643050"/>
            <a:ext cx="5739254" cy="4742059"/>
          </a:xfrm>
        </p:spPr>
      </p:pic>
    </p:spTree>
  </p:cSld>
  <p:clrMapOvr>
    <a:masterClrMapping/>
  </p:clrMapOvr>
  <p:transition spd="slow" advClick="0" advTm="10000">
    <p:wheel spokes="8"/>
    <p:sndAc>
      <p:stSnd>
        <p:snd r:embed="rId2" name="chimes.wav"/>
      </p:stSnd>
    </p:sndAc>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3042" y="357166"/>
            <a:ext cx="5715040" cy="1082660"/>
          </a:xfrm>
        </p:spPr>
        <p:txBody>
          <a:bodyPr/>
          <a:lstStyle/>
          <a:p>
            <a:r>
              <a:rPr lang="ru-RU" dirty="0"/>
              <a:t>Вид на Аю-Даг</a:t>
            </a:r>
          </a:p>
        </p:txBody>
      </p:sp>
      <p:pic>
        <p:nvPicPr>
          <p:cNvPr id="4" name="Содержимое 3" descr="Вид на Аю-Даг.jpg"/>
          <p:cNvPicPr>
            <a:picLocks noGrp="1" noChangeAspect="1"/>
          </p:cNvPicPr>
          <p:nvPr>
            <p:ph idx="1"/>
          </p:nvPr>
        </p:nvPicPr>
        <p:blipFill>
          <a:blip r:embed="rId3"/>
          <a:stretch>
            <a:fillRect/>
          </a:stretch>
        </p:blipFill>
        <p:spPr>
          <a:xfrm>
            <a:off x="943973" y="1600200"/>
            <a:ext cx="7256053" cy="4525963"/>
          </a:xfrm>
        </p:spPr>
      </p:pic>
    </p:spTree>
  </p:cSld>
  <p:clrMapOvr>
    <a:masterClrMapping/>
  </p:clrMapOvr>
  <p:transition spd="slow" advClick="0" advTm="10000">
    <p:wheel spokes="8"/>
    <p:sndAc>
      <p:stSnd>
        <p:snd r:embed="rId2" name="chimes.wav"/>
      </p:stSnd>
    </p:sndAc>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976" y="274638"/>
            <a:ext cx="7215238" cy="1082660"/>
          </a:xfrm>
        </p:spPr>
        <p:txBody>
          <a:bodyPr/>
          <a:lstStyle/>
          <a:p>
            <a:r>
              <a:rPr lang="ru-RU" dirty="0"/>
              <a:t>Восход солнца в Феодосии</a:t>
            </a:r>
          </a:p>
        </p:txBody>
      </p:sp>
      <p:pic>
        <p:nvPicPr>
          <p:cNvPr id="4" name="Содержимое 3" descr="Восход солнца в Феодосии.jpg"/>
          <p:cNvPicPr>
            <a:picLocks noGrp="1" noChangeAspect="1"/>
          </p:cNvPicPr>
          <p:nvPr>
            <p:ph idx="1"/>
          </p:nvPr>
        </p:nvPicPr>
        <p:blipFill>
          <a:blip r:embed="rId3"/>
          <a:stretch>
            <a:fillRect/>
          </a:stretch>
        </p:blipFill>
        <p:spPr>
          <a:xfrm>
            <a:off x="1643042" y="1500174"/>
            <a:ext cx="6477228" cy="4525963"/>
          </a:xfrm>
        </p:spPr>
      </p:pic>
    </p:spTree>
  </p:cSld>
  <p:clrMapOvr>
    <a:masterClrMapping/>
  </p:clrMapOvr>
  <p:transition spd="slow" advClick="0" advTm="10000">
    <p:wheel spokes="8"/>
    <p:sndAc>
      <p:stSnd>
        <p:snd r:embed="rId2" name="chimes.wav"/>
      </p:stSnd>
    </p:sndAc>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Восход солнца у берегов Ялты</a:t>
            </a:r>
          </a:p>
        </p:txBody>
      </p:sp>
      <p:pic>
        <p:nvPicPr>
          <p:cNvPr id="4" name="Содержимое 3" descr="Восход солнца у берегов Ялты.jpg"/>
          <p:cNvPicPr>
            <a:picLocks noGrp="1" noChangeAspect="1"/>
          </p:cNvPicPr>
          <p:nvPr>
            <p:ph idx="1"/>
          </p:nvPr>
        </p:nvPicPr>
        <p:blipFill>
          <a:blip r:embed="rId3"/>
          <a:stretch>
            <a:fillRect/>
          </a:stretch>
        </p:blipFill>
        <p:spPr>
          <a:xfrm>
            <a:off x="642910" y="1714488"/>
            <a:ext cx="7904029" cy="4643617"/>
          </a:xfrm>
        </p:spPr>
      </p:pic>
    </p:spTree>
  </p:cSld>
  <p:clrMapOvr>
    <a:masterClrMapping/>
  </p:clrMapOvr>
  <p:transition spd="slow" advClick="0" advTm="10000">
    <p:wheel spokes="8"/>
    <p:sndAc>
      <p:stSnd>
        <p:snd r:embed="rId2" name="chimes.wav"/>
      </p:stSnd>
    </p:sndAc>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0100" y="285728"/>
            <a:ext cx="6929486" cy="1225536"/>
          </a:xfrm>
        </p:spPr>
        <p:txBody>
          <a:bodyPr>
            <a:normAutofit fontScale="90000"/>
          </a:bodyPr>
          <a:lstStyle/>
          <a:p>
            <a:r>
              <a:rPr lang="ru-RU" dirty="0"/>
              <a:t>Встреча рыбаков на берегу Неаполитанского залива</a:t>
            </a:r>
          </a:p>
        </p:txBody>
      </p:sp>
      <p:pic>
        <p:nvPicPr>
          <p:cNvPr id="4" name="Содержимое 3" descr="Встреча рыбаков на берегу Неаполитанского заолива.jpg"/>
          <p:cNvPicPr>
            <a:picLocks noGrp="1" noChangeAspect="1"/>
          </p:cNvPicPr>
          <p:nvPr>
            <p:ph idx="1"/>
          </p:nvPr>
        </p:nvPicPr>
        <p:blipFill>
          <a:blip r:embed="rId3"/>
          <a:stretch>
            <a:fillRect/>
          </a:stretch>
        </p:blipFill>
        <p:spPr>
          <a:xfrm>
            <a:off x="1056689" y="1600200"/>
            <a:ext cx="7030622" cy="4525963"/>
          </a:xfrm>
        </p:spPr>
      </p:pic>
    </p:spTree>
  </p:cSld>
  <p:clrMapOvr>
    <a:masterClrMapping/>
  </p:clrMapOvr>
  <p:transition spd="slow" advClick="0" advTm="10000">
    <p:wheel spokes="8"/>
    <p:sndAc>
      <p:stSnd>
        <p:snd r:embed="rId2" name="chimes.wav"/>
      </p:stSnd>
    </p:sndAc>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972452" cy="1154098"/>
          </a:xfrm>
        </p:spPr>
        <p:txBody>
          <a:bodyPr/>
          <a:lstStyle/>
          <a:p>
            <a:r>
              <a:rPr lang="ru-RU" dirty="0"/>
              <a:t>Заход солнца на море (1866)</a:t>
            </a:r>
          </a:p>
        </p:txBody>
      </p:sp>
      <p:pic>
        <p:nvPicPr>
          <p:cNvPr id="4" name="Содержимое 3" descr="Заход солнца на море(1866).jpg"/>
          <p:cNvPicPr>
            <a:picLocks noGrp="1" noChangeAspect="1"/>
          </p:cNvPicPr>
          <p:nvPr>
            <p:ph idx="1"/>
          </p:nvPr>
        </p:nvPicPr>
        <p:blipFill>
          <a:blip r:embed="rId3"/>
          <a:stretch>
            <a:fillRect/>
          </a:stretch>
        </p:blipFill>
        <p:spPr>
          <a:xfrm>
            <a:off x="1785918" y="1500174"/>
            <a:ext cx="5781992" cy="4827963"/>
          </a:xfrm>
        </p:spPr>
      </p:pic>
    </p:spTree>
  </p:cSld>
  <p:clrMapOvr>
    <a:masterClrMapping/>
  </p:clrMapOvr>
  <p:transition spd="slow" advClick="0" advTm="10000">
    <p:wheel spokes="8"/>
    <p:sndAc>
      <p:stSnd>
        <p:snd r:embed="rId2" name="chimes.wav"/>
      </p:stSnd>
    </p:sndAc>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Кораблекрушение у Афонской горы</a:t>
            </a:r>
          </a:p>
        </p:txBody>
      </p:sp>
      <p:pic>
        <p:nvPicPr>
          <p:cNvPr id="4" name="Содержимое 3" descr="Кораблекрушени е у Афонской горы.jpg"/>
          <p:cNvPicPr>
            <a:picLocks noGrp="1" noChangeAspect="1"/>
          </p:cNvPicPr>
          <p:nvPr>
            <p:ph idx="1"/>
          </p:nvPr>
        </p:nvPicPr>
        <p:blipFill>
          <a:blip r:embed="rId3"/>
          <a:stretch>
            <a:fillRect/>
          </a:stretch>
        </p:blipFill>
        <p:spPr>
          <a:xfrm>
            <a:off x="1000100" y="1500174"/>
            <a:ext cx="7286676" cy="4736339"/>
          </a:xfrm>
        </p:spPr>
      </p:pic>
    </p:spTree>
  </p:cSld>
  <p:clrMapOvr>
    <a:masterClrMapping/>
  </p:clrMapOvr>
  <p:transition spd="slow" advClick="0" advTm="10000">
    <p:wheel spokes="8"/>
    <p:sndAc>
      <p:stSnd>
        <p:snd r:embed="rId2" name="chimes.wav"/>
      </p:stSnd>
    </p:sndAc>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Лунная дорожка</a:t>
            </a:r>
          </a:p>
        </p:txBody>
      </p:sp>
      <p:pic>
        <p:nvPicPr>
          <p:cNvPr id="4" name="Содержимое 3" descr="Лунная дорожка.jpg"/>
          <p:cNvPicPr>
            <a:picLocks noGrp="1" noChangeAspect="1"/>
          </p:cNvPicPr>
          <p:nvPr>
            <p:ph idx="1"/>
          </p:nvPr>
        </p:nvPicPr>
        <p:blipFill>
          <a:blip r:embed="rId3"/>
          <a:stretch>
            <a:fillRect/>
          </a:stretch>
        </p:blipFill>
        <p:spPr>
          <a:xfrm>
            <a:off x="1339169" y="1600200"/>
            <a:ext cx="6592688" cy="4614882"/>
          </a:xfrm>
        </p:spPr>
      </p:pic>
    </p:spTree>
  </p:cSld>
  <p:clrMapOvr>
    <a:masterClrMapping/>
  </p:clrMapOvr>
  <p:transition spd="slow" advClick="0" advTm="10000">
    <p:wheel spokes="8"/>
    <p:sndAc>
      <p:stSnd>
        <p:snd r:embed="rId2" name="chimes.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dirty="0"/>
              <a:t>Самые знаменитые картины Айвазовского</a:t>
            </a:r>
          </a:p>
        </p:txBody>
      </p:sp>
      <p:sp>
        <p:nvSpPr>
          <p:cNvPr id="5" name="Содержимое 4"/>
          <p:cNvSpPr>
            <a:spLocks noGrp="1"/>
          </p:cNvSpPr>
          <p:nvPr>
            <p:ph idx="1"/>
          </p:nvPr>
        </p:nvSpPr>
        <p:spPr/>
        <p:txBody>
          <a:bodyPr/>
          <a:lstStyle/>
          <a:p>
            <a:r>
              <a:rPr lang="ru-RU" dirty="0"/>
              <a:t>Девятый вал</a:t>
            </a:r>
          </a:p>
          <a:p>
            <a:r>
              <a:rPr lang="ru-RU" dirty="0"/>
              <a:t>Море Констебль</a:t>
            </a:r>
          </a:p>
          <a:p>
            <a:r>
              <a:rPr lang="ru-RU" dirty="0"/>
              <a:t>Чесменский бой</a:t>
            </a:r>
          </a:p>
          <a:p>
            <a:r>
              <a:rPr lang="ru-RU" dirty="0"/>
              <a:t>Наваринский бой</a:t>
            </a:r>
          </a:p>
          <a:p>
            <a:r>
              <a:rPr lang="ru-RU" dirty="0"/>
              <a:t>Радуга</a:t>
            </a:r>
          </a:p>
          <a:p>
            <a:r>
              <a:rPr lang="ru-RU" dirty="0"/>
              <a:t>Чёрное море</a:t>
            </a:r>
          </a:p>
          <a:p>
            <a:r>
              <a:rPr lang="ru-RU" dirty="0"/>
              <a:t>Волна</a:t>
            </a:r>
          </a:p>
        </p:txBody>
      </p:sp>
    </p:spTree>
  </p:cSld>
  <p:clrMapOvr>
    <a:masterClrMapping/>
  </p:clrMapOvr>
  <p:transition spd="slow" advClick="0" advTm="10000">
    <p:wheel spokes="8"/>
    <p:sndAc>
      <p:stSnd>
        <p:snd r:embed="rId2" name="chimes.wav"/>
      </p:stSnd>
    </p:sndAc>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7290" y="285728"/>
            <a:ext cx="6715172" cy="1082660"/>
          </a:xfrm>
        </p:spPr>
        <p:txBody>
          <a:bodyPr/>
          <a:lstStyle/>
          <a:p>
            <a:r>
              <a:rPr lang="ru-RU" dirty="0"/>
              <a:t>Неаполитанский залив</a:t>
            </a:r>
          </a:p>
        </p:txBody>
      </p:sp>
      <p:pic>
        <p:nvPicPr>
          <p:cNvPr id="4" name="Содержимое 3" descr="Неаполитанский залив.jpg"/>
          <p:cNvPicPr>
            <a:picLocks noGrp="1" noChangeAspect="1"/>
          </p:cNvPicPr>
          <p:nvPr>
            <p:ph idx="1"/>
          </p:nvPr>
        </p:nvPicPr>
        <p:blipFill>
          <a:blip r:embed="rId3"/>
          <a:stretch>
            <a:fillRect/>
          </a:stretch>
        </p:blipFill>
        <p:spPr>
          <a:xfrm>
            <a:off x="1214414" y="1571612"/>
            <a:ext cx="7012962" cy="4786346"/>
          </a:xfrm>
        </p:spPr>
      </p:pic>
    </p:spTree>
  </p:cSld>
  <p:clrMapOvr>
    <a:masterClrMapping/>
  </p:clrMapOvr>
  <p:transition spd="slow" advClick="0" advTm="10000">
    <p:wheel spokes="8"/>
    <p:sndAc>
      <p:stSnd>
        <p:snd r:embed="rId2" name="chimes.wav"/>
      </p:stSnd>
    </p:sndAc>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Спасающиеся от кораблекрушения</a:t>
            </a:r>
          </a:p>
        </p:txBody>
      </p:sp>
      <p:pic>
        <p:nvPicPr>
          <p:cNvPr id="4" name="Содержимое 3" descr="Спасающиеся от кораблекрушения.jpg"/>
          <p:cNvPicPr>
            <a:picLocks noGrp="1" noChangeAspect="1"/>
          </p:cNvPicPr>
          <p:nvPr>
            <p:ph idx="1"/>
          </p:nvPr>
        </p:nvPicPr>
        <p:blipFill>
          <a:blip r:embed="rId3"/>
          <a:stretch>
            <a:fillRect/>
          </a:stretch>
        </p:blipFill>
        <p:spPr>
          <a:xfrm>
            <a:off x="1123647" y="1600200"/>
            <a:ext cx="6896706" cy="4525963"/>
          </a:xfrm>
        </p:spPr>
      </p:pic>
    </p:spTree>
  </p:cSld>
  <p:clrMapOvr>
    <a:masterClrMapping/>
  </p:clrMapOvr>
  <p:transition spd="slow" advClick="0" advTm="10000">
    <p:wheel spokes="8"/>
    <p:sndAc>
      <p:stSnd>
        <p:snd r:embed="rId2" name="chimes.wav"/>
      </p:stSnd>
    </p:sndAc>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714488"/>
            <a:ext cx="3543296" cy="2582858"/>
          </a:xfrm>
        </p:spPr>
        <p:txBody>
          <a:bodyPr/>
          <a:lstStyle/>
          <a:p>
            <a:r>
              <a:rPr lang="ru-RU" dirty="0"/>
              <a:t> Туманное утро  в Италии</a:t>
            </a:r>
          </a:p>
        </p:txBody>
      </p:sp>
      <p:pic>
        <p:nvPicPr>
          <p:cNvPr id="4" name="Содержимое 3" descr="Туманное утро в Италии.jpg"/>
          <p:cNvPicPr>
            <a:picLocks noGrp="1" noChangeAspect="1"/>
          </p:cNvPicPr>
          <p:nvPr>
            <p:ph idx="1"/>
          </p:nvPr>
        </p:nvPicPr>
        <p:blipFill>
          <a:blip r:embed="rId3"/>
          <a:stretch>
            <a:fillRect/>
          </a:stretch>
        </p:blipFill>
        <p:spPr>
          <a:xfrm>
            <a:off x="4214810" y="428604"/>
            <a:ext cx="4168622" cy="6091932"/>
          </a:xfrm>
        </p:spPr>
      </p:pic>
    </p:spTree>
  </p:cSld>
  <p:clrMapOvr>
    <a:masterClrMapping/>
  </p:clrMapOvr>
  <p:transition spd="slow" advClick="0" advTm="10000">
    <p:wheel spokes="8"/>
    <p:sndAc>
      <p:stSnd>
        <p:snd r:embed="rId2" name="chimes.wav"/>
      </p:stSnd>
    </p:sndAc>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Утро на морском берегу. Судак</a:t>
            </a:r>
          </a:p>
        </p:txBody>
      </p:sp>
      <p:pic>
        <p:nvPicPr>
          <p:cNvPr id="4" name="Содержимое 3" descr="Утро на морском берегу. Судак.jpg"/>
          <p:cNvPicPr>
            <a:picLocks noGrp="1" noChangeAspect="1"/>
          </p:cNvPicPr>
          <p:nvPr>
            <p:ph idx="1"/>
          </p:nvPr>
        </p:nvPicPr>
        <p:blipFill>
          <a:blip r:embed="rId3"/>
          <a:stretch>
            <a:fillRect/>
          </a:stretch>
        </p:blipFill>
        <p:spPr>
          <a:xfrm>
            <a:off x="1071538" y="1571612"/>
            <a:ext cx="7127501" cy="4525963"/>
          </a:xfrm>
        </p:spPr>
      </p:pic>
    </p:spTree>
  </p:cSld>
  <p:clrMapOvr>
    <a:masterClrMapping/>
  </p:clrMapOvr>
  <p:transition spd="slow" advClick="0" advTm="10000">
    <p:wheel spokes="8"/>
    <p:sndAc>
      <p:stSnd>
        <p:snd r:embed="rId2" name="chimes.wav"/>
      </p:stSnd>
    </p:sndAc>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166" y="214290"/>
            <a:ext cx="6357982" cy="1143008"/>
          </a:xfrm>
        </p:spPr>
        <p:txBody>
          <a:bodyPr/>
          <a:lstStyle/>
          <a:p>
            <a:r>
              <a:rPr lang="ru-RU" dirty="0"/>
              <a:t>Фрегат под парусом</a:t>
            </a:r>
          </a:p>
        </p:txBody>
      </p:sp>
      <p:pic>
        <p:nvPicPr>
          <p:cNvPr id="4" name="Содержимое 3" descr="Фрегат под парусом.jpg"/>
          <p:cNvPicPr>
            <a:picLocks noGrp="1" noChangeAspect="1"/>
          </p:cNvPicPr>
          <p:nvPr>
            <p:ph idx="1"/>
          </p:nvPr>
        </p:nvPicPr>
        <p:blipFill>
          <a:blip r:embed="rId3"/>
          <a:stretch>
            <a:fillRect/>
          </a:stretch>
        </p:blipFill>
        <p:spPr>
          <a:xfrm>
            <a:off x="1285852" y="1500174"/>
            <a:ext cx="6858048" cy="4912077"/>
          </a:xfrm>
        </p:spPr>
      </p:pic>
    </p:spTree>
  </p:cSld>
  <p:clrMapOvr>
    <a:masterClrMapping/>
  </p:clrMapOvr>
  <p:transition spd="slow" advClick="0" advTm="10000">
    <p:wheel spokes="8"/>
    <p:sndAc>
      <p:stSnd>
        <p:snd r:embed="rId2" name="chimes.wav"/>
      </p:stSnd>
    </p:sndAc>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500166" y="2000240"/>
            <a:ext cx="6929486" cy="1154098"/>
          </a:xfrm>
        </p:spPr>
        <p:txBody>
          <a:bodyPr/>
          <a:lstStyle/>
          <a:p>
            <a:r>
              <a:rPr lang="ru-RU" dirty="0"/>
              <a:t>Спасибо за внимание !</a:t>
            </a:r>
          </a:p>
        </p:txBody>
      </p:sp>
    </p:spTree>
  </p:cSld>
  <p:clrMapOvr>
    <a:masterClrMapping/>
  </p:clrMapOvr>
  <p:transition spd="slow" advClick="0" advTm="10000">
    <p:wheel spokes="8"/>
    <p:sndAc>
      <p:stSnd>
        <p:snd r:embed="rId2" name="chimes.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p:cNvSpPr>
            <a:spLocks noGrp="1"/>
          </p:cNvSpPr>
          <p:nvPr>
            <p:ph type="title"/>
          </p:nvPr>
        </p:nvSpPr>
        <p:spPr>
          <a:xfrm>
            <a:off x="1691680" y="476672"/>
            <a:ext cx="1897831" cy="504057"/>
          </a:xfrm>
        </p:spPr>
        <p:txBody>
          <a:bodyPr>
            <a:noAutofit/>
          </a:bodyPr>
          <a:lstStyle/>
          <a:p>
            <a:r>
              <a:rPr lang="ru-RU" sz="2400" dirty="0"/>
              <a:t>Девятый вал</a:t>
            </a:r>
          </a:p>
        </p:txBody>
      </p:sp>
      <p:pic>
        <p:nvPicPr>
          <p:cNvPr id="12" name="Содержимое 11" descr="Девятый вал.jpg"/>
          <p:cNvPicPr>
            <a:picLocks noGrp="1" noChangeAspect="1"/>
          </p:cNvPicPr>
          <p:nvPr>
            <p:ph type="pic" idx="1"/>
          </p:nvPr>
        </p:nvPicPr>
        <p:blipFill>
          <a:blip r:embed="rId3"/>
          <a:srcRect l="6000" r="6000"/>
          <a:stretch>
            <a:fillRect/>
          </a:stretch>
        </p:blipFill>
        <p:spPr>
          <a:xfrm>
            <a:off x="683568" y="1556792"/>
            <a:ext cx="4227711" cy="3170783"/>
          </a:xfrm>
        </p:spPr>
      </p:pic>
      <p:sp>
        <p:nvSpPr>
          <p:cNvPr id="2" name="Текст 1">
            <a:extLst>
              <a:ext uri="{FF2B5EF4-FFF2-40B4-BE49-F238E27FC236}">
                <a16:creationId xmlns:a16="http://schemas.microsoft.com/office/drawing/2014/main" id="{12A3604E-80E6-48F1-8AF5-7A561926CD3E}"/>
              </a:ext>
            </a:extLst>
          </p:cNvPr>
          <p:cNvSpPr>
            <a:spLocks noGrp="1"/>
          </p:cNvSpPr>
          <p:nvPr>
            <p:ph type="body" sz="half" idx="2"/>
          </p:nvPr>
        </p:nvSpPr>
        <p:spPr>
          <a:xfrm>
            <a:off x="5262442" y="1268760"/>
            <a:ext cx="2994720" cy="4248472"/>
          </a:xfrm>
        </p:spPr>
        <p:txBody>
          <a:bodyPr>
            <a:normAutofit lnSpcReduction="10000"/>
          </a:bodyPr>
          <a:lstStyle/>
          <a:p>
            <a:r>
              <a:rPr lang="ru-RU" dirty="0"/>
              <a:t>Бесспорно, популярнейшей картиной мариниста является «Девятый вал» (1850 г.), сейчас это полотно хранится в Русском музее. Бушующий океан, группа моряков, жаждущих спасения на обломках мачт… И первые утренние лучи солнца, дарящие надежду на лучшее. Айвазовский будто говорит: «Посмотрите, что пришлось пережить этим людям, какое крушение потерпел их корабль». Он рисует отвагу моряков на фоне лучезарных волн и сильного ветра. Картина полна света, тепла и воздуха. Живописец не пожалел ярких красок и в полной мере выразил всю мощь как водной стихии, так и людей. И сильнее всего передана романтическая натура художника.</a:t>
            </a:r>
          </a:p>
          <a:p>
            <a:endParaRPr lang="ru-RU" dirty="0"/>
          </a:p>
        </p:txBody>
      </p:sp>
    </p:spTree>
  </p:cSld>
  <p:clrMapOvr>
    <a:masterClrMapping/>
  </p:clrMapOvr>
  <p:transition spd="slow" advClick="0" advTm="10000">
    <p:wheel spokes="8"/>
    <p:sndAc>
      <p:stSnd>
        <p:snd r:embed="rId2" name="chimes.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50022" y="167329"/>
            <a:ext cx="4420024" cy="1106600"/>
          </a:xfrm>
        </p:spPr>
        <p:txBody>
          <a:bodyPr/>
          <a:lstStyle/>
          <a:p>
            <a:r>
              <a:rPr lang="ru-RU" dirty="0"/>
              <a:t>Море Констебль</a:t>
            </a:r>
          </a:p>
        </p:txBody>
      </p:sp>
      <p:pic>
        <p:nvPicPr>
          <p:cNvPr id="4" name="Содержимое 3" descr="Констебль.jpg"/>
          <p:cNvPicPr>
            <a:picLocks noGrp="1" noChangeAspect="1"/>
          </p:cNvPicPr>
          <p:nvPr>
            <p:ph idx="1"/>
          </p:nvPr>
        </p:nvPicPr>
        <p:blipFill>
          <a:blip r:embed="rId3"/>
          <a:stretch>
            <a:fillRect/>
          </a:stretch>
        </p:blipFill>
        <p:spPr>
          <a:xfrm>
            <a:off x="4400448" y="1988840"/>
            <a:ext cx="4420024" cy="2971238"/>
          </a:xfrm>
        </p:spPr>
      </p:pic>
      <p:sp>
        <p:nvSpPr>
          <p:cNvPr id="3" name="Прямоугольник 2">
            <a:extLst>
              <a:ext uri="{FF2B5EF4-FFF2-40B4-BE49-F238E27FC236}">
                <a16:creationId xmlns:a16="http://schemas.microsoft.com/office/drawing/2014/main" id="{747B9A9E-E0CE-46BF-876A-558A27777771}"/>
              </a:ext>
            </a:extLst>
          </p:cNvPr>
          <p:cNvSpPr/>
          <p:nvPr/>
        </p:nvSpPr>
        <p:spPr>
          <a:xfrm>
            <a:off x="302811" y="1412776"/>
            <a:ext cx="4032448" cy="4558299"/>
          </a:xfrm>
          <a:prstGeom prst="rect">
            <a:avLst/>
          </a:prstGeom>
        </p:spPr>
        <p:txBody>
          <a:bodyPr wrap="square">
            <a:spAutoFit/>
          </a:bodyPr>
          <a:lstStyle/>
          <a:p>
            <a:pPr>
              <a:lnSpc>
                <a:spcPct val="107000"/>
              </a:lnSpc>
              <a:spcAft>
                <a:spcPts val="800"/>
              </a:spcAft>
            </a:pPr>
            <a:r>
              <a:rPr lang="ru-RU" sz="1600" dirty="0">
                <a:latin typeface="Times New Roman" panose="02020603050405020304" pitchFamily="18" charset="0"/>
                <a:ea typeface="Calibri" panose="020F0502020204030204" pitchFamily="34" charset="0"/>
                <a:cs typeface="Times New Roman" panose="02020603050405020304" pitchFamily="18" charset="0"/>
              </a:rPr>
              <a:t>«Море. Констебль» - одна из красивейших картин Айвазовского, наполненная роскошью ярких красок. На ней художник изобразил свою родину, Феодосию, где он провел лучшие годы жизни. Эта работа хранится в картинной галерее Айвазовского в том же курортном городе Украины. Утонченное сочетание оранжевого, розового, лилового цветов дают этой картине неповторимое тепло. Нежное небо, переданное в перламутре заката, переплетается со светлыми волнами. Благодаря этому картина играет, от нее веет жизненной силой, необычной пленительной красотой Черного моря. Здесь Иван Айвазовский достиг подлинного мастерства мариниста.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ransition spd="slow" advClick="0" advTm="10000">
    <p:wheel spokes="8"/>
    <p:sndAc>
      <p:stSnd>
        <p:snd r:embed="rId2" name="chimes.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54166" y="266810"/>
            <a:ext cx="2567778" cy="676832"/>
          </a:xfrm>
        </p:spPr>
        <p:txBody>
          <a:bodyPr>
            <a:normAutofit/>
          </a:bodyPr>
          <a:lstStyle/>
          <a:p>
            <a:r>
              <a:rPr lang="ru-RU" sz="2400" dirty="0"/>
              <a:t>Чесменский бой</a:t>
            </a:r>
          </a:p>
        </p:txBody>
      </p:sp>
      <p:pic>
        <p:nvPicPr>
          <p:cNvPr id="4" name="Содержимое 3" descr="Чесменский бой.jpg"/>
          <p:cNvPicPr>
            <a:picLocks noGrp="1" noChangeAspect="1"/>
          </p:cNvPicPr>
          <p:nvPr>
            <p:ph idx="1"/>
          </p:nvPr>
        </p:nvPicPr>
        <p:blipFill>
          <a:blip r:embed="rId3"/>
          <a:stretch>
            <a:fillRect/>
          </a:stretch>
        </p:blipFill>
        <p:spPr>
          <a:xfrm>
            <a:off x="2173697" y="943642"/>
            <a:ext cx="4796606" cy="3450892"/>
          </a:xfrm>
        </p:spPr>
      </p:pic>
      <p:sp>
        <p:nvSpPr>
          <p:cNvPr id="3" name="Прямоугольник 2">
            <a:extLst>
              <a:ext uri="{FF2B5EF4-FFF2-40B4-BE49-F238E27FC236}">
                <a16:creationId xmlns:a16="http://schemas.microsoft.com/office/drawing/2014/main" id="{C647DA5D-488A-4FEA-B794-F9D7690D7A8E}"/>
              </a:ext>
            </a:extLst>
          </p:cNvPr>
          <p:cNvSpPr/>
          <p:nvPr/>
        </p:nvSpPr>
        <p:spPr>
          <a:xfrm>
            <a:off x="899592" y="4621380"/>
            <a:ext cx="7272808" cy="1464055"/>
          </a:xfrm>
          <a:prstGeom prst="rect">
            <a:avLst/>
          </a:prstGeom>
        </p:spPr>
        <p:txBody>
          <a:bodyPr wrap="square">
            <a:spAutoFit/>
          </a:bodyPr>
          <a:lstStyle/>
          <a:p>
            <a:pPr>
              <a:lnSpc>
                <a:spcPct val="107000"/>
              </a:lnSpc>
              <a:spcAft>
                <a:spcPts val="800"/>
              </a:spcAft>
            </a:pPr>
            <a:r>
              <a:rPr lang="ru-RU" sz="1400" dirty="0">
                <a:latin typeface="Times New Roman" panose="02020603050405020304" pitchFamily="18" charset="0"/>
                <a:ea typeface="Calibri" panose="020F0502020204030204" pitchFamily="34" charset="0"/>
                <a:cs typeface="Times New Roman" panose="02020603050405020304" pitchFamily="18" charset="0"/>
              </a:rPr>
              <a:t>Художник показал на полотне одно из самых героических сражений в истории российского флота, происходившего в ночь на 26 июня 1770 года. Как точно он передает то, чего не видел сам, но пережили моряки. Кругом горят и взрываются корабли, вспыхивают мачты, взлетают в воздух их обломки. Алый огонь смешивается с серой водой, как наши, русские, моряки с турецкими. Светлая луна глядит на сражение свысока, как бы предсказывая предстоящую победу над турецким флотом</a:t>
            </a:r>
            <a:r>
              <a:rPr lang="ru-RU" sz="1400" b="1" dirty="0">
                <a:latin typeface="Times New Roman" panose="02020603050405020304" pitchFamily="18" charset="0"/>
                <a:ea typeface="Calibri" panose="020F0502020204030204" pitchFamily="34" charset="0"/>
                <a:cs typeface="Times New Roman" panose="02020603050405020304" pitchFamily="18" charset="0"/>
              </a:rPr>
              <a:t>.</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ransition spd="slow" advClick="0" advTm="10000">
    <p:wheel spokes="8"/>
    <p:sndAc>
      <p:stSnd>
        <p:snd r:embed="rId2" name="chimes.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42212" y="260648"/>
            <a:ext cx="2710654" cy="676262"/>
          </a:xfrm>
        </p:spPr>
        <p:txBody>
          <a:bodyPr>
            <a:normAutofit/>
          </a:bodyPr>
          <a:lstStyle/>
          <a:p>
            <a:r>
              <a:rPr lang="ru-RU" sz="2400" dirty="0"/>
              <a:t>Наваринский бой</a:t>
            </a:r>
          </a:p>
        </p:txBody>
      </p:sp>
      <p:pic>
        <p:nvPicPr>
          <p:cNvPr id="4" name="Содержимое 3" descr="наваринский бой.jpg"/>
          <p:cNvPicPr>
            <a:picLocks noGrp="1" noChangeAspect="1"/>
          </p:cNvPicPr>
          <p:nvPr>
            <p:ph idx="1"/>
          </p:nvPr>
        </p:nvPicPr>
        <p:blipFill>
          <a:blip r:embed="rId3"/>
          <a:stretch>
            <a:fillRect/>
          </a:stretch>
        </p:blipFill>
        <p:spPr>
          <a:xfrm>
            <a:off x="2195736" y="3153650"/>
            <a:ext cx="4603607" cy="3222524"/>
          </a:xfrm>
        </p:spPr>
      </p:pic>
      <p:sp>
        <p:nvSpPr>
          <p:cNvPr id="3" name="Прямоугольник 2">
            <a:extLst>
              <a:ext uri="{FF2B5EF4-FFF2-40B4-BE49-F238E27FC236}">
                <a16:creationId xmlns:a16="http://schemas.microsoft.com/office/drawing/2014/main" id="{2AB08099-795B-4AE0-8F7A-A2CC9F9F7BB6}"/>
              </a:ext>
            </a:extLst>
          </p:cNvPr>
          <p:cNvSpPr/>
          <p:nvPr/>
        </p:nvSpPr>
        <p:spPr>
          <a:xfrm>
            <a:off x="1547664" y="907557"/>
            <a:ext cx="6462464" cy="1925079"/>
          </a:xfrm>
          <a:prstGeom prst="rect">
            <a:avLst/>
          </a:prstGeom>
        </p:spPr>
        <p:txBody>
          <a:bodyPr wrap="square">
            <a:spAutoFit/>
          </a:bodyPr>
          <a:lstStyle/>
          <a:p>
            <a:pPr>
              <a:lnSpc>
                <a:spcPct val="107000"/>
              </a:lnSpc>
              <a:spcAft>
                <a:spcPts val="800"/>
              </a:spcAft>
            </a:pPr>
            <a:r>
              <a:rPr lang="ru-RU" sz="1400" dirty="0">
                <a:latin typeface="Times New Roman" panose="02020603050405020304" pitchFamily="18" charset="0"/>
                <a:ea typeface="Calibri" panose="020F0502020204030204" pitchFamily="34" charset="0"/>
                <a:cs typeface="Times New Roman" panose="02020603050405020304" pitchFamily="18" charset="0"/>
              </a:rPr>
              <a:t>Еще один подвиг русских моряков был показан в картине 1848 года «</a:t>
            </a:r>
            <a:r>
              <a:rPr lang="ru-RU" sz="1400" dirty="0" err="1">
                <a:latin typeface="Times New Roman" panose="02020603050405020304" pitchFamily="18" charset="0"/>
                <a:ea typeface="Calibri" panose="020F0502020204030204" pitchFamily="34" charset="0"/>
                <a:cs typeface="Times New Roman" panose="02020603050405020304" pitchFamily="18" charset="0"/>
              </a:rPr>
              <a:t>Наварринский</a:t>
            </a:r>
            <a:r>
              <a:rPr lang="ru-RU" sz="1400" dirty="0">
                <a:latin typeface="Times New Roman" panose="02020603050405020304" pitchFamily="18" charset="0"/>
                <a:ea typeface="Calibri" panose="020F0502020204030204" pitchFamily="34" charset="0"/>
                <a:cs typeface="Times New Roman" panose="02020603050405020304" pitchFamily="18" charset="0"/>
              </a:rPr>
              <a:t> бой»</a:t>
            </a:r>
            <a:r>
              <a:rPr lang="ru-RU" sz="1400" dirty="0">
                <a:latin typeface="Calibri" panose="020F0502020204030204" pitchFamily="34" charset="0"/>
                <a:ea typeface="Calibri" panose="020F0502020204030204" pitchFamily="34" charset="0"/>
                <a:cs typeface="Times New Roman" panose="02020603050405020304" pitchFamily="18" charset="0"/>
              </a:rPr>
              <a:t> </a:t>
            </a:r>
            <a:r>
              <a:rPr lang="ru-RU" sz="1400" dirty="0">
                <a:latin typeface="Times New Roman" panose="02020603050405020304" pitchFamily="18" charset="0"/>
                <a:ea typeface="Calibri" panose="020F0502020204030204" pitchFamily="34" charset="0"/>
                <a:cs typeface="Times New Roman" panose="02020603050405020304" pitchFamily="18" charset="0"/>
              </a:rPr>
              <a:t>Это бой между объединенным англо-французско-русским и турецко-египетским флотом. Русские корабли в самом центре сражения принимают на себя главный удар противника. Айвазовский показывает, как линейный корабль «Азов» во главе с капитаном Лазаревым уничтожают пять неприятельских кораблей. Флагман «Азов» сильно поврежден, однако экипаж корабля берет на абордаж судно </a:t>
            </a:r>
            <a:r>
              <a:rPr lang="ru-RU" sz="1400" dirty="0" err="1">
                <a:latin typeface="Times New Roman" panose="02020603050405020304" pitchFamily="18" charset="0"/>
                <a:ea typeface="Calibri" panose="020F0502020204030204" pitchFamily="34" charset="0"/>
                <a:cs typeface="Times New Roman" panose="02020603050405020304" pitchFamily="18" charset="0"/>
              </a:rPr>
              <a:t>турков</a:t>
            </a:r>
            <a:r>
              <a:rPr lang="ru-RU" sz="1400" dirty="0">
                <a:latin typeface="Times New Roman" panose="02020603050405020304" pitchFamily="18" charset="0"/>
                <a:ea typeface="Calibri" panose="020F0502020204030204" pitchFamily="34" charset="0"/>
                <a:cs typeface="Times New Roman" panose="02020603050405020304" pitchFamily="18" charset="0"/>
              </a:rPr>
              <a:t>, перебирается на их палубу и побеждает их. Тогда весь мир восхищался смелостью и твердостью духа русских моряков..</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ransition spd="slow" advClick="0" advTm="10000">
    <p:wheel spokes="8"/>
    <p:sndAc>
      <p:stSnd>
        <p:snd r:embed="rId2" name="chimes.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332656"/>
            <a:ext cx="2071132" cy="864096"/>
          </a:xfrm>
        </p:spPr>
        <p:txBody>
          <a:bodyPr>
            <a:normAutofit/>
          </a:bodyPr>
          <a:lstStyle/>
          <a:p>
            <a:r>
              <a:rPr lang="ru-RU" sz="2800" dirty="0"/>
              <a:t>Радуга</a:t>
            </a:r>
          </a:p>
        </p:txBody>
      </p:sp>
      <p:pic>
        <p:nvPicPr>
          <p:cNvPr id="4" name="Содержимое 3" descr="радуга.jpg"/>
          <p:cNvPicPr>
            <a:picLocks noGrp="1" noChangeAspect="1"/>
          </p:cNvPicPr>
          <p:nvPr>
            <p:ph idx="1"/>
          </p:nvPr>
        </p:nvPicPr>
        <p:blipFill>
          <a:blip r:embed="rId3"/>
          <a:stretch>
            <a:fillRect/>
          </a:stretch>
        </p:blipFill>
        <p:spPr>
          <a:xfrm>
            <a:off x="232770" y="1628800"/>
            <a:ext cx="4248472" cy="3186354"/>
          </a:xfrm>
        </p:spPr>
      </p:pic>
      <p:sp>
        <p:nvSpPr>
          <p:cNvPr id="3" name="Прямоугольник 2">
            <a:extLst>
              <a:ext uri="{FF2B5EF4-FFF2-40B4-BE49-F238E27FC236}">
                <a16:creationId xmlns:a16="http://schemas.microsoft.com/office/drawing/2014/main" id="{2AC10D75-25AB-4EFE-BE00-81DACB199CA4}"/>
              </a:ext>
            </a:extLst>
          </p:cNvPr>
          <p:cNvSpPr/>
          <p:nvPr/>
        </p:nvSpPr>
        <p:spPr>
          <a:xfrm>
            <a:off x="4647967" y="1074562"/>
            <a:ext cx="4080408" cy="4294830"/>
          </a:xfrm>
          <a:prstGeom prst="rect">
            <a:avLst/>
          </a:prstGeom>
        </p:spPr>
        <p:txBody>
          <a:bodyPr wrap="square">
            <a:spAutoFit/>
          </a:bodyPr>
          <a:lstStyle/>
          <a:p>
            <a:pPr>
              <a:lnSpc>
                <a:spcPct val="107000"/>
              </a:lnSpc>
              <a:spcAft>
                <a:spcPts val="800"/>
              </a:spcAft>
            </a:pPr>
            <a:r>
              <a:rPr lang="ru-RU" sz="1600" dirty="0">
                <a:latin typeface="Times New Roman" panose="02020603050405020304" pitchFamily="18" charset="0"/>
                <a:ea typeface="Calibri" panose="020F0502020204030204" pitchFamily="34" charset="0"/>
                <a:cs typeface="Times New Roman" panose="02020603050405020304" pitchFamily="18" charset="0"/>
              </a:rPr>
              <a:t>Еще одна знаменитая работа мариниста «Радуга» (1873 г.), вывешенная в Третьяковской галерее, - написана на излюбленную тему живописца. Страшный шторм, попытка спастись после кораблекрушения. Зрителя тотчас забрасывает в эпицентр урагана. Ливень не прекращается, дует сильный пронизывающий ветер. Кажется, эту маленькую шлюпку ждет гибель от стихии. Темные скалы впереди вселяют ужас, но внезапно появившаяся радуга дарит каплю надежды на спасение. Где-то небо уже начало проясняться, осталось подождать еще немного, и море прекратит свое волнение.</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ransition spd="slow" advClick="0" advTm="10000">
    <p:wheel spokes="8"/>
    <p:sndAc>
      <p:stSnd>
        <p:snd r:embed="rId2" name="chimes.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40152" y="548680"/>
            <a:ext cx="1709382" cy="911024"/>
          </a:xfrm>
        </p:spPr>
        <p:txBody>
          <a:bodyPr>
            <a:normAutofit/>
          </a:bodyPr>
          <a:lstStyle/>
          <a:p>
            <a:r>
              <a:rPr lang="ru-RU" sz="2000" dirty="0"/>
              <a:t>Чёрное море</a:t>
            </a:r>
          </a:p>
        </p:txBody>
      </p:sp>
      <p:pic>
        <p:nvPicPr>
          <p:cNvPr id="4" name="Содержимое 3" descr="Чёрное море.jpg"/>
          <p:cNvPicPr>
            <a:picLocks noGrp="1" noChangeAspect="1"/>
          </p:cNvPicPr>
          <p:nvPr>
            <p:ph idx="1"/>
          </p:nvPr>
        </p:nvPicPr>
        <p:blipFill>
          <a:blip r:embed="rId3"/>
          <a:stretch>
            <a:fillRect/>
          </a:stretch>
        </p:blipFill>
        <p:spPr>
          <a:xfrm>
            <a:off x="4932040" y="1949964"/>
            <a:ext cx="3825160" cy="2755532"/>
          </a:xfrm>
        </p:spPr>
      </p:pic>
      <p:sp>
        <p:nvSpPr>
          <p:cNvPr id="3" name="Прямоугольник 2">
            <a:extLst>
              <a:ext uri="{FF2B5EF4-FFF2-40B4-BE49-F238E27FC236}">
                <a16:creationId xmlns:a16="http://schemas.microsoft.com/office/drawing/2014/main" id="{AC14DDBC-C87A-4760-83A9-13C50224D702}"/>
              </a:ext>
            </a:extLst>
          </p:cNvPr>
          <p:cNvSpPr/>
          <p:nvPr/>
        </p:nvSpPr>
        <p:spPr>
          <a:xfrm>
            <a:off x="323528" y="1268760"/>
            <a:ext cx="4572000" cy="4558299"/>
          </a:xfrm>
          <a:prstGeom prst="rect">
            <a:avLst/>
          </a:prstGeom>
        </p:spPr>
        <p:txBody>
          <a:bodyPr>
            <a:spAutoFit/>
          </a:bodyPr>
          <a:lstStyle/>
          <a:p>
            <a:pPr>
              <a:lnSpc>
                <a:spcPct val="107000"/>
              </a:lnSpc>
              <a:spcAft>
                <a:spcPts val="800"/>
              </a:spcAft>
            </a:pPr>
            <a:r>
              <a:rPr lang="ru-RU" sz="1600" dirty="0">
                <a:latin typeface="Times New Roman" panose="02020603050405020304" pitchFamily="18" charset="0"/>
                <a:ea typeface="Calibri" panose="020F0502020204030204" pitchFamily="34" charset="0"/>
                <a:cs typeface="Times New Roman" panose="02020603050405020304" pitchFamily="18" charset="0"/>
              </a:rPr>
              <a:t>Художник работал до последних дней своей жизни. В 1881 году он написал картину «Черное море» Еще одно название работы «На Черном море начинает разыгрываться буря». Кто-то считает эту картину самой простой из представленных в Третьяковке. На большом холсте изображено темное море и пасмурное небо над ним. Несмотря на сдержанность красочной гаммы, на многих она действует эмоционально. Почему-то зрители не могут оторвать от него глаз. </a:t>
            </a:r>
            <a:r>
              <a:rPr lang="ru-RU" sz="1600" dirty="0" err="1">
                <a:latin typeface="Times New Roman" panose="02020603050405020304" pitchFamily="18" charset="0"/>
                <a:ea typeface="Calibri" panose="020F0502020204030204" pitchFamily="34" charset="0"/>
                <a:cs typeface="Times New Roman" panose="02020603050405020304" pitchFamily="18" charset="0"/>
              </a:rPr>
              <a:t>И.Крамской</a:t>
            </a:r>
            <a:r>
              <a:rPr lang="ru-RU" sz="1600" dirty="0">
                <a:latin typeface="Times New Roman" panose="02020603050405020304" pitchFamily="18" charset="0"/>
                <a:ea typeface="Calibri" panose="020F0502020204030204" pitchFamily="34" charset="0"/>
                <a:cs typeface="Times New Roman" panose="02020603050405020304" pitchFamily="18" charset="0"/>
              </a:rPr>
              <a:t> о картине «Черное море» как-то сказал, что «на ней нет ничего, кроме неба и воды, но вода - это океан беспредельный, не бурный, но колыхающийся, суровый, бесконечный, а небо, если возможно, еще </a:t>
            </a:r>
            <a:r>
              <a:rPr lang="ru-RU" sz="1600" dirty="0" err="1">
                <a:latin typeface="Times New Roman" panose="02020603050405020304" pitchFamily="18" charset="0"/>
                <a:ea typeface="Calibri" panose="020F0502020204030204" pitchFamily="34" charset="0"/>
                <a:cs typeface="Times New Roman" panose="02020603050405020304" pitchFamily="18" charset="0"/>
              </a:rPr>
              <a:t>бесконечнее</a:t>
            </a:r>
            <a:r>
              <a:rPr lang="ru-RU" sz="1600" dirty="0">
                <a:latin typeface="Times New Roman" panose="02020603050405020304" pitchFamily="18" charset="0"/>
                <a:ea typeface="Calibri" panose="020F0502020204030204" pitchFamily="34" charset="0"/>
                <a:cs typeface="Times New Roman" panose="02020603050405020304" pitchFamily="18" charset="0"/>
              </a:rPr>
              <a:t>. Это одна из самых грандиозных картин, какие я только знаю".</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ransition spd="slow" advClick="0" advTm="10000">
    <p:wheel spokes="8"/>
    <p:sndAc>
      <p:stSnd>
        <p:snd r:embed="rId2" name="chimes.wav"/>
      </p:stSnd>
    </p:sndAc>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63888" y="404664"/>
            <a:ext cx="1639654" cy="592594"/>
          </a:xfrm>
        </p:spPr>
        <p:txBody>
          <a:bodyPr>
            <a:normAutofit/>
          </a:bodyPr>
          <a:lstStyle/>
          <a:p>
            <a:r>
              <a:rPr lang="ru-RU" sz="2400" dirty="0"/>
              <a:t>Волна</a:t>
            </a:r>
          </a:p>
        </p:txBody>
      </p:sp>
      <p:pic>
        <p:nvPicPr>
          <p:cNvPr id="4" name="Содержимое 3" descr="Волна.jpg"/>
          <p:cNvPicPr>
            <a:picLocks noGrp="1" noChangeAspect="1"/>
          </p:cNvPicPr>
          <p:nvPr>
            <p:ph idx="1"/>
          </p:nvPr>
        </p:nvPicPr>
        <p:blipFill>
          <a:blip r:embed="rId3"/>
          <a:stretch>
            <a:fillRect/>
          </a:stretch>
        </p:blipFill>
        <p:spPr>
          <a:xfrm>
            <a:off x="1943192" y="1210731"/>
            <a:ext cx="4881045" cy="2901510"/>
          </a:xfrm>
        </p:spPr>
      </p:pic>
      <p:sp>
        <p:nvSpPr>
          <p:cNvPr id="3" name="Прямоугольник 2">
            <a:extLst>
              <a:ext uri="{FF2B5EF4-FFF2-40B4-BE49-F238E27FC236}">
                <a16:creationId xmlns:a16="http://schemas.microsoft.com/office/drawing/2014/main" id="{625C3055-1EFB-41DB-BAF4-77E48D53DDD4}"/>
              </a:ext>
            </a:extLst>
          </p:cNvPr>
          <p:cNvSpPr/>
          <p:nvPr/>
        </p:nvSpPr>
        <p:spPr>
          <a:xfrm>
            <a:off x="611560" y="4325715"/>
            <a:ext cx="7992888" cy="2057486"/>
          </a:xfrm>
          <a:prstGeom prst="rect">
            <a:avLst/>
          </a:prstGeom>
        </p:spPr>
        <p:txBody>
          <a:bodyPr wrap="square">
            <a:spAutoFit/>
          </a:bodyPr>
          <a:lstStyle/>
          <a:p>
            <a:pPr>
              <a:lnSpc>
                <a:spcPct val="107000"/>
              </a:lnSpc>
              <a:spcAft>
                <a:spcPts val="800"/>
              </a:spcAft>
            </a:pPr>
            <a:r>
              <a:rPr lang="ru-RU" sz="1600" dirty="0">
                <a:latin typeface="Times New Roman" panose="02020603050405020304" pitchFamily="18" charset="0"/>
                <a:ea typeface="Calibri" panose="020F0502020204030204" pitchFamily="34" charset="0"/>
                <a:cs typeface="Times New Roman" panose="02020603050405020304" pitchFamily="18" charset="0"/>
              </a:rPr>
              <a:t>Картина «Волна», написанная Айвазовским в конце жизни до сих пор считается одной из самых сильных работ художника. Бурное море в зимний ветреный день – довольно простой сюжет, но сколько в этой картине силы и мощи. Серое свинцовое небо, грозовые тучи и глубокое море, покрытое пеной, – все говорит о едином печальном образе картины. И даже корабли с убранными парусами, держащиеся на якорях, не ждут чуда. Моряков ничто не спасет, больше нет надежды!</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dirty="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ransition spd="slow" advClick="0" advTm="10000">
    <p:wheel spokes="8"/>
    <p:sndAc>
      <p:stSnd>
        <p:snd r:embed="rId2" name="chimes.wav"/>
      </p:stSnd>
    </p:sndAc>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114</TotalTime>
  <Words>798</Words>
  <Application>Microsoft Office PowerPoint</Application>
  <PresentationFormat>Экран (4:3)</PresentationFormat>
  <Paragraphs>40</Paragraphs>
  <Slides>25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25</vt:i4>
      </vt:variant>
    </vt:vector>
  </HeadingPairs>
  <TitlesOfParts>
    <vt:vector size="29" baseType="lpstr">
      <vt:lpstr>Arial</vt:lpstr>
      <vt:lpstr>Calibri</vt:lpstr>
      <vt:lpstr>Times New Roman</vt:lpstr>
      <vt:lpstr>Тема Office</vt:lpstr>
      <vt:lpstr>Айвазовский: Душа Моря</vt:lpstr>
      <vt:lpstr>Самые знаменитые картины Айвазовского</vt:lpstr>
      <vt:lpstr>Девятый вал</vt:lpstr>
      <vt:lpstr>Море Констебль</vt:lpstr>
      <vt:lpstr>Чесменский бой</vt:lpstr>
      <vt:lpstr>Наваринский бой</vt:lpstr>
      <vt:lpstr>Радуга</vt:lpstr>
      <vt:lpstr>Чёрное море</vt:lpstr>
      <vt:lpstr>Волна</vt:lpstr>
      <vt:lpstr>Другие шедевры творчества Айвазовского</vt:lpstr>
      <vt:lpstr>Бурное море ночью</vt:lpstr>
      <vt:lpstr>Буря на море ночью</vt:lpstr>
      <vt:lpstr>Вид на Аю-Даг</vt:lpstr>
      <vt:lpstr>Восход солнца в Феодосии</vt:lpstr>
      <vt:lpstr>Восход солнца у берегов Ялты</vt:lpstr>
      <vt:lpstr>Встреча рыбаков на берегу Неаполитанского залива</vt:lpstr>
      <vt:lpstr>Заход солнца на море (1866)</vt:lpstr>
      <vt:lpstr>Кораблекрушение у Афонской горы</vt:lpstr>
      <vt:lpstr>Лунная дорожка</vt:lpstr>
      <vt:lpstr>Неаполитанский залив</vt:lpstr>
      <vt:lpstr>Спасающиеся от кораблекрушения</vt:lpstr>
      <vt:lpstr> Туманное утро  в Италии</vt:lpstr>
      <vt:lpstr>Утро на морском берегу. Судак</vt:lpstr>
      <vt:lpstr>Фрегат под парусом</vt:lpstr>
      <vt:lpstr>Спасибо за внимание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Иван Константинович Айвазовский (1817-1900)</dc:title>
  <dc:creator>Дина Мурашева</dc:creator>
  <cp:lastModifiedBy>111</cp:lastModifiedBy>
  <cp:revision>14</cp:revision>
  <dcterms:created xsi:type="dcterms:W3CDTF">2019-03-16T06:04:20Z</dcterms:created>
  <dcterms:modified xsi:type="dcterms:W3CDTF">2023-12-13T11:25:54Z</dcterms:modified>
</cp:coreProperties>
</file>