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75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14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65067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91751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4336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565003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63443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670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359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729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41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482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092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804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636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23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654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68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  <p:sldLayoutId id="2147483987" r:id="rId12"/>
    <p:sldLayoutId id="2147483988" r:id="rId13"/>
    <p:sldLayoutId id="2147483989" r:id="rId14"/>
    <p:sldLayoutId id="2147483990" r:id="rId15"/>
    <p:sldLayoutId id="214748399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82385" y="1883228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Требования к </a:t>
            </a:r>
            <a:r>
              <a:rPr lang="ru-RU" smtClean="0"/>
              <a:t>проектированию </a:t>
            </a:r>
            <a:r>
              <a:rPr lang="ru-RU" smtClean="0"/>
              <a:t>современного урока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mtClean="0"/>
              <a:t>Скрябина Татьяна Гаврильевна- </a:t>
            </a:r>
          </a:p>
          <a:p>
            <a:pPr algn="r"/>
            <a:r>
              <a:rPr lang="ru-RU" smtClean="0"/>
              <a:t>учитель начальных классов МОБУ СОШ № 19 г. Якутска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6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6780" y="291601"/>
            <a:ext cx="8911687" cy="48425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Схема проекта урока рефлексии 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7513584"/>
              </p:ext>
            </p:extLst>
          </p:nvPr>
        </p:nvGraphicFramePr>
        <p:xfrm>
          <a:off x="524886" y="1454728"/>
          <a:ext cx="10988241" cy="42577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67922"/>
                <a:gridCol w="2790833"/>
                <a:gridCol w="2738176"/>
                <a:gridCol w="2491310"/>
              </a:tblGrid>
              <a:tr h="6200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Этап урока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Функция учителя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Действия учащихся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Результат </a:t>
                      </a:r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Анализ к/р (подведение итогов изучения темы)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1400" dirty="0" smtClean="0"/>
                        <a:t>Контролирующая </a:t>
                      </a:r>
                      <a:endParaRPr lang="ru-RU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1400" dirty="0" smtClean="0"/>
                        <a:t>Контролируют свои действия</a:t>
                      </a:r>
                      <a:endParaRPr lang="ru-RU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1400" dirty="0" smtClean="0"/>
                        <a:t>Определение уровня освоенности</a:t>
                      </a:r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с диагностической картой 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dirty="0" smtClean="0"/>
                        <a:t>Обсуждение результатов (умение</a:t>
                      </a:r>
                      <a:r>
                        <a:rPr lang="ru-RU" baseline="0" dirty="0" smtClean="0"/>
                        <a:t> учителя вести учебный диалог)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Подведение итогов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34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024255" cy="890211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7030A0"/>
                </a:solidFill>
              </a:rPr>
              <a:t>Требования к проектированию урока в деятельностном ключе:</a:t>
            </a:r>
            <a:endParaRPr lang="ru-RU" u="sng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046514"/>
            <a:ext cx="9601196" cy="382935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Проектироваться должен не отдельный урок, а система уроков. Система (цикл) определяется логикой конкретного предмета.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Проектируются цели детей, а не учителя. Учитель организует учебную ситуацию с выходом учащихся на цель урока (учебную задачу).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При проектировании необходимо определить действия учащихся и учителя, приводящие к запланированному результату.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Конкретный урок должен строиться в зависимости от его места в цикле и решения детьми учебной задачи.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 При проектировании учебной темы необходимо точно ответить для себя (учителя) на вопрос: что должно произойти с ребенком в ходе изучения этой темы (какие универсальные действия формируете?)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</a:rPr>
              <a:t>Цикл уроков: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5357" y="1450769"/>
            <a:ext cx="8915400" cy="4474308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2400" dirty="0" smtClean="0"/>
              <a:t> Вводный урок;</a:t>
            </a:r>
          </a:p>
          <a:p>
            <a:pPr>
              <a:buFont typeface="+mj-lt"/>
              <a:buAutoNum type="arabicPeriod"/>
            </a:pPr>
            <a:r>
              <a:rPr lang="ru-RU" sz="2400" dirty="0" smtClean="0"/>
              <a:t> Урок решения учебной задачи;</a:t>
            </a:r>
          </a:p>
          <a:p>
            <a:pPr>
              <a:buFont typeface="+mj-lt"/>
              <a:buAutoNum type="arabicPeriod"/>
            </a:pPr>
            <a:r>
              <a:rPr lang="ru-RU" sz="2400" dirty="0" smtClean="0"/>
              <a:t> Урок конкретизации понятий/отработки способа действия</a:t>
            </a:r>
            <a:r>
              <a:rPr lang="ru-RU" sz="2400" dirty="0"/>
              <a:t>;</a:t>
            </a:r>
            <a:endParaRPr lang="ru-RU" sz="2400" dirty="0" smtClean="0"/>
          </a:p>
          <a:p>
            <a:pPr>
              <a:buFont typeface="+mj-lt"/>
              <a:buAutoNum type="arabicPeriod"/>
            </a:pPr>
            <a:r>
              <a:rPr lang="ru-RU" sz="2400" dirty="0" smtClean="0"/>
              <a:t> Урок контроля 1 вида; </a:t>
            </a:r>
          </a:p>
          <a:p>
            <a:pPr>
              <a:buFont typeface="+mj-lt"/>
              <a:buAutoNum type="arabicPeriod"/>
            </a:pPr>
            <a:r>
              <a:rPr lang="ru-RU" sz="2400" dirty="0" smtClean="0"/>
              <a:t>Урок коррекции;</a:t>
            </a:r>
          </a:p>
          <a:p>
            <a:pPr>
              <a:buFont typeface="+mj-lt"/>
              <a:buAutoNum type="arabicPeriod"/>
            </a:pPr>
            <a:r>
              <a:rPr lang="ru-RU" sz="2400" dirty="0" smtClean="0"/>
              <a:t>Урок контроля 2 вида;</a:t>
            </a:r>
          </a:p>
          <a:p>
            <a:pPr>
              <a:buFont typeface="+mj-lt"/>
              <a:buAutoNum type="arabicPeriod"/>
            </a:pPr>
            <a:r>
              <a:rPr lang="ru-RU" sz="2400" dirty="0" smtClean="0"/>
              <a:t>Урок рефлексии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6211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3954" y="203196"/>
            <a:ext cx="8911687" cy="128089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Схема проекта вводного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3721292"/>
              </p:ext>
            </p:extLst>
          </p:nvPr>
        </p:nvGraphicFramePr>
        <p:xfrm>
          <a:off x="638630" y="989874"/>
          <a:ext cx="11335655" cy="52920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14284"/>
                <a:gridCol w="2873829"/>
                <a:gridCol w="2119086"/>
                <a:gridCol w="2119085"/>
                <a:gridCol w="2409371"/>
              </a:tblGrid>
              <a:tr h="62860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Этап урока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Содержание урока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Функция учителя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Действия учащихся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Результат </a:t>
                      </a:r>
                      <a:endParaRPr lang="ru-RU" sz="1600" dirty="0"/>
                    </a:p>
                  </a:txBody>
                  <a:tcPr/>
                </a:tc>
              </a:tr>
              <a:tr h="62860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Демонстрация детьми владения старым способом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Ситуация, демонстрирующая освоения способа действия.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организующая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Выполнения детьми нескольких заданий старым способом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Установление уровня владения способом</a:t>
                      </a:r>
                      <a:endParaRPr lang="ru-RU" sz="1600" dirty="0"/>
                    </a:p>
                  </a:txBody>
                  <a:tcPr/>
                </a:tc>
              </a:tr>
              <a:tr h="62860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Самооценка детей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Оценка степени владения старым способом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Продумывание формы организации этого момента урока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Дети оценивают степень владения старым способом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Сформированность</a:t>
                      </a:r>
                      <a:r>
                        <a:rPr lang="ru-RU" sz="1600" dirty="0" smtClean="0"/>
                        <a:t> конкретного учебного действия (предметного)</a:t>
                      </a:r>
                      <a:endParaRPr lang="ru-RU" sz="1600" dirty="0"/>
                    </a:p>
                  </a:txBody>
                  <a:tcPr/>
                </a:tc>
              </a:tr>
              <a:tr h="62860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Постановка перед детьми конкретной практической задачи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Ситуация «интеллектуального конфликта» «знаю – не знаю», «умею-не умею». Предложить детям задание, которое они не могут решить старым способом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Организация ситуации «разрыва»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Выясняют причину, почему не могут решить это задание.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Определение границы использования старого способа действия и формулировка новой учебной задачи (цели).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54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304795"/>
            <a:ext cx="8655646" cy="856347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Схема проекта решения учебной задачи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5102092"/>
              </p:ext>
            </p:extLst>
          </p:nvPr>
        </p:nvGraphicFramePr>
        <p:xfrm>
          <a:off x="449708" y="883920"/>
          <a:ext cx="11379200" cy="5974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6001"/>
                <a:gridCol w="2576946"/>
                <a:gridCol w="1676400"/>
                <a:gridCol w="2147454"/>
                <a:gridCol w="2352399"/>
              </a:tblGrid>
              <a:tr h="6744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Этап урока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Содержание урока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Функция учителя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Действия учащихся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Результат </a:t>
                      </a:r>
                      <a:endParaRPr lang="ru-RU" sz="1400" dirty="0"/>
                    </a:p>
                  </a:txBody>
                  <a:tcPr/>
                </a:tc>
              </a:tr>
              <a:tr h="136489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Демонстрация</a:t>
                      </a:r>
                      <a:r>
                        <a:rPr lang="ru-RU" sz="1400" baseline="0" dirty="0" smtClean="0"/>
                        <a:t> детьми усвоения ранее изученного материала</a:t>
                      </a:r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1. Поиск решения поставленной задачи.</a:t>
                      </a:r>
                    </a:p>
                    <a:p>
                      <a:r>
                        <a:rPr lang="ru-RU" sz="1400" dirty="0" smtClean="0"/>
                        <a:t>2. Совместное обсуждение вариантов способа решения.</a:t>
                      </a:r>
                    </a:p>
                    <a:p>
                      <a:r>
                        <a:rPr lang="ru-RU" sz="1400" dirty="0" smtClean="0"/>
                        <a:t>3. Фиксация способа решения.</a:t>
                      </a:r>
                    </a:p>
                    <a:p>
                      <a:r>
                        <a:rPr lang="ru-RU" sz="1400" dirty="0" smtClean="0"/>
                        <a:t>4. Применения найденного способа решения в конкретных ситуациях.</a:t>
                      </a:r>
                      <a:endParaRPr lang="ru-RU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ru-RU" sz="1400" dirty="0" smtClean="0"/>
                        <a:t>Управляющая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Организующая</a:t>
                      </a:r>
                      <a:endParaRPr lang="ru-RU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Высказывания разных предложений, как можно решить поставленную задачу в группах.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Апробирование предложений в практическом действии,</a:t>
                      </a:r>
                      <a:r>
                        <a:rPr lang="ru-RU" sz="1400" baseline="0" dirty="0" smtClean="0"/>
                        <a:t> обсуждают и анализируют совместно предложенные способы</a:t>
                      </a:r>
                      <a:endParaRPr lang="ru-RU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endParaRPr lang="ru-RU" sz="14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/>
                        <a:t>Найденный способ группового взаимодействия детей и учителя в форме формулировки правила определения, алгоритма.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/>
                        <a:t>Определение </a:t>
                      </a:r>
                      <a:r>
                        <a:rPr lang="ru-RU" sz="1400" dirty="0" err="1" smtClean="0"/>
                        <a:t>операционального</a:t>
                      </a:r>
                      <a:r>
                        <a:rPr lang="ru-RU" sz="1400" dirty="0" smtClean="0"/>
                        <a:t> состава способа действия</a:t>
                      </a:r>
                      <a:endParaRPr lang="ru-RU" sz="1400" dirty="0"/>
                    </a:p>
                  </a:txBody>
                  <a:tcPr/>
                </a:tc>
              </a:tr>
              <a:tr h="84512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Самопроверка/самооценка выполнения задания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127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Постановка новой учебной задачи (знаю-не знаю, умею</a:t>
                      </a:r>
                      <a:r>
                        <a:rPr lang="ru-RU" sz="1400" baseline="0" dirty="0" smtClean="0"/>
                        <a:t> не умею)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752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Решение учебной задачи (определение понятий, составление алгоритма действий)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076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Подведение итога (рефлексия: понял-не понял, умею-не умею)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825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7439" y="290281"/>
            <a:ext cx="8911687" cy="59509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Схема проекта урока конкретизации понятий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615523"/>
              </p:ext>
            </p:extLst>
          </p:nvPr>
        </p:nvGraphicFramePr>
        <p:xfrm>
          <a:off x="608365" y="975539"/>
          <a:ext cx="11319505" cy="48063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7567"/>
                <a:gridCol w="2081304"/>
                <a:gridCol w="2202873"/>
                <a:gridCol w="2161309"/>
                <a:gridCol w="1966452"/>
              </a:tblGrid>
              <a:tr h="6200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Этап урока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Содержание урока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Функция учителя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Действия учащихся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Результат </a:t>
                      </a:r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Демонстрация</a:t>
                      </a:r>
                      <a:r>
                        <a:rPr lang="ru-RU" sz="1400" baseline="0" dirty="0" smtClean="0"/>
                        <a:t> детьми усвоения ранее изученного материала.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/>
                        <a:t>Тренировочные учебные действия 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/>
                        <a:t>Организация «ловушек»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/>
                        <a:t>Отработка 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/>
                        <a:t>Урок контроля</a:t>
                      </a:r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Самопроверка/самооценка выполнения задания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Постановка учебной задачи(</a:t>
                      </a:r>
                      <a:r>
                        <a:rPr lang="ru-RU" sz="1400" dirty="0" err="1" smtClean="0"/>
                        <a:t>опред.границ</a:t>
                      </a:r>
                      <a:r>
                        <a:rPr lang="ru-RU" sz="1400" dirty="0" smtClean="0"/>
                        <a:t> знаю-не знаю, умею-не умею для каждого ученика)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Решение поставленной задачи (наличие дифференцированных заданий)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Подведение итога (рефлексия: понял-не понял, знаю-не</a:t>
                      </a:r>
                      <a:r>
                        <a:rPr lang="ru-RU" sz="1400" baseline="0" dirty="0" smtClean="0"/>
                        <a:t> знаю, над чем нужно еще поработать)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412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6138" y="319310"/>
            <a:ext cx="8601548" cy="622799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Схема проекта урока контроля 1 вида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0930387"/>
              </p:ext>
            </p:extLst>
          </p:nvPr>
        </p:nvGraphicFramePr>
        <p:xfrm>
          <a:off x="525237" y="914400"/>
          <a:ext cx="11319505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2205"/>
                <a:gridCol w="1910078"/>
                <a:gridCol w="1898101"/>
                <a:gridCol w="2321950"/>
                <a:gridCol w="2997171"/>
              </a:tblGrid>
              <a:tr h="62009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Выполнение заданий самостоятельно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ru-RU" dirty="0" smtClean="0"/>
                        <a:t>Проводится к концу изучения новой 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Выполнение к/работы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Наблюдающая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Контролирует свои действия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Определение уровня освоенности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217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7506" y="291601"/>
            <a:ext cx="8172057" cy="6920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Схема проекта урока коррекции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4545296"/>
              </p:ext>
            </p:extLst>
          </p:nvPr>
        </p:nvGraphicFramePr>
        <p:xfrm>
          <a:off x="608013" y="789710"/>
          <a:ext cx="11319505" cy="58272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6351"/>
                <a:gridCol w="1842654"/>
                <a:gridCol w="1427018"/>
                <a:gridCol w="3020291"/>
                <a:gridCol w="2243191"/>
              </a:tblGrid>
              <a:tr h="56803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Этап урока</a:t>
                      </a:r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Содержание урока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Функция учителя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Действия учащихся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Результат </a:t>
                      </a:r>
                      <a:endParaRPr lang="ru-RU" sz="1400" dirty="0"/>
                    </a:p>
                  </a:txBody>
                  <a:tcPr/>
                </a:tc>
              </a:tr>
              <a:tr h="77585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Анализ контрольной работы (определение своих</a:t>
                      </a:r>
                      <a:r>
                        <a:rPr lang="ru-RU" sz="1400" baseline="0" dirty="0" smtClean="0"/>
                        <a:t> ошибок и трудностей ученики сами)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Работа в малых группах (в каждой отрабатывается одна из операция способа действий). </a:t>
                      </a:r>
                      <a:endParaRPr lang="ru-RU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ru-RU" sz="1400" dirty="0" smtClean="0"/>
                        <a:t>Контролирующая </a:t>
                      </a:r>
                      <a:endParaRPr lang="ru-RU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ru-RU" sz="1400" dirty="0" smtClean="0"/>
                        <a:t>Ученики которые хорошо освоили способ действий, помогают другим учащимся, либо решают задания по индивидуальным карточкам. Ученики с помощью «стола заданий» выбирают индивидуальные карточки с заданиями разного уровня. Каждый ребенок самостоятельно решает, работает он на месте «на оценку» или еще сомневается и поэтому выбирает «место тренировки», сам выбирает критерии оценивания.</a:t>
                      </a:r>
                      <a:endParaRPr lang="ru-RU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ru-RU" sz="1400" dirty="0" smtClean="0"/>
                        <a:t>Определение трудностей учащихся, формирование действий контроля и оценки учащихся </a:t>
                      </a:r>
                      <a:endParaRPr lang="ru-RU" sz="1400" dirty="0"/>
                    </a:p>
                  </a:txBody>
                  <a:tcPr/>
                </a:tc>
              </a:tr>
              <a:tr h="55418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Формирование малых групп по итогам к/р (дифференциация)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47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Поиск и отработка своих ошибок под руководством учителя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574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Индивидуализация и дифференциация (выполнение аналогичных заданий учениками,</a:t>
                      </a:r>
                      <a:r>
                        <a:rPr lang="ru-RU" sz="1400" baseline="0" dirty="0" smtClean="0"/>
                        <a:t> не справившимися с к/р выполнение группой учеников заданий повышенной сложности)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294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Рефлексия 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852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8344" y="277746"/>
            <a:ext cx="8911687" cy="5396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Схема проекта урока контроля 2 вида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6011963"/>
              </p:ext>
            </p:extLst>
          </p:nvPr>
        </p:nvGraphicFramePr>
        <p:xfrm>
          <a:off x="580304" y="803564"/>
          <a:ext cx="11319505" cy="28051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2653"/>
                <a:gridCol w="2646218"/>
                <a:gridCol w="2202873"/>
                <a:gridCol w="2161309"/>
                <a:gridCol w="1966452"/>
              </a:tblGrid>
              <a:tr h="6200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Этап урока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Содержание урока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Функция учителя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Действия учащихся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Результат </a:t>
                      </a:r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Выполнение заданий самостоятельно </a:t>
                      </a:r>
                      <a:endParaRPr lang="ru-RU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1400" dirty="0" smtClean="0"/>
                        <a:t>Выполнение </a:t>
                      </a:r>
                      <a:endParaRPr lang="ru-RU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1400" dirty="0" smtClean="0"/>
                        <a:t>Наблюдающая </a:t>
                      </a:r>
                      <a:endParaRPr lang="ru-RU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1400" dirty="0" smtClean="0"/>
                        <a:t>Контролируют свои действия</a:t>
                      </a:r>
                      <a:endParaRPr lang="ru-RU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1400" dirty="0" smtClean="0"/>
                        <a:t>Определение уровня освоенности</a:t>
                      </a:r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Наличие группы учеников, выполняющих задания повышенной трудности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6200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Домашнее задание (по выбору)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098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232</TotalTime>
  <Words>749</Words>
  <Application>Microsoft Office PowerPoint</Application>
  <PresentationFormat>Широкоэкранный</PresentationFormat>
  <Paragraphs>163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Требования к проектированию современного урока</vt:lpstr>
      <vt:lpstr>Требования к проектированию урока в деятельностном ключе:</vt:lpstr>
      <vt:lpstr>Цикл уроков:</vt:lpstr>
      <vt:lpstr>Схема проекта вводного урока</vt:lpstr>
      <vt:lpstr>Схема проекта решения учебной задачи</vt:lpstr>
      <vt:lpstr>Схема проекта урока конкретизации понятий</vt:lpstr>
      <vt:lpstr>Схема проекта урока контроля 1 вида</vt:lpstr>
      <vt:lpstr>Схема проекта урока коррекции</vt:lpstr>
      <vt:lpstr>Схема проекта урока контроля 2 вида</vt:lpstr>
      <vt:lpstr>Схема проекта урока рефлексии </vt:lpstr>
    </vt:vector>
  </TitlesOfParts>
  <Company>HP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проектированию урока</dc:title>
  <dc:creator>Учитель</dc:creator>
  <cp:lastModifiedBy>Учитель</cp:lastModifiedBy>
  <cp:revision>23</cp:revision>
  <dcterms:created xsi:type="dcterms:W3CDTF">2020-11-02T04:18:46Z</dcterms:created>
  <dcterms:modified xsi:type="dcterms:W3CDTF">2023-12-13T13:18:50Z</dcterms:modified>
</cp:coreProperties>
</file>