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975" r:id="rId1"/>
  </p:sldMasterIdLst>
  <p:sldIdLst>
    <p:sldId id="256" r:id="rId2"/>
    <p:sldId id="257" r:id="rId3"/>
    <p:sldId id="258" r:id="rId4"/>
    <p:sldId id="261" r:id="rId5"/>
    <p:sldId id="259" r:id="rId6"/>
    <p:sldId id="260" r:id="rId7"/>
    <p:sldId id="263" r:id="rId8"/>
    <p:sldId id="264" r:id="rId9"/>
    <p:sldId id="265" r:id="rId10"/>
    <p:sldId id="266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Средний стиль 2 —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FABFCF23-3B69-468F-B69F-88F6DE6A72F2}" styleName="Средний стиль 1 — акцент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8" d="100"/>
          <a:sy n="88" d="100"/>
        </p:scale>
        <p:origin x="576" y="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284890-85D2-4D7B-8EF5-15A9C1DB8F42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01482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4C608-40B1-4030-A28D-5B74BC98ADCE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9650673"/>
      </p:ext>
    </p:extLst>
  </p:cSld>
  <p:clrMapOvr>
    <a:masterClrMapping/>
  </p:clrMapOvr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4C608-40B1-4030-A28D-5B74BC98ADCE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55917517"/>
      </p:ext>
    </p:extLst>
  </p:cSld>
  <p:clrMapOvr>
    <a:masterClrMapping/>
  </p:clrMapOvr>
  <p:hf sldNum="0"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4C608-40B1-4030-A28D-5B74BC98ADCE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4943368"/>
      </p:ext>
    </p:extLst>
  </p:cSld>
  <p:clrMapOvr>
    <a:masterClrMapping/>
  </p:clrMapOvr>
  <p:hf sldNum="0" hdr="0" ftr="0" dt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4C608-40B1-4030-A28D-5B74BC98ADCE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495650032"/>
      </p:ext>
    </p:extLst>
  </p:cSld>
  <p:clrMapOvr>
    <a:masterClrMapping/>
  </p:clrMapOvr>
  <p:hf sldNum="0"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4C608-40B1-4030-A28D-5B74BC98ADCE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9634433"/>
      </p:ext>
    </p:extLst>
  </p:cSld>
  <p:clrMapOvr>
    <a:masterClrMapping/>
  </p:clrMapOvr>
  <p:hf sldNum="0" hdr="0" ftr="0" dt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157CC2-0FC8-4686-B024-99790E0F5162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667021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764DA5-CD3D-4590-A511-FCD3BC7A793E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36359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5661D-6934-4B32-B92C-470368BF1EC6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27292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F822A4-8DA6-4447-9B1F-C5DB58435268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34191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D31E-DCDA-41A7-9C67-C4B11B94D21D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0482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762C0-B258-48F1-ADE6-176B4174CCDD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80928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7919A6-33EB-49BD-A62F-1FA56B9F9712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08040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E7D1B-D673-4CF6-8672-009D42ABD2A0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966360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16AA21-1863-4931-97CB-99D0A168701B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22375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72C379-9A7C-4C87-A116-CBE9F58B04C5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46548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32"/>
            <a:ext cx="2356674" cy="6853285"/>
            <a:chOff x="6627813" y="195454"/>
            <a:chExt cx="1952625" cy="5678297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454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64C608-40B1-4030-A28D-5B74BC98ADCE}" type="datetimeFigureOut">
              <a:rPr lang="en-US" smtClean="0"/>
              <a:t>12/13/2023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16856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6" r:id="rId1"/>
    <p:sldLayoutId id="2147483977" r:id="rId2"/>
    <p:sldLayoutId id="2147483978" r:id="rId3"/>
    <p:sldLayoutId id="2147483979" r:id="rId4"/>
    <p:sldLayoutId id="2147483980" r:id="rId5"/>
    <p:sldLayoutId id="2147483981" r:id="rId6"/>
    <p:sldLayoutId id="2147483982" r:id="rId7"/>
    <p:sldLayoutId id="2147483983" r:id="rId8"/>
    <p:sldLayoutId id="2147483984" r:id="rId9"/>
    <p:sldLayoutId id="2147483985" r:id="rId10"/>
    <p:sldLayoutId id="2147483986" r:id="rId11"/>
    <p:sldLayoutId id="2147483987" r:id="rId12"/>
    <p:sldLayoutId id="2147483988" r:id="rId13"/>
    <p:sldLayoutId id="2147483989" r:id="rId14"/>
    <p:sldLayoutId id="2147483990" r:id="rId15"/>
    <p:sldLayoutId id="2147483991" r:id="rId16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382385" y="1883228"/>
            <a:ext cx="8915399" cy="2262781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Требования к </a:t>
            </a:r>
            <a:r>
              <a:rPr lang="ru-RU" smtClean="0"/>
              <a:t>проектированию </a:t>
            </a:r>
            <a:r>
              <a:rPr lang="ru-RU" smtClean="0"/>
              <a:t>современного урока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r"/>
            <a:r>
              <a:rPr lang="ru-RU" smtClean="0"/>
              <a:t>Скрябина Татьяна Гаврильевна- </a:t>
            </a:r>
          </a:p>
          <a:p>
            <a:pPr algn="r"/>
            <a:r>
              <a:rPr lang="ru-RU" smtClean="0"/>
              <a:t>учитель начальных классов МОБУ СОШ № 19 г. Якутска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165602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06780" y="291601"/>
            <a:ext cx="8911687" cy="484254"/>
          </a:xfrm>
        </p:spPr>
        <p:txBody>
          <a:bodyPr>
            <a:normAutofit/>
          </a:bodyPr>
          <a:lstStyle/>
          <a:p>
            <a:r>
              <a:rPr lang="ru-RU" sz="2400" dirty="0" smtClean="0">
                <a:solidFill>
                  <a:srgbClr val="FF0000"/>
                </a:solidFill>
              </a:rPr>
              <a:t>Схема проекта урока рефлексии </a:t>
            </a:r>
            <a:endParaRPr lang="ru-RU" sz="2400" dirty="0">
              <a:solidFill>
                <a:srgbClr val="FF0000"/>
              </a:solidFill>
            </a:endParaRPr>
          </a:p>
        </p:txBody>
      </p:sp>
      <p:graphicFrame>
        <p:nvGraphicFramePr>
          <p:cNvPr id="6" name="Объект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67513584"/>
              </p:ext>
            </p:extLst>
          </p:nvPr>
        </p:nvGraphicFramePr>
        <p:xfrm>
          <a:off x="524886" y="1454728"/>
          <a:ext cx="10988241" cy="425771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967922"/>
                <a:gridCol w="2790833"/>
                <a:gridCol w="2738176"/>
                <a:gridCol w="2491310"/>
              </a:tblGrid>
              <a:tr h="620098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Этап урока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Функция учителя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Действия учащихся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Результат </a:t>
                      </a:r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dirty="0" smtClean="0"/>
                        <a:t>Анализ к/р (подведение итогов изучения темы)</a:t>
                      </a:r>
                      <a:endParaRPr lang="ru-RU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r>
                        <a:rPr lang="ru-RU" sz="1400" dirty="0" smtClean="0"/>
                        <a:t>Контролирующая </a:t>
                      </a:r>
                      <a:endParaRPr lang="ru-RU" sz="1400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r>
                        <a:rPr lang="ru-RU" sz="1400" dirty="0" smtClean="0"/>
                        <a:t>Контролируют свои действия</a:t>
                      </a:r>
                      <a:endParaRPr lang="ru-RU" sz="1400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r>
                        <a:rPr lang="ru-RU" sz="1400" dirty="0" smtClean="0"/>
                        <a:t>Определение уровня освоенности</a:t>
                      </a:r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dirty="0" smtClean="0"/>
                        <a:t>Работа с диагностической картой </a:t>
                      </a:r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dirty="0" smtClean="0"/>
                        <a:t>Обсуждение результатов (умение</a:t>
                      </a:r>
                      <a:r>
                        <a:rPr lang="ru-RU" baseline="0" dirty="0" smtClean="0"/>
                        <a:t> учителя вести учебный диалог)</a:t>
                      </a:r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dirty="0" smtClean="0"/>
                        <a:t>Подведение итогов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393460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95402" y="982132"/>
            <a:ext cx="9024255" cy="890211"/>
          </a:xfrm>
        </p:spPr>
        <p:txBody>
          <a:bodyPr>
            <a:normAutofit fontScale="90000"/>
          </a:bodyPr>
          <a:lstStyle/>
          <a:p>
            <a:r>
              <a:rPr lang="ru-RU" u="sng" dirty="0" smtClean="0">
                <a:solidFill>
                  <a:srgbClr val="7030A0"/>
                </a:solidFill>
              </a:rPr>
              <a:t>Требования к проектированию урока в деятельностном ключе:</a:t>
            </a:r>
            <a:endParaRPr lang="ru-RU" u="sng" dirty="0">
              <a:solidFill>
                <a:srgbClr val="7030A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295401" y="2046514"/>
            <a:ext cx="9601196" cy="3829354"/>
          </a:xfrm>
        </p:spPr>
        <p:txBody>
          <a:bodyPr>
            <a:norm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ru-RU" dirty="0" smtClean="0"/>
              <a:t> </a:t>
            </a:r>
            <a:r>
              <a:rPr lang="ru-RU" dirty="0" smtClean="0">
                <a:solidFill>
                  <a:srgbClr val="002060"/>
                </a:solidFill>
              </a:rPr>
              <a:t>Проектироваться должен не отдельный урок, а система уроков. Система (цикл) определяется логикой конкретного предмета.</a:t>
            </a:r>
          </a:p>
          <a:p>
            <a:pPr marL="457200" indent="-457200">
              <a:buFont typeface="+mj-lt"/>
              <a:buAutoNum type="arabicPeriod"/>
            </a:pPr>
            <a:r>
              <a:rPr lang="ru-RU" dirty="0" smtClean="0">
                <a:solidFill>
                  <a:srgbClr val="002060"/>
                </a:solidFill>
              </a:rPr>
              <a:t>Проектируются цели детей, а не учителя. Учитель организует учебную ситуацию с выходом учащихся на цель урока (учебную задачу).</a:t>
            </a:r>
          </a:p>
          <a:p>
            <a:pPr marL="457200" indent="-457200">
              <a:buFont typeface="+mj-lt"/>
              <a:buAutoNum type="arabicPeriod"/>
            </a:pPr>
            <a:r>
              <a:rPr lang="ru-RU" dirty="0" smtClean="0">
                <a:solidFill>
                  <a:srgbClr val="002060"/>
                </a:solidFill>
              </a:rPr>
              <a:t>При проектировании необходимо определить действия учащихся и учителя, приводящие к запланированному результату.</a:t>
            </a:r>
          </a:p>
          <a:p>
            <a:pPr marL="457200" indent="-457200">
              <a:buFont typeface="+mj-lt"/>
              <a:buAutoNum type="arabicPeriod"/>
            </a:pPr>
            <a:r>
              <a:rPr lang="ru-RU" dirty="0" smtClean="0">
                <a:solidFill>
                  <a:srgbClr val="002060"/>
                </a:solidFill>
              </a:rPr>
              <a:t>Конкретный урок должен строиться в зависимости от его места в цикле и решения детьми учебной задачи.</a:t>
            </a:r>
          </a:p>
          <a:p>
            <a:pPr marL="457200" indent="-457200">
              <a:buFont typeface="+mj-lt"/>
              <a:buAutoNum type="arabicPeriod"/>
            </a:pPr>
            <a:r>
              <a:rPr lang="ru-RU" dirty="0" smtClean="0">
                <a:solidFill>
                  <a:srgbClr val="002060"/>
                </a:solidFill>
              </a:rPr>
              <a:t> При проектировании учебной темы необходимо точно ответить для себя (учителя) на вопрос: что должно произойти с ребенком в ходе изучения этой темы (какие универсальные действия формируете?) </a:t>
            </a:r>
            <a:endParaRPr lang="ru-RU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1258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u="sng" dirty="0" smtClean="0">
                <a:solidFill>
                  <a:srgbClr val="FF0000"/>
                </a:solidFill>
              </a:rPr>
              <a:t>Цикл уроков:</a:t>
            </a:r>
            <a:endParaRPr lang="ru-RU" u="sng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75357" y="1450769"/>
            <a:ext cx="8915400" cy="4474308"/>
          </a:xfrm>
        </p:spPr>
        <p:txBody>
          <a:bodyPr>
            <a:normAutofit/>
          </a:bodyPr>
          <a:lstStyle/>
          <a:p>
            <a:pPr>
              <a:buFont typeface="+mj-lt"/>
              <a:buAutoNum type="arabicPeriod"/>
            </a:pPr>
            <a:r>
              <a:rPr lang="ru-RU" sz="2400" dirty="0" smtClean="0"/>
              <a:t> Вводный урок;</a:t>
            </a:r>
          </a:p>
          <a:p>
            <a:pPr>
              <a:buFont typeface="+mj-lt"/>
              <a:buAutoNum type="arabicPeriod"/>
            </a:pPr>
            <a:r>
              <a:rPr lang="ru-RU" sz="2400" dirty="0" smtClean="0"/>
              <a:t> Урок решения учебной задачи;</a:t>
            </a:r>
          </a:p>
          <a:p>
            <a:pPr>
              <a:buFont typeface="+mj-lt"/>
              <a:buAutoNum type="arabicPeriod"/>
            </a:pPr>
            <a:r>
              <a:rPr lang="ru-RU" sz="2400" dirty="0" smtClean="0"/>
              <a:t> Урок конкретизации понятий/отработки способа действия</a:t>
            </a:r>
            <a:r>
              <a:rPr lang="ru-RU" sz="2400" dirty="0"/>
              <a:t>;</a:t>
            </a:r>
            <a:endParaRPr lang="ru-RU" sz="2400" dirty="0" smtClean="0"/>
          </a:p>
          <a:p>
            <a:pPr>
              <a:buFont typeface="+mj-lt"/>
              <a:buAutoNum type="arabicPeriod"/>
            </a:pPr>
            <a:r>
              <a:rPr lang="ru-RU" sz="2400" dirty="0" smtClean="0"/>
              <a:t> Урок контроля 1 вида; </a:t>
            </a:r>
          </a:p>
          <a:p>
            <a:pPr>
              <a:buFont typeface="+mj-lt"/>
              <a:buAutoNum type="arabicPeriod"/>
            </a:pPr>
            <a:r>
              <a:rPr lang="ru-RU" sz="2400" dirty="0" smtClean="0"/>
              <a:t>Урок коррекции;</a:t>
            </a:r>
          </a:p>
          <a:p>
            <a:pPr>
              <a:buFont typeface="+mj-lt"/>
              <a:buAutoNum type="arabicPeriod"/>
            </a:pPr>
            <a:r>
              <a:rPr lang="ru-RU" sz="2400" dirty="0" smtClean="0"/>
              <a:t>Урок контроля 2 вида;</a:t>
            </a:r>
          </a:p>
          <a:p>
            <a:pPr>
              <a:buFont typeface="+mj-lt"/>
              <a:buAutoNum type="arabicPeriod"/>
            </a:pPr>
            <a:r>
              <a:rPr lang="ru-RU" sz="2400" dirty="0" smtClean="0"/>
              <a:t>Урок рефлексии 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15621171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13954" y="203196"/>
            <a:ext cx="8911687" cy="1280890"/>
          </a:xfrm>
        </p:spPr>
        <p:txBody>
          <a:bodyPr/>
          <a:lstStyle/>
          <a:p>
            <a:r>
              <a:rPr lang="ru-RU" dirty="0" smtClean="0">
                <a:solidFill>
                  <a:srgbClr val="FF0000"/>
                </a:solidFill>
              </a:rPr>
              <a:t>Схема проекта вводного урока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graphicFrame>
        <p:nvGraphicFramePr>
          <p:cNvPr id="4" name="Объект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753721292"/>
              </p:ext>
            </p:extLst>
          </p:nvPr>
        </p:nvGraphicFramePr>
        <p:xfrm>
          <a:off x="638630" y="989874"/>
          <a:ext cx="11335655" cy="529204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814284"/>
                <a:gridCol w="2873829"/>
                <a:gridCol w="2119086"/>
                <a:gridCol w="2119085"/>
                <a:gridCol w="2409371"/>
              </a:tblGrid>
              <a:tr h="628609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Этап урока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Содержание урока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Функция учителя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Действия учащихся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Результат </a:t>
                      </a:r>
                      <a:endParaRPr lang="ru-RU" sz="1600" dirty="0"/>
                    </a:p>
                  </a:txBody>
                  <a:tcPr/>
                </a:tc>
              </a:tr>
              <a:tr h="628609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Демонстрация детьми владения старым способом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Ситуация, демонстрирующая освоения способа действия.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организующая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Выполнения детьми нескольких заданий старым способом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Установление уровня владения способом</a:t>
                      </a:r>
                      <a:endParaRPr lang="ru-RU" sz="1600" dirty="0"/>
                    </a:p>
                  </a:txBody>
                  <a:tcPr/>
                </a:tc>
              </a:tr>
              <a:tr h="628609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Самооценка детей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Оценка степени владения старым способом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Продумывание формы организации этого момента урока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Дети оценивают степень владения старым способом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err="1" smtClean="0"/>
                        <a:t>Сформированность</a:t>
                      </a:r>
                      <a:r>
                        <a:rPr lang="ru-RU" sz="1600" dirty="0" smtClean="0"/>
                        <a:t> конкретного учебного действия (предметного)</a:t>
                      </a:r>
                      <a:endParaRPr lang="ru-RU" sz="1600" dirty="0"/>
                    </a:p>
                  </a:txBody>
                  <a:tcPr/>
                </a:tc>
              </a:tr>
              <a:tr h="628609"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Постановка перед детьми конкретной практической задачи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Ситуация «интеллектуального конфликта» «знаю – не знаю», «умею-не умею». Предложить детям задание, которое они не могут решить старым способом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Организация ситуации «разрыва»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Выясняют причину, почему не могут решить это задание. </a:t>
                      </a:r>
                      <a:endParaRPr lang="ru-R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Определение границы использования старого способа действия и формулировка новой учебной задачи (цели).</a:t>
                      </a:r>
                      <a:endParaRPr lang="ru-RU" sz="16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08546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6" y="304795"/>
            <a:ext cx="8655646" cy="856347"/>
          </a:xfrm>
        </p:spPr>
        <p:txBody>
          <a:bodyPr>
            <a:noAutofit/>
          </a:bodyPr>
          <a:lstStyle/>
          <a:p>
            <a:r>
              <a:rPr lang="ru-RU" sz="2800" dirty="0" smtClean="0">
                <a:solidFill>
                  <a:srgbClr val="FF0000"/>
                </a:solidFill>
              </a:rPr>
              <a:t>Схема проекта решения учебной задачи</a:t>
            </a:r>
            <a:endParaRPr lang="ru-RU" sz="2800" dirty="0">
              <a:solidFill>
                <a:srgbClr val="FF0000"/>
              </a:solidFill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25102092"/>
              </p:ext>
            </p:extLst>
          </p:nvPr>
        </p:nvGraphicFramePr>
        <p:xfrm>
          <a:off x="449708" y="883920"/>
          <a:ext cx="11379200" cy="59740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626001"/>
                <a:gridCol w="2576946"/>
                <a:gridCol w="1676400"/>
                <a:gridCol w="2147454"/>
                <a:gridCol w="2352399"/>
              </a:tblGrid>
              <a:tr h="674493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Этап урока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Содержание урока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Функция учителя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Действия учащихся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Результат </a:t>
                      </a:r>
                      <a:endParaRPr lang="ru-RU" sz="1400" dirty="0"/>
                    </a:p>
                  </a:txBody>
                  <a:tcPr/>
                </a:tc>
              </a:tr>
              <a:tr h="1364896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Демонстрация</a:t>
                      </a:r>
                      <a:r>
                        <a:rPr lang="ru-RU" sz="1400" baseline="0" dirty="0" smtClean="0"/>
                        <a:t> детьми усвоения ранее изученного материала</a:t>
                      </a:r>
                      <a:endParaRPr lang="ru-RU" sz="1400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>
                  <a:txBody>
                    <a:bodyPr/>
                    <a:lstStyle/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r>
                        <a:rPr lang="ru-RU" sz="1400" dirty="0" smtClean="0"/>
                        <a:t>1. Поиск решения поставленной задачи.</a:t>
                      </a:r>
                    </a:p>
                    <a:p>
                      <a:r>
                        <a:rPr lang="ru-RU" sz="1400" dirty="0" smtClean="0"/>
                        <a:t>2. Совместное обсуждение вариантов способа решения.</a:t>
                      </a:r>
                    </a:p>
                    <a:p>
                      <a:r>
                        <a:rPr lang="ru-RU" sz="1400" dirty="0" smtClean="0"/>
                        <a:t>3. Фиксация способа решения.</a:t>
                      </a:r>
                    </a:p>
                    <a:p>
                      <a:r>
                        <a:rPr lang="ru-RU" sz="1400" dirty="0" smtClean="0"/>
                        <a:t>4. Применения найденного способа решения в конкретных ситуациях.</a:t>
                      </a:r>
                      <a:endParaRPr lang="ru-RU" sz="1400" dirty="0"/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ru-RU" sz="1400" dirty="0" smtClean="0"/>
                        <a:t>Управляющая</a:t>
                      </a:r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r>
                        <a:rPr lang="ru-RU" sz="1400" dirty="0" smtClean="0"/>
                        <a:t>Организующая</a:t>
                      </a:r>
                      <a:endParaRPr lang="ru-RU" sz="1400" dirty="0"/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r>
                        <a:rPr lang="ru-RU" sz="1400" dirty="0" smtClean="0"/>
                        <a:t>Высказывания разных предложений, как можно решить поставленную задачу в группах.</a:t>
                      </a:r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r>
                        <a:rPr lang="ru-RU" sz="1400" dirty="0" smtClean="0"/>
                        <a:t>Апробирование предложений в практическом действии,</a:t>
                      </a:r>
                      <a:r>
                        <a:rPr lang="ru-RU" sz="1400" baseline="0" dirty="0" smtClean="0"/>
                        <a:t> обсуждают и анализируют совместно предложенные способы</a:t>
                      </a:r>
                      <a:endParaRPr lang="ru-RU" sz="1400" dirty="0"/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endParaRPr lang="ru-RU" sz="1400" dirty="0" smtClean="0"/>
                    </a:p>
                    <a:p>
                      <a:pPr marL="342900" indent="-342900">
                        <a:buAutoNum type="arabicPeriod"/>
                      </a:pPr>
                      <a:endParaRPr lang="ru-RU" sz="1400" dirty="0" smtClean="0"/>
                    </a:p>
                    <a:p>
                      <a:pPr marL="342900" indent="-342900">
                        <a:buAutoNum type="arabicPeriod"/>
                      </a:pPr>
                      <a:endParaRPr lang="ru-RU" sz="1400" dirty="0" smtClean="0"/>
                    </a:p>
                    <a:p>
                      <a:pPr marL="342900" indent="-342900">
                        <a:buAutoNum type="arabicPeriod"/>
                      </a:pPr>
                      <a:endParaRPr lang="ru-RU" sz="1400" dirty="0" smtClean="0"/>
                    </a:p>
                    <a:p>
                      <a:pPr marL="342900" indent="-342900">
                        <a:buAutoNum type="arabicPeriod"/>
                      </a:pPr>
                      <a:endParaRPr lang="ru-RU" sz="1400" dirty="0" smtClean="0"/>
                    </a:p>
                    <a:p>
                      <a:pPr marL="342900" indent="-342900">
                        <a:buAutoNum type="arabicPeriod"/>
                      </a:pPr>
                      <a:endParaRPr lang="ru-RU" sz="1400" dirty="0" smtClean="0"/>
                    </a:p>
                    <a:p>
                      <a:pPr marL="342900" indent="-342900">
                        <a:buAutoNum type="arabicPeriod"/>
                      </a:pPr>
                      <a:endParaRPr lang="ru-RU" sz="1400" dirty="0" smtClean="0"/>
                    </a:p>
                    <a:p>
                      <a:pPr marL="342900" indent="-342900">
                        <a:buAutoNum type="arabicPeriod"/>
                      </a:pPr>
                      <a:endParaRPr lang="ru-RU" sz="1400" dirty="0" smtClean="0"/>
                    </a:p>
                    <a:p>
                      <a:pPr marL="342900" indent="-342900">
                        <a:buAutoNum type="arabicPeriod"/>
                      </a:pPr>
                      <a:r>
                        <a:rPr lang="ru-RU" sz="1400" dirty="0" smtClean="0"/>
                        <a:t>Найденный способ группового взаимодействия детей и учителя в форме формулировки правила определения, алгоритма.</a:t>
                      </a:r>
                    </a:p>
                    <a:p>
                      <a:pPr marL="342900" indent="-342900">
                        <a:buAutoNum type="arabicPeriod"/>
                      </a:pPr>
                      <a:r>
                        <a:rPr lang="ru-RU" sz="1400" dirty="0" smtClean="0"/>
                        <a:t>Определение </a:t>
                      </a:r>
                      <a:r>
                        <a:rPr lang="ru-RU" sz="1400" dirty="0" err="1" smtClean="0"/>
                        <a:t>операционального</a:t>
                      </a:r>
                      <a:r>
                        <a:rPr lang="ru-RU" sz="1400" dirty="0" smtClean="0"/>
                        <a:t> состава способа действия</a:t>
                      </a:r>
                      <a:endParaRPr lang="ru-RU" sz="1400" dirty="0"/>
                    </a:p>
                  </a:txBody>
                  <a:tcPr/>
                </a:tc>
              </a:tr>
              <a:tr h="845127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Самопроверка/самооценка выполнения задания</a:t>
                      </a:r>
                      <a:endParaRPr lang="ru-RU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31273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Постановка новой учебной задачи (знаю-не знаю, умею</a:t>
                      </a:r>
                      <a:r>
                        <a:rPr lang="ru-RU" sz="1400" baseline="0" dirty="0" smtClean="0"/>
                        <a:t> не умею)</a:t>
                      </a:r>
                      <a:endParaRPr lang="ru-RU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997527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Решение учебной задачи (определение понятий, составление алгоритма действий)</a:t>
                      </a:r>
                      <a:endParaRPr lang="ru-RU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260764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Подведение итога (рефлексия: понял-не понял, умею-не умею)</a:t>
                      </a:r>
                      <a:endParaRPr lang="ru-RU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782540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07439" y="290281"/>
            <a:ext cx="8911687" cy="595090"/>
          </a:xfrm>
        </p:spPr>
        <p:txBody>
          <a:bodyPr>
            <a:noAutofit/>
          </a:bodyPr>
          <a:lstStyle/>
          <a:p>
            <a:pPr algn="ctr"/>
            <a:r>
              <a:rPr lang="ru-RU" sz="2400" dirty="0" smtClean="0">
                <a:solidFill>
                  <a:srgbClr val="FF0000"/>
                </a:solidFill>
              </a:rPr>
              <a:t>Схема проекта урока конкретизации понятий</a:t>
            </a:r>
            <a:endParaRPr lang="ru-RU" sz="2400" dirty="0">
              <a:solidFill>
                <a:srgbClr val="FF0000"/>
              </a:solidFill>
            </a:endParaRPr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graphicFrame>
        <p:nvGraphicFramePr>
          <p:cNvPr id="6" name="Объект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2615523"/>
              </p:ext>
            </p:extLst>
          </p:nvPr>
        </p:nvGraphicFramePr>
        <p:xfrm>
          <a:off x="608365" y="975539"/>
          <a:ext cx="11319505" cy="480635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907567"/>
                <a:gridCol w="2081304"/>
                <a:gridCol w="2202873"/>
                <a:gridCol w="2161309"/>
                <a:gridCol w="1966452"/>
              </a:tblGrid>
              <a:tr h="620098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Этап урока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Содержание урока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Функция учителя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Действия учащихся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Результат </a:t>
                      </a:r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Демонстрация</a:t>
                      </a:r>
                      <a:r>
                        <a:rPr lang="ru-RU" sz="1400" baseline="0" dirty="0" smtClean="0"/>
                        <a:t> детьми усвоения ранее изученного материала.</a:t>
                      </a:r>
                      <a:endParaRPr lang="ru-RU" sz="14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ru-RU" sz="1400" dirty="0" smtClean="0"/>
                        <a:t>Тренировочные учебные действия </a:t>
                      </a:r>
                      <a:endParaRPr lang="ru-RU" sz="14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ru-RU" sz="1400" dirty="0" smtClean="0"/>
                        <a:t>Организация «ловушек»</a:t>
                      </a:r>
                      <a:endParaRPr lang="ru-RU" sz="14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ru-RU" sz="1400" dirty="0" smtClean="0"/>
                        <a:t>Отработка </a:t>
                      </a:r>
                      <a:endParaRPr lang="ru-RU" sz="14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ru-RU" sz="1400" dirty="0" smtClean="0"/>
                        <a:t>Урок контроля</a:t>
                      </a:r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Самопроверка/самооценка выполнения задания</a:t>
                      </a:r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Постановка учебной задачи(</a:t>
                      </a:r>
                      <a:r>
                        <a:rPr lang="ru-RU" sz="1400" dirty="0" err="1" smtClean="0"/>
                        <a:t>опред.границ</a:t>
                      </a:r>
                      <a:r>
                        <a:rPr lang="ru-RU" sz="1400" dirty="0" smtClean="0"/>
                        <a:t> знаю-не знаю, умею-не умею для каждого ученика) 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Решение поставленной задачи (наличие дифференцированных заданий)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Подведение итога (рефлексия: понял-не понял, знаю-не</a:t>
                      </a:r>
                      <a:r>
                        <a:rPr lang="ru-RU" sz="1400" baseline="0" dirty="0" smtClean="0"/>
                        <a:t> знаю, над чем нужно еще поработать)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141277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746138" y="319310"/>
            <a:ext cx="8601548" cy="622799"/>
          </a:xfrm>
        </p:spPr>
        <p:txBody>
          <a:bodyPr>
            <a:normAutofit/>
          </a:bodyPr>
          <a:lstStyle/>
          <a:p>
            <a:pPr algn="ctr"/>
            <a:r>
              <a:rPr lang="ru-RU" sz="2800" dirty="0" smtClean="0">
                <a:solidFill>
                  <a:srgbClr val="FF0000"/>
                </a:solidFill>
              </a:rPr>
              <a:t>Схема проекта урока контроля 1 вида</a:t>
            </a:r>
            <a:endParaRPr lang="ru-RU" sz="2800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  <p:graphicFrame>
        <p:nvGraphicFramePr>
          <p:cNvPr id="4" name="Объект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20930387"/>
              </p:ext>
            </p:extLst>
          </p:nvPr>
        </p:nvGraphicFramePr>
        <p:xfrm>
          <a:off x="525237" y="914400"/>
          <a:ext cx="11319505" cy="2011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192205"/>
                <a:gridCol w="1910078"/>
                <a:gridCol w="1898101"/>
                <a:gridCol w="2321950"/>
                <a:gridCol w="2997171"/>
              </a:tblGrid>
              <a:tr h="620098"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dirty="0" smtClean="0"/>
                        <a:t>Выполнение заданий самостоятельно </a:t>
                      </a:r>
                    </a:p>
                    <a:p>
                      <a:endParaRPr lang="en-US" dirty="0" smtClean="0"/>
                    </a:p>
                    <a:p>
                      <a:r>
                        <a:rPr lang="ru-RU" dirty="0" smtClean="0"/>
                        <a:t>Проводится к концу изучения новой темы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Выполнение к/работы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Наблюдающая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Контролирует свои действия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Определение уровня освоенности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42178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37506" y="291601"/>
            <a:ext cx="8172057" cy="692072"/>
          </a:xfrm>
        </p:spPr>
        <p:txBody>
          <a:bodyPr>
            <a:normAutofit/>
          </a:bodyPr>
          <a:lstStyle/>
          <a:p>
            <a:pPr algn="ctr"/>
            <a:r>
              <a:rPr lang="ru-RU" sz="2400" dirty="0" smtClean="0">
                <a:solidFill>
                  <a:srgbClr val="FF0000"/>
                </a:solidFill>
              </a:rPr>
              <a:t>Схема проекта урока коррекции</a:t>
            </a:r>
            <a:endParaRPr lang="ru-RU" sz="2400" dirty="0">
              <a:solidFill>
                <a:srgbClr val="FF0000"/>
              </a:solidFill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04545296"/>
              </p:ext>
            </p:extLst>
          </p:nvPr>
        </p:nvGraphicFramePr>
        <p:xfrm>
          <a:off x="608013" y="789710"/>
          <a:ext cx="11319505" cy="582722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786351"/>
                <a:gridCol w="1842654"/>
                <a:gridCol w="1427018"/>
                <a:gridCol w="3020291"/>
                <a:gridCol w="2243191"/>
              </a:tblGrid>
              <a:tr h="568035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Этап урока</a:t>
                      </a:r>
                      <a:endParaRPr lang="ru-RU" sz="1400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Содержание урока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Функция учителя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Действия учащихся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Результат </a:t>
                      </a:r>
                      <a:endParaRPr lang="ru-RU" sz="1400" dirty="0"/>
                    </a:p>
                  </a:txBody>
                  <a:tcPr/>
                </a:tc>
              </a:tr>
              <a:tr h="775854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Анализ контрольной работы (определение своих</a:t>
                      </a:r>
                      <a:r>
                        <a:rPr lang="ru-RU" sz="1400" baseline="0" dirty="0" smtClean="0"/>
                        <a:t> ошибок и трудностей ученики сами)</a:t>
                      </a:r>
                      <a:endParaRPr lang="ru-RU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>
                  <a:txBody>
                    <a:bodyPr/>
                    <a:lstStyle/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endParaRPr lang="ru-RU" sz="1400" dirty="0" smtClean="0"/>
                    </a:p>
                    <a:p>
                      <a:r>
                        <a:rPr lang="ru-RU" sz="1400" dirty="0" smtClean="0"/>
                        <a:t>Работа в малых группах (в каждой отрабатывается одна из операция способа действий). </a:t>
                      </a:r>
                      <a:endParaRPr lang="ru-RU" sz="1400" dirty="0"/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ru-RU" sz="1400" dirty="0" smtClean="0"/>
                        <a:t>Контролирующая </a:t>
                      </a:r>
                      <a:endParaRPr lang="ru-RU" sz="1400" dirty="0"/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ru-RU" sz="1400" dirty="0" smtClean="0"/>
                        <a:t>Ученики которые хорошо освоили способ действий, помогают другим учащимся, либо решают задания по индивидуальным карточкам. Ученики с помощью «стола заданий» выбирают индивидуальные карточки с заданиями разного уровня. Каждый ребенок самостоятельно решает, работает он на месте «на оценку» или еще сомневается и поэтому выбирает «место тренировки», сам выбирает критерии оценивания.</a:t>
                      </a:r>
                      <a:endParaRPr lang="ru-RU" sz="1400" dirty="0"/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lang="ru-RU" sz="1400" dirty="0" smtClean="0"/>
                        <a:t>Определение трудностей учащихся, формирование действий контроля и оценки учащихся </a:t>
                      </a:r>
                      <a:endParaRPr lang="ru-RU" sz="1400" dirty="0"/>
                    </a:p>
                  </a:txBody>
                  <a:tcPr/>
                </a:tc>
              </a:tr>
              <a:tr h="554181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Формирование малых групп по итогам к/р (дифференциация)</a:t>
                      </a:r>
                      <a:endParaRPr lang="ru-RU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526473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Поиск и отработка своих ошибок под руководством учителя</a:t>
                      </a:r>
                      <a:endParaRPr lang="ru-RU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595746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Индивидуализация и дифференциация (выполнение аналогичных заданий учениками,</a:t>
                      </a:r>
                      <a:r>
                        <a:rPr lang="ru-RU" sz="1400" baseline="0" dirty="0" smtClean="0"/>
                        <a:t> не справившимися с к/р выполнение группой учеников заданий повышенной сложности)</a:t>
                      </a:r>
                      <a:endParaRPr lang="ru-RU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052946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Рефлексия </a:t>
                      </a:r>
                      <a:endParaRPr lang="ru-RU" sz="1400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48527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48344" y="277746"/>
            <a:ext cx="8911687" cy="539672"/>
          </a:xfrm>
        </p:spPr>
        <p:txBody>
          <a:bodyPr>
            <a:normAutofit/>
          </a:bodyPr>
          <a:lstStyle/>
          <a:p>
            <a:r>
              <a:rPr lang="ru-RU" sz="2400" dirty="0" smtClean="0">
                <a:solidFill>
                  <a:srgbClr val="FF0000"/>
                </a:solidFill>
              </a:rPr>
              <a:t>Схема проекта урока контроля 2 вида</a:t>
            </a:r>
            <a:endParaRPr lang="ru-RU" sz="2400" dirty="0">
              <a:solidFill>
                <a:srgbClr val="FF0000"/>
              </a:solidFill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56011963"/>
              </p:ext>
            </p:extLst>
          </p:nvPr>
        </p:nvGraphicFramePr>
        <p:xfrm>
          <a:off x="580304" y="803564"/>
          <a:ext cx="11319505" cy="280517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342653"/>
                <a:gridCol w="2646218"/>
                <a:gridCol w="2202873"/>
                <a:gridCol w="2161309"/>
                <a:gridCol w="1966452"/>
              </a:tblGrid>
              <a:tr h="620098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Этап урока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Содержание урока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Функция учителя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Действия учащихся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Результат </a:t>
                      </a:r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Выполнение заданий самостоятельно </a:t>
                      </a:r>
                      <a:endParaRPr lang="ru-RU" sz="1400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r>
                        <a:rPr lang="ru-RU" sz="1400" dirty="0" smtClean="0"/>
                        <a:t>Выполнение </a:t>
                      </a:r>
                      <a:endParaRPr lang="ru-RU" sz="1400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r>
                        <a:rPr lang="ru-RU" sz="1400" dirty="0" smtClean="0"/>
                        <a:t>Наблюдающая </a:t>
                      </a:r>
                      <a:endParaRPr lang="ru-RU" sz="1400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r>
                        <a:rPr lang="ru-RU" sz="1400" dirty="0" smtClean="0"/>
                        <a:t>Контролируют свои действия</a:t>
                      </a:r>
                      <a:endParaRPr lang="ru-RU" sz="1400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r>
                        <a:rPr lang="ru-RU" sz="1400" dirty="0" smtClean="0"/>
                        <a:t>Определение уровня освоенности</a:t>
                      </a:r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Наличие группы учеников, выполняющих задания повышенной трудности</a:t>
                      </a:r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</a:tr>
              <a:tr h="620098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Домашнее задание (по выбору)</a:t>
                      </a:r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sz="1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909868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Легкий дым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54F6613E-5ED7-40ED-90A8-F639BE712C0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232</TotalTime>
  <Words>749</Words>
  <Application>Microsoft Office PowerPoint</Application>
  <PresentationFormat>Широкоэкранный</PresentationFormat>
  <Paragraphs>163</Paragraphs>
  <Slides>10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4" baseType="lpstr">
      <vt:lpstr>Arial</vt:lpstr>
      <vt:lpstr>Century Gothic</vt:lpstr>
      <vt:lpstr>Wingdings 3</vt:lpstr>
      <vt:lpstr>Легкий дым</vt:lpstr>
      <vt:lpstr>Требования к проектированию современного урока</vt:lpstr>
      <vt:lpstr>Требования к проектированию урока в деятельностном ключе:</vt:lpstr>
      <vt:lpstr>Цикл уроков:</vt:lpstr>
      <vt:lpstr>Схема проекта вводного урока</vt:lpstr>
      <vt:lpstr>Схема проекта решения учебной задачи</vt:lpstr>
      <vt:lpstr>Схема проекта урока конкретизации понятий</vt:lpstr>
      <vt:lpstr>Схема проекта урока контроля 1 вида</vt:lpstr>
      <vt:lpstr>Схема проекта урока коррекции</vt:lpstr>
      <vt:lpstr>Схема проекта урока контроля 2 вида</vt:lpstr>
      <vt:lpstr>Схема проекта урока рефлексии </vt:lpstr>
    </vt:vector>
  </TitlesOfParts>
  <Company>HP Inc.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Требования к проектированию урока</dc:title>
  <dc:creator>Учитель</dc:creator>
  <cp:lastModifiedBy>Учитель</cp:lastModifiedBy>
  <cp:revision>23</cp:revision>
  <dcterms:created xsi:type="dcterms:W3CDTF">2020-11-02T04:18:46Z</dcterms:created>
  <dcterms:modified xsi:type="dcterms:W3CDTF">2023-12-13T13:18:50Z</dcterms:modified>
</cp:coreProperties>
</file>

<file path=docProps/thumbnail.jpeg>
</file>