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8" r:id="rId1"/>
  </p:sldMasterIdLst>
  <p:notesMasterIdLst>
    <p:notesMasterId r:id="rId32"/>
  </p:notesMasterIdLst>
  <p:sldIdLst>
    <p:sldId id="257" r:id="rId2"/>
    <p:sldId id="258" r:id="rId3"/>
    <p:sldId id="262" r:id="rId4"/>
    <p:sldId id="263" r:id="rId5"/>
    <p:sldId id="264" r:id="rId6"/>
    <p:sldId id="265" r:id="rId7"/>
    <p:sldId id="266" r:id="rId8"/>
    <p:sldId id="274" r:id="rId9"/>
    <p:sldId id="275" r:id="rId10"/>
    <p:sldId id="268" r:id="rId11"/>
    <p:sldId id="276" r:id="rId12"/>
    <p:sldId id="278" r:id="rId13"/>
    <p:sldId id="279" r:id="rId14"/>
    <p:sldId id="281" r:id="rId15"/>
    <p:sldId id="282" r:id="rId16"/>
    <p:sldId id="283" r:id="rId17"/>
    <p:sldId id="284" r:id="rId18"/>
    <p:sldId id="292" r:id="rId19"/>
    <p:sldId id="293" r:id="rId20"/>
    <p:sldId id="295" r:id="rId21"/>
    <p:sldId id="296" r:id="rId22"/>
    <p:sldId id="297" r:id="rId23"/>
    <p:sldId id="299" r:id="rId24"/>
    <p:sldId id="301" r:id="rId25"/>
    <p:sldId id="303" r:id="rId26"/>
    <p:sldId id="304" r:id="rId27"/>
    <p:sldId id="305" r:id="rId28"/>
    <p:sldId id="306" r:id="rId29"/>
    <p:sldId id="307" r:id="rId30"/>
    <p:sldId id="308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35" autoAdjust="0"/>
    <p:restoredTop sz="94660"/>
  </p:normalViewPr>
  <p:slideViewPr>
    <p:cSldViewPr snapToGrid="0">
      <p:cViewPr>
        <p:scale>
          <a:sx n="70" d="100"/>
          <a:sy n="70" d="100"/>
        </p:scale>
        <p:origin x="662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A97E62-05F2-410B-8E0D-32BD4B137595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4FCD75-5123-46B7-9F93-8C48418D69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10965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  <a:p>
            <a:endParaRPr lang="ru-RU" altLang="ru-RU" smtClean="0">
              <a:latin typeface="Arial" panose="020B0604020202020204" pitchFamily="34" charset="0"/>
            </a:endParaRPr>
          </a:p>
        </p:txBody>
      </p:sp>
      <p:sp>
        <p:nvSpPr>
          <p:cNvPr id="53252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E764255-ADE0-439E-9C67-42E76F08F989}" type="slidenum">
              <a:rPr lang="ru-RU" altLang="ru-RU"/>
              <a:pPr eaLnBrk="1" hangingPunct="1"/>
              <a:t>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223616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1443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обучения начиналась с шестимесячного вступительного общего курса, после которого студенты начинали практические занятия под руководством мастеров формы и технических мастеров. Мастера формы обучали теории, оперируя понятиями - наблюдение, представление и композиция, - каждое их которых в свою очередь подразделялось на определенные категории. Технические мастера проводили занятия в мастерских, обучая практической работе с камнем, деревом, металлом, глиной, стеклом, красками и текстилем.</a:t>
            </a:r>
          </a:p>
          <a:p>
            <a:endParaRPr lang="ru-RU" altLang="ru-RU" smtClean="0">
              <a:latin typeface="Arial" panose="020B0604020202020204" pitchFamily="34" charset="0"/>
            </a:endParaRPr>
          </a:p>
        </p:txBody>
      </p:sp>
      <p:sp>
        <p:nvSpPr>
          <p:cNvPr id="61444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9571483-938E-4C61-803D-361D745CF883}" type="slidenum">
              <a:rPr lang="ru-RU" altLang="ru-RU"/>
              <a:pPr eaLnBrk="1" hangingPunct="1"/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888336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963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963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007198D-B729-4718-8550-72DAEBA02806}" type="slidenum">
              <a:rPr lang="ru-RU" altLang="ru-RU"/>
              <a:pPr eaLnBrk="1" hangingPunct="1"/>
              <a:t>11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689524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71683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1684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041AEFE-50DA-4C1F-9482-4ECD210EB647}" type="slidenum">
              <a:rPr lang="ru-RU" altLang="ru-RU"/>
              <a:pPr eaLnBrk="1" hangingPunct="1"/>
              <a:t>12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742714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72707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altLang="ru-RU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altLang="ru-RU" smtClean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270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833AE79-5303-4B0F-AB9F-93845E9B0371}" type="slidenum">
              <a:rPr lang="ru-RU" altLang="ru-RU"/>
              <a:pPr eaLnBrk="1" hangingPunct="1"/>
              <a:t>13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508149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7475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75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0C22B80-4F49-4A83-B551-BB088E6B8F16}" type="slidenum">
              <a:rPr lang="ru-RU" altLang="ru-RU"/>
              <a:pPr eaLnBrk="1" hangingPunct="1"/>
              <a:t>14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724462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75779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  <a:p>
            <a:endParaRPr lang="ru-RU" altLang="ru-RU" smtClean="0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578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D56051A-D48D-40DD-8613-FE90EBE80C66}" type="slidenum">
              <a:rPr lang="ru-RU" altLang="ru-RU"/>
              <a:pPr eaLnBrk="1" hangingPunct="1"/>
              <a:t>15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718152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76803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6804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F3EE24C-208A-4580-A9D7-2E2F6492B8E3}" type="slidenum">
              <a:rPr lang="ru-RU" altLang="ru-RU"/>
              <a:pPr eaLnBrk="1" hangingPunct="1"/>
              <a:t>16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048501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77827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 smtClean="0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782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875B8C3-FC28-4DAD-9303-5AB72C9B807A}" type="slidenum">
              <a:rPr lang="ru-RU" altLang="ru-RU"/>
              <a:pPr eaLnBrk="1" hangingPunct="1"/>
              <a:t>17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653691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6019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lnSpc>
                <a:spcPct val="115000"/>
              </a:lnSpc>
            </a:pPr>
            <a:endParaRPr lang="ru-RU" altLang="ru-RU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602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EF36C0B-E25D-4287-B731-FD144D975C8F}" type="slidenum">
              <a:rPr lang="ru-RU" altLang="ru-RU"/>
              <a:pPr eaLnBrk="1" hangingPunct="1"/>
              <a:t>18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813365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7043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lnSpc>
                <a:spcPct val="115000"/>
              </a:lnSpc>
            </a:pPr>
            <a:endParaRPr lang="ru-RU" altLang="ru-RU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7044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664C6E3-E043-4D71-B6FA-86DB489352A9}" type="slidenum">
              <a:rPr lang="ru-RU" altLang="ru-RU"/>
              <a:pPr eaLnBrk="1" hangingPunct="1"/>
              <a:t>19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251545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  <a:p>
            <a:endParaRPr lang="ru-RU" altLang="ru-RU" smtClean="0">
              <a:latin typeface="Arial" panose="020B0604020202020204" pitchFamily="34" charset="0"/>
            </a:endParaRPr>
          </a:p>
        </p:txBody>
      </p:sp>
      <p:sp>
        <p:nvSpPr>
          <p:cNvPr id="53252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E764255-ADE0-439E-9C67-42E76F08F989}" type="slidenum">
              <a:rPr lang="ru-RU" altLang="ru-RU"/>
              <a:pPr eaLnBrk="1" hangingPunct="1"/>
              <a:t>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506177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9091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lnSpc>
                <a:spcPct val="115000"/>
              </a:lnSpc>
            </a:pPr>
            <a:endParaRPr lang="ru-RU" altLang="ru-RU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9092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CD02EB72-AE74-4A57-8183-E0BE1DEAE529}" type="slidenum">
              <a:rPr lang="ru-RU" altLang="ru-RU"/>
              <a:pPr eaLnBrk="1" hangingPunct="1"/>
              <a:t>20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636310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901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lnSpc>
                <a:spcPct val="115000"/>
              </a:lnSpc>
            </a:pPr>
            <a:endParaRPr lang="ru-RU" altLang="ru-RU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01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6BFE431-0B7A-4CCE-8DF4-CCDF23AAAA88}" type="slidenum">
              <a:rPr lang="ru-RU" altLang="ru-RU"/>
              <a:pPr eaLnBrk="1" hangingPunct="1"/>
              <a:t>21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7087801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91139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lnSpc>
                <a:spcPct val="115000"/>
              </a:lnSpc>
            </a:pPr>
            <a:endParaRPr lang="ru-RU" altLang="ru-RU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114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380C301-E321-4352-9CD7-FDC7F517EA10}" type="slidenum">
              <a:rPr lang="ru-RU" altLang="ru-RU"/>
              <a:pPr eaLnBrk="1" hangingPunct="1"/>
              <a:t>22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6531002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92163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lnSpc>
                <a:spcPct val="115000"/>
              </a:lnSpc>
            </a:pPr>
            <a:endParaRPr lang="ru-RU" altLang="ru-RU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2164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2CB0B13-C5FE-4059-BC11-A608722A9740}" type="slidenum">
              <a:rPr lang="ru-RU" altLang="ru-RU"/>
              <a:pPr eaLnBrk="1" hangingPunct="1"/>
              <a:t>23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931031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9523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lnSpc>
                <a:spcPct val="115000"/>
              </a:lnSpc>
            </a:pPr>
            <a:endParaRPr lang="ru-RU" altLang="ru-RU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523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8FB53DA-B1A1-48B9-9C0A-A2B3FB89A807}" type="slidenum">
              <a:rPr lang="ru-RU" altLang="ru-RU"/>
              <a:pPr eaLnBrk="1" hangingPunct="1"/>
              <a:t>24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265802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97283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lnSpc>
                <a:spcPct val="115000"/>
              </a:lnSpc>
            </a:pPr>
            <a:endParaRPr lang="ru-RU" altLang="ru-RU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7284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7AD321B-1CD7-4CEE-BB80-7149036DB442}" type="slidenum">
              <a:rPr lang="ru-RU" altLang="ru-RU"/>
              <a:pPr eaLnBrk="1" hangingPunct="1"/>
              <a:t>25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8341866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98307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lnSpc>
                <a:spcPct val="115000"/>
              </a:lnSpc>
            </a:pPr>
            <a:endParaRPr lang="ru-RU" altLang="ru-RU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830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A86B506-B263-4501-AF41-2AB08F0E3456}" type="slidenum">
              <a:rPr lang="ru-RU" altLang="ru-RU"/>
              <a:pPr eaLnBrk="1" hangingPunct="1"/>
              <a:t>26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4592179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99331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lnSpc>
                <a:spcPct val="115000"/>
              </a:lnSpc>
            </a:pPr>
            <a:endParaRPr lang="ru-RU" altLang="ru-RU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9332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6CBD2AF-4078-45F8-939C-BD50BA466A61}" type="slidenum">
              <a:rPr lang="ru-RU" altLang="ru-RU"/>
              <a:pPr eaLnBrk="1" hangingPunct="1"/>
              <a:t>27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7494706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0035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lnSpc>
                <a:spcPct val="115000"/>
              </a:lnSpc>
            </a:pPr>
            <a:endParaRPr lang="ru-RU" altLang="ru-RU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035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40BC739-70A7-4DEF-AC8E-0FABEA60A416}" type="slidenum">
              <a:rPr lang="ru-RU" altLang="ru-RU"/>
              <a:pPr eaLnBrk="1" hangingPunct="1"/>
              <a:t>28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6038930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01379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lnSpc>
                <a:spcPct val="115000"/>
              </a:lnSpc>
            </a:pPr>
            <a:endParaRPr lang="ru-RU" altLang="ru-RU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138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A4DF9AA-96F5-45C4-9223-5B0A649F9D27}" type="slidenum">
              <a:rPr lang="ru-RU" altLang="ru-RU"/>
              <a:pPr eaLnBrk="1" hangingPunct="1"/>
              <a:t>29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457677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5299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  <p:sp>
        <p:nvSpPr>
          <p:cNvPr id="5530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1C3A50F-5C47-402B-9462-29FCD67079E2}" type="slidenum">
              <a:rPr lang="ru-RU" altLang="ru-RU"/>
              <a:pPr eaLnBrk="1" hangingPunct="1"/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5421539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02403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lnSpc>
                <a:spcPct val="115000"/>
              </a:lnSpc>
            </a:pPr>
            <a:endParaRPr lang="ru-RU" altLang="ru-RU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2404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CB4F7B0F-CAB2-4FF5-9E2B-5E1A8DB373BD}" type="slidenum">
              <a:rPr lang="ru-RU" altLang="ru-RU"/>
              <a:pPr eaLnBrk="1" hangingPunct="1"/>
              <a:t>30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779391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6323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 smtClean="0">
                <a:latin typeface="Arial" panose="020B0604020202020204" pitchFamily="34" charset="0"/>
                <a:cs typeface="Calibri" panose="020F0502020204030204" pitchFamily="34" charset="0"/>
              </a:rPr>
              <a:t/>
            </a:r>
            <a:br>
              <a:rPr lang="ru-RU" altLang="ru-RU" smtClean="0">
                <a:latin typeface="Arial" panose="020B0604020202020204" pitchFamily="34" charset="0"/>
                <a:cs typeface="Calibri" panose="020F0502020204030204" pitchFamily="34" charset="0"/>
              </a:rPr>
            </a:br>
            <a:endParaRPr lang="ru-RU" altLang="ru-RU" smtClean="0">
              <a:latin typeface="Arial" panose="020B0604020202020204" pitchFamily="34" charset="0"/>
              <a:cs typeface="Calibri" panose="020F0502020204030204" pitchFamily="34" charset="0"/>
            </a:endParaRPr>
          </a:p>
        </p:txBody>
      </p:sp>
      <p:sp>
        <p:nvSpPr>
          <p:cNvPr id="56324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2DC9D91-1210-4811-AC74-7A4D5F7BBA33}" type="slidenum">
              <a:rPr lang="ru-RU" altLang="ru-RU"/>
              <a:pPr eaLnBrk="1" hangingPunct="1"/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833930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7347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  <p:sp>
        <p:nvSpPr>
          <p:cNvPr id="573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552FF54-3C0E-4E36-B0CA-2EF316573D7C}" type="slidenum">
              <a:rPr lang="ru-RU" altLang="ru-RU"/>
              <a:pPr eaLnBrk="1" hangingPunct="1"/>
              <a:t>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257080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8371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  <p:sp>
        <p:nvSpPr>
          <p:cNvPr id="58372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B55F02D-B999-410F-8DB3-5779D90DD529}" type="slidenum">
              <a:rPr lang="ru-RU" altLang="ru-RU"/>
              <a:pPr eaLnBrk="1" hangingPunct="1"/>
              <a:t>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70093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939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 smtClean="0">
                <a:latin typeface="Arial" panose="020B0604020202020204" pitchFamily="34" charset="0"/>
              </a:rPr>
              <a:t/>
            </a:r>
            <a:br>
              <a:rPr lang="ru-RU" altLang="ru-RU" smtClean="0">
                <a:latin typeface="Arial" panose="020B0604020202020204" pitchFamily="34" charset="0"/>
              </a:rPr>
            </a:br>
            <a:endParaRPr lang="ru-RU" altLang="ru-RU" smtClean="0">
              <a:latin typeface="Arial" panose="020B0604020202020204" pitchFamily="34" charset="0"/>
            </a:endParaRPr>
          </a:p>
        </p:txBody>
      </p:sp>
      <p:sp>
        <p:nvSpPr>
          <p:cNvPr id="593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B4F74BA-210B-4F2C-A1D5-6DE31E9344D6}" type="slidenum">
              <a:rPr lang="ru-RU" altLang="ru-RU"/>
              <a:pPr eaLnBrk="1" hangingPunct="1"/>
              <a:t>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467628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971B56E-3503-4C44-AD85-27B41E9471C2}" type="slidenum">
              <a:rPr lang="ru-RU" altLang="ru-RU"/>
              <a:pPr eaLnBrk="1" hangingPunct="1"/>
              <a:t>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733963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8611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612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5F187A0-5C21-43FC-B3A7-6ACD58DA16A4}" type="slidenum">
              <a:rPr lang="ru-RU" altLang="ru-RU"/>
              <a:pPr eaLnBrk="1" hangingPunct="1"/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859885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5800" y="1346947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85800" y="4282763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685800" y="1484779"/>
            <a:ext cx="7772400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7234780" y="4107023"/>
            <a:ext cx="914400" cy="914400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432223"/>
            <a:ext cx="759333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6400" b="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4389120"/>
            <a:ext cx="5918454" cy="1069848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496D2-9B84-49FF-BFB6-B7BAF875F5F2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2805" y="6272785"/>
            <a:ext cx="474573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44280" y="4227195"/>
            <a:ext cx="895401" cy="640080"/>
          </a:xfrm>
        </p:spPr>
        <p:txBody>
          <a:bodyPr/>
          <a:lstStyle>
            <a:lvl1pPr>
              <a:defRPr sz="2800" b="1"/>
            </a:lvl1pPr>
          </a:lstStyle>
          <a:p>
            <a:fld id="{322FE16A-ECCA-4CCC-B8A1-22C06B026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80582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496D2-9B84-49FF-BFB6-B7BAF875F5F2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FE16A-ECCA-4CCC-B8A1-22C06B026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716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533400"/>
            <a:ext cx="1914525" cy="5638800"/>
          </a:xfrm>
        </p:spPr>
        <p:txBody>
          <a:bodyPr vert="eaVert"/>
          <a:lstStyle>
            <a:lvl1pPr>
              <a:defRPr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0" y="533400"/>
            <a:ext cx="5629275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496D2-9B84-49FF-BFB6-B7BAF875F5F2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FE16A-ECCA-4CCC-B8A1-22C06B026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044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496D2-9B84-49FF-BFB6-B7BAF875F5F2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FE16A-ECCA-4CCC-B8A1-22C06B026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8631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9144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1225296"/>
            <a:ext cx="696087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6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0" y="5020056"/>
            <a:ext cx="6789420" cy="1066800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5251" y="6272785"/>
            <a:ext cx="1983232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54496D2-9B84-49FF-BFB6-B7BAF875F5F2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36099" y="6272784"/>
            <a:ext cx="4745736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633862" y="2430623"/>
            <a:ext cx="914400" cy="914400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450" y="2508607"/>
            <a:ext cx="891224" cy="720332"/>
          </a:xfrm>
        </p:spPr>
        <p:txBody>
          <a:bodyPr/>
          <a:lstStyle>
            <a:lvl1pPr>
              <a:defRPr sz="2800"/>
            </a:lvl1pPr>
          </a:lstStyle>
          <a:p>
            <a:fld id="{322FE16A-ECCA-4CCC-B8A1-22C06B026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7891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2218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496D2-9B84-49FF-BFB6-B7BAF875F5F2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FE16A-ECCA-4CCC-B8A1-22C06B026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619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0793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0793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496D2-9B84-49FF-BFB6-B7BAF875F5F2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FE16A-ECCA-4CCC-B8A1-22C06B026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821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54496D2-9B84-49FF-BFB6-B7BAF875F5F2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FE16A-ECCA-4CCC-B8A1-22C06B026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5903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496D2-9B84-49FF-BFB6-B7BAF875F5F2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FE16A-ECCA-4CCC-B8A1-22C06B026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3442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685800"/>
            <a:ext cx="5033772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496D2-9B84-49FF-BFB6-B7BAF875F5F2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FE16A-ECCA-4CCC-B8A1-22C06B026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0306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6227805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496D2-9B84-49FF-BFB6-B7BAF875F5F2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FE16A-ECCA-4CCC-B8A1-22C06B026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7126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21408"/>
            <a:ext cx="7772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2368" y="6272785"/>
            <a:ext cx="2455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54496D2-9B84-49FF-BFB6-B7BAF875F5F2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272785"/>
            <a:ext cx="47457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3346" y="6272785"/>
            <a:ext cx="4800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 spc="-7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322FE16A-ECCA-4CCC-B8A1-22C06B026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5932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80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  <p:sldLayoutId id="2147483888" r:id="rId10"/>
    <p:sldLayoutId id="21474838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5"/>
          <p:cNvSpPr>
            <a:spLocks noChangeShapeType="1"/>
          </p:cNvSpPr>
          <p:nvPr/>
        </p:nvSpPr>
        <p:spPr bwMode="auto">
          <a:xfrm>
            <a:off x="410935" y="952331"/>
            <a:ext cx="6643008" cy="0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51"/>
          </a:p>
        </p:txBody>
      </p:sp>
      <p:sp>
        <p:nvSpPr>
          <p:cNvPr id="2051" name="Line 6"/>
          <p:cNvSpPr>
            <a:spLocks noChangeShapeType="1"/>
          </p:cNvSpPr>
          <p:nvPr/>
        </p:nvSpPr>
        <p:spPr bwMode="auto">
          <a:xfrm flipV="1">
            <a:off x="410935" y="2307774"/>
            <a:ext cx="6643008" cy="1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51"/>
          </a:p>
        </p:txBody>
      </p:sp>
      <p:sp>
        <p:nvSpPr>
          <p:cNvPr id="2053" name="Text Box 13"/>
          <p:cNvSpPr txBox="1">
            <a:spLocks noChangeArrowheads="1"/>
          </p:cNvSpPr>
          <p:nvPr/>
        </p:nvSpPr>
        <p:spPr bwMode="auto">
          <a:xfrm>
            <a:off x="410936" y="2544534"/>
            <a:ext cx="7089323" cy="161925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10000"/>
              </a:spcBef>
              <a:buClr>
                <a:srgbClr val="FF0000"/>
              </a:buClr>
              <a:buSzPct val="120000"/>
              <a:defRPr/>
            </a:pPr>
            <a:r>
              <a:rPr lang="ru-RU" sz="2400" b="1" dirty="0">
                <a:solidFill>
                  <a:srgbClr val="FFC000"/>
                </a:solidFill>
              </a:rPr>
              <a:t>Тема 6 </a:t>
            </a:r>
          </a:p>
          <a:p>
            <a:pPr>
              <a:spcBef>
                <a:spcPct val="10000"/>
              </a:spcBef>
              <a:buClr>
                <a:srgbClr val="FF0000"/>
              </a:buClr>
              <a:buSzPct val="120000"/>
              <a:defRPr/>
            </a:pPr>
            <a:r>
              <a:rPr lang="ru-RU" sz="2400" b="1" dirty="0" err="1"/>
              <a:t>Баухауз</a:t>
            </a:r>
            <a:r>
              <a:rPr lang="ru-RU" sz="2400" b="1" dirty="0"/>
              <a:t>: возникновение, цели и задачи, методы обучения</a:t>
            </a:r>
          </a:p>
        </p:txBody>
      </p:sp>
      <p:sp>
        <p:nvSpPr>
          <p:cNvPr id="2054" name="Заголовок 1"/>
          <p:cNvSpPr>
            <a:spLocks noGrp="1"/>
          </p:cNvSpPr>
          <p:nvPr>
            <p:ph type="title"/>
          </p:nvPr>
        </p:nvSpPr>
        <p:spPr bwMode="auto">
          <a:xfrm>
            <a:off x="410938" y="1083046"/>
            <a:ext cx="7611835" cy="85725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1" rIns="68580" bIns="34291" numCol="1" rtlCol="0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altLang="ru-RU" dirty="0">
                <a:solidFill>
                  <a:srgbClr val="FF0000"/>
                </a:solidFill>
              </a:rPr>
              <a:t>История дизайна</a:t>
            </a:r>
            <a:r>
              <a:rPr lang="ru-RU" altLang="ru-RU" dirty="0" smtClean="0">
                <a:solidFill>
                  <a:srgbClr val="FF0000"/>
                </a:solidFill>
              </a:rPr>
              <a:t>, науки </a:t>
            </a:r>
            <a:r>
              <a:rPr lang="ru-RU" altLang="ru-RU" dirty="0">
                <a:solidFill>
                  <a:srgbClr val="FF0000"/>
                </a:solidFill>
              </a:rPr>
              <a:t>и техники</a:t>
            </a:r>
            <a:r>
              <a:rPr lang="ru-RU" altLang="ru-RU" sz="3000" dirty="0">
                <a:solidFill>
                  <a:srgbClr val="FF0000"/>
                </a:solidFill>
              </a:rPr>
              <a:t/>
            </a:r>
            <a:br>
              <a:rPr lang="ru-RU" altLang="ru-RU" sz="3000" dirty="0">
                <a:solidFill>
                  <a:srgbClr val="FF0000"/>
                </a:solidFill>
              </a:rPr>
            </a:br>
            <a:endParaRPr lang="ru-RU" altLang="ru-RU" sz="3000" dirty="0"/>
          </a:p>
        </p:txBody>
      </p:sp>
    </p:spTree>
    <p:extLst>
      <p:ext uri="{BB962C8B-B14F-4D97-AF65-F5344CB8AC3E}">
        <p14:creationId xmlns:p14="http://schemas.microsoft.com/office/powerpoint/2010/main" val="32341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Line 2"/>
          <p:cNvSpPr>
            <a:spLocks noChangeShapeType="1"/>
          </p:cNvSpPr>
          <p:nvPr/>
        </p:nvSpPr>
        <p:spPr bwMode="auto">
          <a:xfrm>
            <a:off x="323851" y="1125539"/>
            <a:ext cx="8496300" cy="0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3" name="Text Box 4"/>
          <p:cNvSpPr txBox="1">
            <a:spLocks noChangeArrowheads="1"/>
          </p:cNvSpPr>
          <p:nvPr/>
        </p:nvSpPr>
        <p:spPr bwMode="auto">
          <a:xfrm>
            <a:off x="4787901" y="1412876"/>
            <a:ext cx="4032251" cy="489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274638" indent="-2746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b="1">
                <a:solidFill>
                  <a:schemeClr val="accent2"/>
                </a:solidFill>
              </a:rPr>
              <a:t>Йоганнес Иттен </a:t>
            </a:r>
            <a:r>
              <a:rPr lang="ru-RU" altLang="ru-RU"/>
              <a:t>(1888—1967), выдающийся педагог, теоретик дизайна, художник. </a:t>
            </a:r>
            <a:br>
              <a:rPr lang="ru-RU" altLang="ru-RU"/>
            </a:br>
            <a:r>
              <a:rPr lang="ru-RU" altLang="ru-RU">
                <a:solidFill>
                  <a:srgbClr val="000000"/>
                </a:solidFill>
                <a:cs typeface="Times New Roman" panose="02020603050405020304" pitchFamily="18" charset="0"/>
              </a:rPr>
              <a:t>В Баухаузе с 1919 по 1923 год.   </a:t>
            </a:r>
            <a:br>
              <a:rPr lang="ru-RU" altLang="ru-RU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ru-RU" altLang="ru-RU">
                <a:solidFill>
                  <a:srgbClr val="000000"/>
                </a:solidFill>
                <a:cs typeface="Times New Roman" panose="02020603050405020304" pitchFamily="18" charset="0"/>
              </a:rPr>
              <a:t> Автор пропедевтического (вводного) курса.</a:t>
            </a:r>
            <a:r>
              <a:rPr lang="ru-RU" altLang="ru-RU"/>
              <a:t>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/>
              <a:t>В своем </a:t>
            </a:r>
            <a:r>
              <a:rPr lang="ru-RU" altLang="ru-RU" b="1"/>
              <a:t>форкурсе</a:t>
            </a:r>
            <a:r>
              <a:rPr lang="ru-RU" altLang="ru-RU"/>
              <a:t> он ставил три цели: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ru-RU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i="1"/>
              <a:t>1</a:t>
            </a:r>
            <a:r>
              <a:rPr lang="ru-RU" altLang="ru-RU"/>
              <a:t>.Пробудить творческие силы и вместе с ними художественные способности обучающихся.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i="1"/>
              <a:t>2</a:t>
            </a:r>
            <a:r>
              <a:rPr lang="ru-RU" altLang="ru-RU"/>
              <a:t>. Облегчить студентам выбор их будущей профессии.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i="1"/>
              <a:t>3</a:t>
            </a:r>
            <a:r>
              <a:rPr lang="ru-RU" altLang="ru-RU"/>
              <a:t>.  Познакомить студентов с основами художественной композиции, без чего нельзя стать профессионалом. </a:t>
            </a:r>
            <a:endParaRPr lang="en-US" altLang="ru-RU"/>
          </a:p>
          <a:p>
            <a:r>
              <a:rPr lang="ru-RU" altLang="ru-RU"/>
              <a:t/>
            </a:r>
            <a:br>
              <a:rPr lang="ru-RU" altLang="ru-RU"/>
            </a:br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10244" name="Text Box 5"/>
          <p:cNvSpPr txBox="1">
            <a:spLocks noChangeArrowheads="1"/>
          </p:cNvSpPr>
          <p:nvPr/>
        </p:nvSpPr>
        <p:spPr bwMode="auto">
          <a:xfrm>
            <a:off x="323850" y="1"/>
            <a:ext cx="8528051" cy="1125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 b="1">
              <a:solidFill>
                <a:schemeClr val="tx2"/>
              </a:solidFill>
            </a:endParaRPr>
          </a:p>
        </p:txBody>
      </p:sp>
      <p:sp>
        <p:nvSpPr>
          <p:cNvPr id="10245" name="Text Box 6"/>
          <p:cNvSpPr txBox="1">
            <a:spLocks noChangeArrowheads="1"/>
          </p:cNvSpPr>
          <p:nvPr/>
        </p:nvSpPr>
        <p:spPr bwMode="auto">
          <a:xfrm>
            <a:off x="323851" y="6308727"/>
            <a:ext cx="2564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E6B7895-CA81-416C-9CC9-0C391CD1DA44}" type="slidenum">
              <a:rPr lang="ru-RU" altLang="ru-RU"/>
              <a:pPr eaLnBrk="1" hangingPunct="1"/>
              <a:t>10</a:t>
            </a:fld>
            <a:endParaRPr lang="ru-RU" altLang="ru-RU"/>
          </a:p>
        </p:txBody>
      </p:sp>
      <p:sp>
        <p:nvSpPr>
          <p:cNvPr id="10246" name="Заголовок 1"/>
          <p:cNvSpPr>
            <a:spLocks noGrp="1"/>
          </p:cNvSpPr>
          <p:nvPr>
            <p:ph type="title"/>
          </p:nvPr>
        </p:nvSpPr>
        <p:spPr bwMode="auto">
          <a:xfrm>
            <a:off x="473075" y="0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ru-RU" altLang="ru-RU" sz="2400"/>
              <a:t>Баухауз под руководством Гропиуса</a:t>
            </a:r>
            <a:br>
              <a:rPr lang="ru-RU" altLang="ru-RU" sz="2400"/>
            </a:br>
            <a:r>
              <a:rPr lang="ru-RU" altLang="ru-RU" sz="2400" b="1">
                <a:solidFill>
                  <a:schemeClr val="accent2"/>
                </a:solidFill>
              </a:rPr>
              <a:t>Йоганес Иттен</a:t>
            </a:r>
            <a:endParaRPr lang="ru-RU" altLang="ru-RU" sz="2400"/>
          </a:p>
        </p:txBody>
      </p:sp>
      <p:sp>
        <p:nvSpPr>
          <p:cNvPr id="13319" name="Прямоугольник 2"/>
          <p:cNvSpPr>
            <a:spLocks noChangeArrowheads="1"/>
          </p:cNvSpPr>
          <p:nvPr/>
        </p:nvSpPr>
        <p:spPr bwMode="auto">
          <a:xfrm>
            <a:off x="323854" y="5724527"/>
            <a:ext cx="44878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Пропедевтические курсы преподавателей </a:t>
            </a:r>
            <a:r>
              <a:rPr lang="ru-RU" sz="1600" dirty="0" err="1">
                <a:solidFill>
                  <a:srgbClr val="000000"/>
                </a:solidFill>
                <a:latin typeface="+mn-lt"/>
              </a:rPr>
              <a:t>Баухауза</a:t>
            </a:r>
            <a:r>
              <a:rPr lang="ru-RU" sz="1600" dirty="0">
                <a:solidFill>
                  <a:srgbClr val="000000"/>
                </a:solidFill>
                <a:latin typeface="+mn-lt"/>
              </a:rPr>
              <a:t>, 1924-1926 гг. </a:t>
            </a:r>
            <a:endParaRPr lang="ru-RU" dirty="0">
              <a:latin typeface="+mn-lt"/>
            </a:endParaRPr>
          </a:p>
        </p:txBody>
      </p:sp>
      <p:pic>
        <p:nvPicPr>
          <p:cNvPr id="10248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9" y="1268417"/>
            <a:ext cx="3508375" cy="213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54" y="3398839"/>
            <a:ext cx="1770063" cy="223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0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5817" y="3546478"/>
            <a:ext cx="1735137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9901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Line 2"/>
          <p:cNvSpPr>
            <a:spLocks noChangeShapeType="1"/>
          </p:cNvSpPr>
          <p:nvPr/>
        </p:nvSpPr>
        <p:spPr bwMode="auto">
          <a:xfrm>
            <a:off x="323851" y="1125539"/>
            <a:ext cx="8496300" cy="0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35" name="Text Box 4"/>
          <p:cNvSpPr txBox="1">
            <a:spLocks noChangeArrowheads="1"/>
          </p:cNvSpPr>
          <p:nvPr/>
        </p:nvSpPr>
        <p:spPr bwMode="auto">
          <a:xfrm>
            <a:off x="4587876" y="1408114"/>
            <a:ext cx="4032251" cy="489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274638" indent="-2746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/>
              <a:t>Прямые контакты группой «Стиль» начались в декабре 1920 г., когда в Веймар приехал </a:t>
            </a:r>
            <a:r>
              <a:rPr lang="ru-RU" altLang="ru-RU" b="1">
                <a:solidFill>
                  <a:schemeClr val="accent2"/>
                </a:solidFill>
              </a:rPr>
              <a:t>Тео ван Дусбург.</a:t>
            </a:r>
          </a:p>
          <a:p>
            <a:endParaRPr lang="ru-RU" altLang="ru-RU"/>
          </a:p>
          <a:p>
            <a:r>
              <a:rPr lang="ru-RU" altLang="ru-RU"/>
              <a:t>В течение 1922 г. раз в неделю Тео ван Дусбург</a:t>
            </a:r>
            <a:r>
              <a:rPr lang="ru-RU" altLang="ru-RU" b="1"/>
              <a:t> </a:t>
            </a:r>
            <a:r>
              <a:rPr lang="ru-RU" altLang="ru-RU"/>
              <a:t>читал лекции в Веймаре (частным образом). Его курс состоял из теоретической и практической частей. Первая включала объяснение принципов дизайна группы «Стиль». Во второй рассматривались особенности создания единого произведения на основе принципов, свойственных всем видам пластических искусств.</a:t>
            </a:r>
          </a:p>
          <a:p>
            <a:endParaRPr lang="ru-RU" altLang="ru-RU"/>
          </a:p>
        </p:txBody>
      </p:sp>
      <p:sp>
        <p:nvSpPr>
          <p:cNvPr id="18436" name="Text Box 5"/>
          <p:cNvSpPr txBox="1">
            <a:spLocks noChangeArrowheads="1"/>
          </p:cNvSpPr>
          <p:nvPr/>
        </p:nvSpPr>
        <p:spPr bwMode="auto">
          <a:xfrm>
            <a:off x="323850" y="1"/>
            <a:ext cx="8528051" cy="1125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 b="1">
              <a:solidFill>
                <a:schemeClr val="tx2"/>
              </a:solidFill>
            </a:endParaRPr>
          </a:p>
        </p:txBody>
      </p:sp>
      <p:sp>
        <p:nvSpPr>
          <p:cNvPr id="18437" name="Text Box 6"/>
          <p:cNvSpPr txBox="1">
            <a:spLocks noChangeArrowheads="1"/>
          </p:cNvSpPr>
          <p:nvPr/>
        </p:nvSpPr>
        <p:spPr bwMode="auto">
          <a:xfrm>
            <a:off x="323851" y="6308727"/>
            <a:ext cx="2564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4AD0362-FB2F-4813-B800-F2CA78EB7C31}" type="slidenum">
              <a:rPr lang="ru-RU" altLang="ru-RU"/>
              <a:pPr eaLnBrk="1" hangingPunct="1"/>
              <a:t>11</a:t>
            </a:fld>
            <a:endParaRPr lang="ru-RU" altLang="ru-RU"/>
          </a:p>
        </p:txBody>
      </p:sp>
      <p:sp>
        <p:nvSpPr>
          <p:cNvPr id="18438" name="Заголовок 1"/>
          <p:cNvSpPr>
            <a:spLocks noGrp="1"/>
          </p:cNvSpPr>
          <p:nvPr>
            <p:ph type="title"/>
          </p:nvPr>
        </p:nvSpPr>
        <p:spPr bwMode="auto">
          <a:xfrm>
            <a:off x="473075" y="0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ru-RU" altLang="ru-RU" sz="2400"/>
              <a:t>Баухауз под руководством Гропиуса</a:t>
            </a:r>
            <a:br>
              <a:rPr lang="ru-RU" altLang="ru-RU" sz="2400"/>
            </a:br>
            <a:r>
              <a:rPr lang="ru-RU" altLang="ru-RU" sz="2400" b="1">
                <a:solidFill>
                  <a:schemeClr val="accent2"/>
                </a:solidFill>
              </a:rPr>
              <a:t>Тео ван Дусбург в Баухаузе</a:t>
            </a:r>
          </a:p>
        </p:txBody>
      </p:sp>
      <p:sp>
        <p:nvSpPr>
          <p:cNvPr id="18439" name="Прямоугольник 1"/>
          <p:cNvSpPr>
            <a:spLocks noChangeArrowheads="1"/>
          </p:cNvSpPr>
          <p:nvPr/>
        </p:nvSpPr>
        <p:spPr bwMode="auto">
          <a:xfrm>
            <a:off x="441327" y="5602290"/>
            <a:ext cx="381635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600">
                <a:solidFill>
                  <a:srgbClr val="000000"/>
                </a:solidFill>
                <a:cs typeface="Times New Roman" panose="02020603050405020304" pitchFamily="18" charset="0"/>
              </a:rPr>
              <a:t>Тео ван Дусбург. Цветная конструкция в четвертом измерении, 1924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1600">
              <a:ea typeface="Times New Roman" panose="02020603050405020304" pitchFamily="18" charset="0"/>
              <a:cs typeface="Book Antiqua" panose="02040602050305030304" pitchFamily="18" charset="0"/>
            </a:endParaRPr>
          </a:p>
        </p:txBody>
      </p:sp>
      <p:pic>
        <p:nvPicPr>
          <p:cNvPr id="18440" name="Объект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90" y="1268414"/>
            <a:ext cx="3816351" cy="393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9432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Line 2"/>
          <p:cNvSpPr>
            <a:spLocks noChangeShapeType="1"/>
          </p:cNvSpPr>
          <p:nvPr/>
        </p:nvSpPr>
        <p:spPr bwMode="auto">
          <a:xfrm>
            <a:off x="323851" y="1125539"/>
            <a:ext cx="8496300" cy="0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83" name="Text Box 4"/>
          <p:cNvSpPr txBox="1">
            <a:spLocks noChangeArrowheads="1"/>
          </p:cNvSpPr>
          <p:nvPr/>
        </p:nvSpPr>
        <p:spPr bwMode="auto">
          <a:xfrm>
            <a:off x="4802189" y="1422401"/>
            <a:ext cx="4032251" cy="489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274638" indent="-2746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b="1">
                <a:solidFill>
                  <a:schemeClr val="accent2"/>
                </a:solidFill>
              </a:rPr>
              <a:t>Обстановка директорского кабинета Гропиуса </a:t>
            </a:r>
            <a:r>
              <a:rPr lang="ru-RU" altLang="ru-RU"/>
              <a:t>была собрана из уникальных объектов дизайна нового стиля. Его можно считать - Идеальным примером конструирования</a:t>
            </a:r>
            <a:r>
              <a:rPr lang="ru-RU" altLang="ru-RU" b="1">
                <a:solidFill>
                  <a:schemeClr val="accent2"/>
                </a:solidFill>
              </a:rPr>
              <a:t>. </a:t>
            </a:r>
            <a:r>
              <a:rPr lang="ru-RU" altLang="ru-RU"/>
              <a:t>Это был гимн квадрату. Люстра, составленная из трех люмисиентных трубок, напоминала светильник Ритфелда. На полу лежал ковер, сотканный по рисунку Клее. Дизайн полок и шка­фов был выполнен самим Гропиусом, а также Брейером и Альберсом. Вся мебель нарочито прямоугольная, деревянная.</a:t>
            </a:r>
          </a:p>
        </p:txBody>
      </p:sp>
      <p:sp>
        <p:nvSpPr>
          <p:cNvPr id="20484" name="Text Box 5"/>
          <p:cNvSpPr txBox="1">
            <a:spLocks noChangeArrowheads="1"/>
          </p:cNvSpPr>
          <p:nvPr/>
        </p:nvSpPr>
        <p:spPr bwMode="auto">
          <a:xfrm>
            <a:off x="323850" y="1"/>
            <a:ext cx="8528051" cy="1125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 b="1">
              <a:solidFill>
                <a:schemeClr val="tx2"/>
              </a:solidFill>
            </a:endParaRPr>
          </a:p>
        </p:txBody>
      </p:sp>
      <p:sp>
        <p:nvSpPr>
          <p:cNvPr id="20485" name="Text Box 6"/>
          <p:cNvSpPr txBox="1">
            <a:spLocks noChangeArrowheads="1"/>
          </p:cNvSpPr>
          <p:nvPr/>
        </p:nvSpPr>
        <p:spPr bwMode="auto">
          <a:xfrm>
            <a:off x="323851" y="6308727"/>
            <a:ext cx="2564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8D88D2F-7BD9-4D73-B7F0-7B41B07B1BDE}" type="slidenum">
              <a:rPr lang="ru-RU" altLang="ru-RU"/>
              <a:pPr eaLnBrk="1" hangingPunct="1"/>
              <a:t>12</a:t>
            </a:fld>
            <a:endParaRPr lang="ru-RU" altLang="ru-RU"/>
          </a:p>
        </p:txBody>
      </p:sp>
      <p:sp>
        <p:nvSpPr>
          <p:cNvPr id="20486" name="Заголовок 1"/>
          <p:cNvSpPr>
            <a:spLocks noGrp="1"/>
          </p:cNvSpPr>
          <p:nvPr>
            <p:ph type="title"/>
          </p:nvPr>
        </p:nvSpPr>
        <p:spPr bwMode="auto">
          <a:xfrm>
            <a:off x="473075" y="0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ru-RU" altLang="ru-RU" sz="2400"/>
              <a:t>Баухауз под руководством Гропиуса</a:t>
            </a:r>
            <a:br>
              <a:rPr lang="ru-RU" altLang="ru-RU" sz="2400"/>
            </a:br>
            <a:r>
              <a:rPr lang="ru-RU" altLang="ru-RU" sz="2400" b="1">
                <a:solidFill>
                  <a:schemeClr val="accent2"/>
                </a:solidFill>
              </a:rPr>
              <a:t>Влияние Де Стиль на работы Баухауза. Кабинет директора в Веймаре</a:t>
            </a:r>
            <a:endParaRPr lang="ru-RU" altLang="ru-RU" sz="2400">
              <a:solidFill>
                <a:schemeClr val="accent2"/>
              </a:solidFill>
            </a:endParaRPr>
          </a:p>
        </p:txBody>
      </p:sp>
      <p:sp>
        <p:nvSpPr>
          <p:cNvPr id="20487" name="Прямоугольник 2"/>
          <p:cNvSpPr>
            <a:spLocks noChangeArrowheads="1"/>
          </p:cNvSpPr>
          <p:nvPr/>
        </p:nvSpPr>
        <p:spPr bwMode="auto">
          <a:xfrm>
            <a:off x="2643191" y="2439988"/>
            <a:ext cx="24479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600"/>
              <a:t>В. Гропиус. Проект и реализация кабинета директора Баухауз в Веймаре, 1923</a:t>
            </a:r>
          </a:p>
        </p:txBody>
      </p:sp>
      <p:pic>
        <p:nvPicPr>
          <p:cNvPr id="20488" name="Содержимое 4" descr="Кабинет Гропиуса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89" y="1160464"/>
            <a:ext cx="2222500" cy="363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Рисунок 6" descr="Гропиус интерьер квартиры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90" y="4130675"/>
            <a:ext cx="2124075" cy="245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776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Line 2"/>
          <p:cNvSpPr>
            <a:spLocks noChangeShapeType="1"/>
          </p:cNvSpPr>
          <p:nvPr/>
        </p:nvSpPr>
        <p:spPr bwMode="auto">
          <a:xfrm>
            <a:off x="323851" y="1125539"/>
            <a:ext cx="8496300" cy="0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1507" name="Text Box 4"/>
          <p:cNvSpPr txBox="1">
            <a:spLocks noChangeArrowheads="1"/>
          </p:cNvSpPr>
          <p:nvPr/>
        </p:nvSpPr>
        <p:spPr bwMode="auto">
          <a:xfrm>
            <a:off x="4802189" y="1414464"/>
            <a:ext cx="4032251" cy="489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274638" indent="-2746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/>
              <a:t>Баухауз до 1928 года переварил множество течений, приходивших извне. </a:t>
            </a:r>
          </a:p>
          <a:p>
            <a:r>
              <a:rPr lang="ru-RU" altLang="ru-RU"/>
              <a:t>С 1922 по 1933 год наш соотечественник </a:t>
            </a:r>
            <a:r>
              <a:rPr lang="ru-RU" altLang="ru-RU" b="1">
                <a:solidFill>
                  <a:schemeClr val="accent2"/>
                </a:solidFill>
              </a:rPr>
              <a:t>Василий Васильевич Кандинский </a:t>
            </a:r>
            <a:r>
              <a:rPr lang="ru-RU" altLang="ru-RU"/>
              <a:t>(1866—1944), </a:t>
            </a:r>
            <a:r>
              <a:rPr lang="ru-RU" altLang="ru-RU">
                <a:solidFill>
                  <a:srgbClr val="000000"/>
                </a:solidFill>
                <a:cs typeface="Times New Roman" panose="02020603050405020304" pitchFamily="18" charset="0"/>
              </a:rPr>
              <a:t>живописец, основоположник абстракционизма </a:t>
            </a:r>
            <a:r>
              <a:rPr lang="ru-RU" altLang="ru-RU"/>
              <a:t>был профессором Баухауза и бессмессменным заместителем всех директоров школы. Он вел часть вводного абстрактного курса, связанную с цветом.</a:t>
            </a:r>
            <a:r>
              <a:rPr lang="ru-RU" altLang="ru-RU" b="1"/>
              <a:t> В. Кандинский </a:t>
            </a:r>
            <a:r>
              <a:rPr lang="ru-RU" altLang="ru-RU"/>
              <a:t>полагал, что созданный им «язык» позволит описать любые явления.</a:t>
            </a:r>
            <a:endParaRPr lang="ru-RU" altLang="ru-RU">
              <a:latin typeface="Calibri" panose="020F0502020204030204" pitchFamily="34" charset="0"/>
            </a:endParaRPr>
          </a:p>
          <a:p>
            <a:endParaRPr lang="ru-RU" altLang="ru-RU"/>
          </a:p>
          <a:p>
            <a:endParaRPr lang="en-US" altLang="ru-RU"/>
          </a:p>
        </p:txBody>
      </p:sp>
      <p:sp>
        <p:nvSpPr>
          <p:cNvPr id="21508" name="Text Box 5"/>
          <p:cNvSpPr txBox="1">
            <a:spLocks noChangeArrowheads="1"/>
          </p:cNvSpPr>
          <p:nvPr/>
        </p:nvSpPr>
        <p:spPr bwMode="auto">
          <a:xfrm>
            <a:off x="323850" y="1"/>
            <a:ext cx="8528051" cy="1125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 b="1">
              <a:solidFill>
                <a:schemeClr val="tx2"/>
              </a:solidFill>
            </a:endParaRPr>
          </a:p>
        </p:txBody>
      </p:sp>
      <p:sp>
        <p:nvSpPr>
          <p:cNvPr id="21509" name="Text Box 6"/>
          <p:cNvSpPr txBox="1">
            <a:spLocks noChangeArrowheads="1"/>
          </p:cNvSpPr>
          <p:nvPr/>
        </p:nvSpPr>
        <p:spPr bwMode="auto">
          <a:xfrm>
            <a:off x="323851" y="6308727"/>
            <a:ext cx="2564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0F568AE-887C-4259-9298-F5564A7814E0}" type="slidenum">
              <a:rPr lang="ru-RU" altLang="ru-RU"/>
              <a:pPr eaLnBrk="1" hangingPunct="1"/>
              <a:t>13</a:t>
            </a:fld>
            <a:endParaRPr lang="ru-RU" altLang="ru-RU"/>
          </a:p>
        </p:txBody>
      </p:sp>
      <p:sp>
        <p:nvSpPr>
          <p:cNvPr id="21510" name="Заголовок 1"/>
          <p:cNvSpPr>
            <a:spLocks noGrp="1"/>
          </p:cNvSpPr>
          <p:nvPr>
            <p:ph type="title"/>
          </p:nvPr>
        </p:nvSpPr>
        <p:spPr bwMode="auto">
          <a:xfrm>
            <a:off x="473075" y="0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ru-RU" altLang="ru-RU" sz="2400"/>
              <a:t>Баухауз под руководством Гропиуса</a:t>
            </a:r>
            <a:br>
              <a:rPr lang="ru-RU" altLang="ru-RU" sz="2400"/>
            </a:br>
            <a:r>
              <a:rPr lang="ru-RU" altLang="ru-RU" sz="2400" b="1">
                <a:solidFill>
                  <a:schemeClr val="accent2"/>
                </a:solidFill>
              </a:rPr>
              <a:t>Влияние различных течений на Баухауз</a:t>
            </a:r>
            <a:endParaRPr lang="ru-RU" altLang="ru-RU" sz="2400">
              <a:solidFill>
                <a:schemeClr val="accent2"/>
              </a:solidFill>
            </a:endParaRPr>
          </a:p>
        </p:txBody>
      </p:sp>
      <p:sp>
        <p:nvSpPr>
          <p:cNvPr id="21511" name="Прямоугольник 2"/>
          <p:cNvSpPr>
            <a:spLocks noChangeArrowheads="1"/>
          </p:cNvSpPr>
          <p:nvPr/>
        </p:nvSpPr>
        <p:spPr bwMode="auto">
          <a:xfrm>
            <a:off x="590550" y="5627689"/>
            <a:ext cx="437673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600"/>
              <a:t>Обложки изданий</a:t>
            </a:r>
            <a:r>
              <a:rPr lang="en-US" altLang="ru-RU" sz="1600"/>
              <a:t> </a:t>
            </a:r>
            <a:r>
              <a:rPr lang="ru-RU" altLang="ru-RU" sz="1600"/>
              <a:t>трудов, издававшихся в Баухаузе: П. Мондриана ,В.Кандинского, К.Малевича, Л. Мохой-Надя.</a:t>
            </a:r>
          </a:p>
        </p:txBody>
      </p:sp>
      <p:pic>
        <p:nvPicPr>
          <p:cNvPr id="21512" name="Содержимое 3" descr="Обложки изданий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1" y="1196979"/>
            <a:ext cx="3263900" cy="428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9420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Line 2"/>
          <p:cNvSpPr>
            <a:spLocks noChangeShapeType="1"/>
          </p:cNvSpPr>
          <p:nvPr/>
        </p:nvSpPr>
        <p:spPr bwMode="auto">
          <a:xfrm>
            <a:off x="323851" y="1125539"/>
            <a:ext cx="8496300" cy="0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55" name="Text Box 4"/>
          <p:cNvSpPr txBox="1">
            <a:spLocks noChangeArrowheads="1"/>
          </p:cNvSpPr>
          <p:nvPr/>
        </p:nvSpPr>
        <p:spPr bwMode="auto">
          <a:xfrm>
            <a:off x="4787901" y="1550989"/>
            <a:ext cx="4032251" cy="489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274638" indent="-2746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/>
              <a:t>Один из самых известных проектов веймарского периода — настольная лампа со стеклянным полусферическим абажуром и металлической стойкой.</a:t>
            </a:r>
          </a:p>
          <a:p>
            <a:r>
              <a:rPr lang="ru-RU" altLang="ru-RU"/>
              <a:t>Хотя лампа и выглядела как относительно дешевая фабричная вещь, фактически она была довольно дорогим продуктом ремесленного производства. </a:t>
            </a:r>
          </a:p>
          <a:p>
            <a:pPr eaLnBrk="1" hangingPunct="1"/>
            <a:endParaRPr lang="ru-RU" altLang="ru-RU"/>
          </a:p>
          <a:p>
            <a:pPr eaLnBrk="1" hangingPunct="1"/>
            <a:r>
              <a:rPr lang="ru-RU" altLang="ru-RU" sz="2000"/>
              <a:t> </a:t>
            </a:r>
            <a:r>
              <a:rPr lang="en-US" altLang="ru-RU" sz="2000"/>
              <a:t/>
            </a:r>
            <a:br>
              <a:rPr lang="en-US" altLang="ru-RU" sz="2000"/>
            </a:br>
            <a:endParaRPr lang="ru-RU" altLang="ru-RU"/>
          </a:p>
        </p:txBody>
      </p:sp>
      <p:sp>
        <p:nvSpPr>
          <p:cNvPr id="23556" name="Text Box 5"/>
          <p:cNvSpPr txBox="1">
            <a:spLocks noChangeArrowheads="1"/>
          </p:cNvSpPr>
          <p:nvPr/>
        </p:nvSpPr>
        <p:spPr bwMode="auto">
          <a:xfrm>
            <a:off x="323850" y="1"/>
            <a:ext cx="8528051" cy="1125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 b="1">
              <a:solidFill>
                <a:schemeClr val="tx2"/>
              </a:solidFill>
            </a:endParaRPr>
          </a:p>
        </p:txBody>
      </p:sp>
      <p:sp>
        <p:nvSpPr>
          <p:cNvPr id="23557" name="Text Box 6"/>
          <p:cNvSpPr txBox="1">
            <a:spLocks noChangeArrowheads="1"/>
          </p:cNvSpPr>
          <p:nvPr/>
        </p:nvSpPr>
        <p:spPr bwMode="auto">
          <a:xfrm>
            <a:off x="323851" y="6308727"/>
            <a:ext cx="2564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6FCDEA6-C43C-40F4-811B-AB1136F4CF0C}" type="slidenum">
              <a:rPr lang="ru-RU" altLang="ru-RU"/>
              <a:pPr eaLnBrk="1" hangingPunct="1"/>
              <a:t>14</a:t>
            </a:fld>
            <a:endParaRPr lang="ru-RU" altLang="ru-RU"/>
          </a:p>
        </p:txBody>
      </p:sp>
      <p:sp>
        <p:nvSpPr>
          <p:cNvPr id="23558" name="Заголовок 1"/>
          <p:cNvSpPr>
            <a:spLocks noGrp="1"/>
          </p:cNvSpPr>
          <p:nvPr>
            <p:ph type="title"/>
          </p:nvPr>
        </p:nvSpPr>
        <p:spPr bwMode="auto">
          <a:xfrm>
            <a:off x="450850" y="-7938"/>
            <a:ext cx="8229600" cy="114300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ru-RU" altLang="ru-RU" sz="2400"/>
              <a:t>Баухауз под руководством Гропиуса</a:t>
            </a:r>
            <a:br>
              <a:rPr lang="ru-RU" altLang="ru-RU" sz="2400"/>
            </a:br>
            <a:r>
              <a:rPr lang="ru-RU" altLang="ru-RU" sz="2400" b="1">
                <a:solidFill>
                  <a:schemeClr val="accent2"/>
                </a:solidFill>
                <a:cs typeface="Times New Roman" panose="02020603050405020304" pitchFamily="18" charset="0"/>
              </a:rPr>
              <a:t>«Искусство и техника: новое единство». </a:t>
            </a:r>
            <a:br>
              <a:rPr lang="ru-RU" altLang="ru-RU" sz="2400" b="1">
                <a:solidFill>
                  <a:schemeClr val="accent2"/>
                </a:solidFill>
                <a:cs typeface="Times New Roman" panose="02020603050405020304" pitchFamily="18" charset="0"/>
              </a:rPr>
            </a:br>
            <a:r>
              <a:rPr lang="ru-RU" altLang="ru-RU" sz="2400" b="1">
                <a:solidFill>
                  <a:schemeClr val="accent2"/>
                </a:solidFill>
                <a:cs typeface="Times New Roman" panose="02020603050405020304" pitchFamily="18" charset="0"/>
              </a:rPr>
              <a:t>В. Вагенфельд и К. Юкер, настольная лампа</a:t>
            </a:r>
            <a:endParaRPr lang="ru-RU" altLang="ru-RU" sz="2400">
              <a:solidFill>
                <a:schemeClr val="accent2"/>
              </a:solidFill>
            </a:endParaRPr>
          </a:p>
        </p:txBody>
      </p:sp>
      <p:sp>
        <p:nvSpPr>
          <p:cNvPr id="23559" name="Прямоугольник 1"/>
          <p:cNvSpPr>
            <a:spLocks noChangeArrowheads="1"/>
          </p:cNvSpPr>
          <p:nvPr/>
        </p:nvSpPr>
        <p:spPr bwMode="auto">
          <a:xfrm>
            <a:off x="592141" y="5862640"/>
            <a:ext cx="38766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600"/>
              <a:t>В. Вагенфельд и К. Я. Юкер. Настольная лампа, 1923-1924 гг.</a:t>
            </a:r>
          </a:p>
        </p:txBody>
      </p:sp>
      <p:pic>
        <p:nvPicPr>
          <p:cNvPr id="23560" name="Содержимое 8" descr="Лампа Вагенфельд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39" y="1365251"/>
            <a:ext cx="3276600" cy="449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129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Line 2"/>
          <p:cNvSpPr>
            <a:spLocks noChangeShapeType="1"/>
          </p:cNvSpPr>
          <p:nvPr/>
        </p:nvSpPr>
        <p:spPr bwMode="auto">
          <a:xfrm>
            <a:off x="323851" y="1125539"/>
            <a:ext cx="8496300" cy="0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4579" name="Text Box 4"/>
          <p:cNvSpPr txBox="1">
            <a:spLocks noChangeArrowheads="1"/>
          </p:cNvSpPr>
          <p:nvPr/>
        </p:nvSpPr>
        <p:spPr bwMode="auto">
          <a:xfrm>
            <a:off x="4895850" y="1412876"/>
            <a:ext cx="4032251" cy="489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274638" indent="-2746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/>
              <a:t>К 1928 году в Баухаузе при Гропиусе сложилась своя особая художественная эстетика, которая вскоре получила название «стиль Баухауз». </a:t>
            </a:r>
          </a:p>
          <a:p>
            <a:r>
              <a:rPr lang="ru-RU" altLang="ru-RU"/>
              <a:t>Функционально обусловленная форма предметов, создаваемая в условиях современного машинного производства, порождала специфическую красоту.</a:t>
            </a:r>
          </a:p>
          <a:p>
            <a:endParaRPr lang="ru-RU" altLang="ru-RU"/>
          </a:p>
          <a:p>
            <a:r>
              <a:rPr lang="ru-RU" altLang="ru-RU"/>
              <a:t>К образцам промышленного дизайна можно отнести и заварочный чайник </a:t>
            </a:r>
            <a:r>
              <a:rPr lang="ru-RU" altLang="ru-RU" b="1">
                <a:solidFill>
                  <a:schemeClr val="accent2"/>
                </a:solidFill>
              </a:rPr>
              <a:t>Марианны Брандт</a:t>
            </a:r>
            <a:r>
              <a:rPr lang="ru-RU" altLang="ru-RU"/>
              <a:t> и другие работы, выполнееные в Баухаузе.</a:t>
            </a:r>
          </a:p>
        </p:txBody>
      </p:sp>
      <p:sp>
        <p:nvSpPr>
          <p:cNvPr id="24580" name="Text Box 5"/>
          <p:cNvSpPr txBox="1">
            <a:spLocks noChangeArrowheads="1"/>
          </p:cNvSpPr>
          <p:nvPr/>
        </p:nvSpPr>
        <p:spPr bwMode="auto">
          <a:xfrm>
            <a:off x="323850" y="1"/>
            <a:ext cx="8528051" cy="1125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 b="1">
              <a:solidFill>
                <a:schemeClr val="tx2"/>
              </a:solidFill>
            </a:endParaRPr>
          </a:p>
        </p:txBody>
      </p:sp>
      <p:sp>
        <p:nvSpPr>
          <p:cNvPr id="24581" name="Text Box 6"/>
          <p:cNvSpPr txBox="1">
            <a:spLocks noChangeArrowheads="1"/>
          </p:cNvSpPr>
          <p:nvPr/>
        </p:nvSpPr>
        <p:spPr bwMode="auto">
          <a:xfrm>
            <a:off x="323851" y="6308727"/>
            <a:ext cx="2564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F94D531-274E-4325-B19C-2327315199E0}" type="slidenum">
              <a:rPr lang="ru-RU" altLang="ru-RU"/>
              <a:pPr eaLnBrk="1" hangingPunct="1"/>
              <a:t>15</a:t>
            </a:fld>
            <a:endParaRPr lang="ru-RU" altLang="ru-RU"/>
          </a:p>
        </p:txBody>
      </p:sp>
      <p:sp>
        <p:nvSpPr>
          <p:cNvPr id="24582" name="Заголовок 1"/>
          <p:cNvSpPr>
            <a:spLocks noGrp="1"/>
          </p:cNvSpPr>
          <p:nvPr>
            <p:ph type="title"/>
          </p:nvPr>
        </p:nvSpPr>
        <p:spPr bwMode="auto">
          <a:xfrm>
            <a:off x="450850" y="-7938"/>
            <a:ext cx="8229600" cy="114300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ru-RU" altLang="ru-RU" sz="2400"/>
              <a:t>Баухауз под руководством Гропиуса</a:t>
            </a:r>
            <a:br>
              <a:rPr lang="ru-RU" altLang="ru-RU" sz="2400"/>
            </a:br>
            <a:r>
              <a:rPr lang="ru-RU" altLang="ru-RU" sz="2400" b="1">
                <a:solidFill>
                  <a:schemeClr val="accent2"/>
                </a:solidFill>
                <a:cs typeface="Times New Roman" panose="02020603050405020304" pitchFamily="18" charset="0"/>
              </a:rPr>
              <a:t>«Искусство и техника: новое единство». Марианна Брандт, чайник для заварки</a:t>
            </a:r>
            <a:endParaRPr lang="ru-RU" altLang="ru-RU" sz="2400">
              <a:solidFill>
                <a:schemeClr val="accent2"/>
              </a:solidFill>
            </a:endParaRPr>
          </a:p>
        </p:txBody>
      </p:sp>
      <p:sp>
        <p:nvSpPr>
          <p:cNvPr id="24583" name="Прямоугольник 2"/>
          <p:cNvSpPr>
            <a:spLocks noChangeArrowheads="1"/>
          </p:cNvSpPr>
          <p:nvPr/>
        </p:nvSpPr>
        <p:spPr bwMode="auto">
          <a:xfrm>
            <a:off x="425454" y="2662241"/>
            <a:ext cx="40100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600"/>
              <a:t>М. Брандт. Чайник для заварки, 1924</a:t>
            </a:r>
          </a:p>
        </p:txBody>
      </p:sp>
      <p:pic>
        <p:nvPicPr>
          <p:cNvPr id="2458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"/>
          <a:stretch>
            <a:fillRect/>
          </a:stretch>
        </p:blipFill>
        <p:spPr bwMode="auto">
          <a:xfrm>
            <a:off x="323851" y="1125539"/>
            <a:ext cx="2336800" cy="153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5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79" y="3105154"/>
            <a:ext cx="3330575" cy="272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6" name="Прямоугольник 2"/>
          <p:cNvSpPr>
            <a:spLocks noChangeArrowheads="1"/>
          </p:cNvSpPr>
          <p:nvPr/>
        </p:nvSpPr>
        <p:spPr bwMode="auto">
          <a:xfrm>
            <a:off x="719139" y="5995990"/>
            <a:ext cx="4572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600"/>
              <a:t>Работы из стекла, металла, текстиля, выполненные в Баухаузе, 1924</a:t>
            </a:r>
          </a:p>
        </p:txBody>
      </p:sp>
    </p:spTree>
    <p:extLst>
      <p:ext uri="{BB962C8B-B14F-4D97-AF65-F5344CB8AC3E}">
        <p14:creationId xmlns:p14="http://schemas.microsoft.com/office/powerpoint/2010/main" val="72530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Line 2"/>
          <p:cNvSpPr>
            <a:spLocks noChangeShapeType="1"/>
          </p:cNvSpPr>
          <p:nvPr/>
        </p:nvSpPr>
        <p:spPr bwMode="auto">
          <a:xfrm>
            <a:off x="323851" y="1125539"/>
            <a:ext cx="8496300" cy="0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603" name="Text Box 4"/>
          <p:cNvSpPr txBox="1">
            <a:spLocks noChangeArrowheads="1"/>
          </p:cNvSpPr>
          <p:nvPr/>
        </p:nvSpPr>
        <p:spPr bwMode="auto">
          <a:xfrm>
            <a:off x="4787901" y="1403350"/>
            <a:ext cx="4032251" cy="489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274638" indent="-2746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chemeClr val="accent2"/>
                </a:solidFill>
                <a:cs typeface="Times New Roman" panose="02020603050405020304" pitchFamily="18" charset="0"/>
              </a:rPr>
              <a:t>В 1925 Баухауз из Веймара переезжает в город  Дессау. </a:t>
            </a:r>
          </a:p>
          <a:p>
            <a:pPr eaLnBrk="1" hangingPunct="1"/>
            <a:r>
              <a:rPr lang="ru-RU" altLang="ru-RU" b="1">
                <a:solidFill>
                  <a:srgbClr val="000000"/>
                </a:solidFill>
                <a:cs typeface="Times New Roman" panose="02020603050405020304" pitchFamily="18" charset="0"/>
              </a:rPr>
              <a:t>    </a:t>
            </a:r>
            <a:r>
              <a:rPr lang="ru-RU" altLang="ru-RU">
                <a:solidFill>
                  <a:srgbClr val="000000"/>
                </a:solidFill>
                <a:cs typeface="Times New Roman" panose="02020603050405020304" pitchFamily="18" charset="0"/>
              </a:rPr>
              <a:t>В. Гропиус спроектирует и построит новую резиденцию школы. </a:t>
            </a:r>
          </a:p>
          <a:p>
            <a:pPr eaLnBrk="1" hangingPunct="1"/>
            <a:r>
              <a:rPr lang="ru-RU" altLang="ru-RU">
                <a:solidFill>
                  <a:srgbClr val="000000"/>
                </a:solidFill>
                <a:cs typeface="Times New Roman" panose="02020603050405020304" pitchFamily="18" charset="0"/>
              </a:rPr>
              <a:t>    При открытии нового комплекса зданий (1926)  Гропиус провозгласил лозунг: </a:t>
            </a:r>
          </a:p>
          <a:p>
            <a:pPr eaLnBrk="1" hangingPunct="1"/>
            <a:r>
              <a:rPr lang="ru-RU" altLang="ru-RU" b="1">
                <a:solidFill>
                  <a:srgbClr val="000000"/>
                </a:solidFill>
                <a:cs typeface="Times New Roman" panose="02020603050405020304" pitchFamily="18" charset="0"/>
              </a:rPr>
              <a:t> «Искусство и техника — новое единство».</a:t>
            </a:r>
            <a:endParaRPr lang="ru-RU" altLang="ru-RU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eaLnBrk="1" hangingPunct="1"/>
            <a:endParaRPr lang="ru-RU" altLang="ru-RU"/>
          </a:p>
          <a:p>
            <a:pPr eaLnBrk="1" hangingPunct="1"/>
            <a:r>
              <a:rPr lang="en-US" altLang="ru-RU"/>
              <a:t/>
            </a:r>
            <a:br>
              <a:rPr lang="en-US" altLang="ru-RU"/>
            </a:br>
            <a:endParaRPr lang="ru-RU" altLang="ru-RU"/>
          </a:p>
        </p:txBody>
      </p:sp>
      <p:sp>
        <p:nvSpPr>
          <p:cNvPr id="25604" name="Text Box 5"/>
          <p:cNvSpPr txBox="1">
            <a:spLocks noChangeArrowheads="1"/>
          </p:cNvSpPr>
          <p:nvPr/>
        </p:nvSpPr>
        <p:spPr bwMode="auto">
          <a:xfrm>
            <a:off x="323850" y="1"/>
            <a:ext cx="8528051" cy="1125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 b="1">
              <a:solidFill>
                <a:schemeClr val="tx2"/>
              </a:solidFill>
            </a:endParaRPr>
          </a:p>
        </p:txBody>
      </p:sp>
      <p:sp>
        <p:nvSpPr>
          <p:cNvPr id="25605" name="Text Box 6"/>
          <p:cNvSpPr txBox="1">
            <a:spLocks noChangeArrowheads="1"/>
          </p:cNvSpPr>
          <p:nvPr/>
        </p:nvSpPr>
        <p:spPr bwMode="auto">
          <a:xfrm>
            <a:off x="323851" y="6308727"/>
            <a:ext cx="2564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CCFB2DD-0080-4C5A-A24C-DB62C82F5798}" type="slidenum">
              <a:rPr lang="ru-RU" altLang="ru-RU"/>
              <a:pPr eaLnBrk="1" hangingPunct="1"/>
              <a:t>16</a:t>
            </a:fld>
            <a:endParaRPr lang="ru-RU" altLang="ru-RU"/>
          </a:p>
        </p:txBody>
      </p:sp>
      <p:sp>
        <p:nvSpPr>
          <p:cNvPr id="25606" name="Заголовок 1"/>
          <p:cNvSpPr>
            <a:spLocks noGrp="1"/>
          </p:cNvSpPr>
          <p:nvPr>
            <p:ph type="title"/>
          </p:nvPr>
        </p:nvSpPr>
        <p:spPr bwMode="auto">
          <a:xfrm>
            <a:off x="450850" y="-7938"/>
            <a:ext cx="8229600" cy="114300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ru-RU" altLang="ru-RU" sz="2400"/>
              <a:t>Баухауз под руководством Гропиуса</a:t>
            </a:r>
            <a:br>
              <a:rPr lang="ru-RU" altLang="ru-RU" sz="2400"/>
            </a:br>
            <a:r>
              <a:rPr lang="ru-RU" altLang="ru-RU" sz="2400" b="1">
                <a:solidFill>
                  <a:schemeClr val="accent2"/>
                </a:solidFill>
                <a:cs typeface="Times New Roman" panose="02020603050405020304" pitchFamily="18" charset="0"/>
              </a:rPr>
              <a:t>Переезд Баухауза в Дессау, 1925</a:t>
            </a:r>
            <a:endParaRPr lang="ru-RU" altLang="ru-RU" sz="2400">
              <a:solidFill>
                <a:schemeClr val="accent2"/>
              </a:solidFill>
            </a:endParaRPr>
          </a:p>
        </p:txBody>
      </p:sp>
      <p:sp>
        <p:nvSpPr>
          <p:cNvPr id="25607" name="Прямоугольник 1"/>
          <p:cNvSpPr>
            <a:spLocks noChangeArrowheads="1"/>
          </p:cNvSpPr>
          <p:nvPr/>
        </p:nvSpPr>
        <p:spPr bwMode="auto">
          <a:xfrm>
            <a:off x="449264" y="4041778"/>
            <a:ext cx="3943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1600"/>
          </a:p>
          <a:p>
            <a:pPr eaLnBrk="1" hangingPunct="1"/>
            <a:r>
              <a:rPr lang="ru-RU" altLang="ru-RU" sz="1600"/>
              <a:t>Здание школы Баухауз в Дессау </a:t>
            </a:r>
          </a:p>
        </p:txBody>
      </p:sp>
      <p:pic>
        <p:nvPicPr>
          <p:cNvPr id="25608" name="Содержимое 4" descr="Здание в Дассау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029" y="1881188"/>
            <a:ext cx="4137025" cy="191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9303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Line 2"/>
          <p:cNvSpPr>
            <a:spLocks noChangeShapeType="1"/>
          </p:cNvSpPr>
          <p:nvPr/>
        </p:nvSpPr>
        <p:spPr bwMode="auto">
          <a:xfrm>
            <a:off x="323851" y="1125539"/>
            <a:ext cx="8496300" cy="0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6627" name="Text Box 4"/>
          <p:cNvSpPr txBox="1">
            <a:spLocks noChangeArrowheads="1"/>
          </p:cNvSpPr>
          <p:nvPr/>
        </p:nvSpPr>
        <p:spPr bwMode="auto">
          <a:xfrm>
            <a:off x="4787901" y="1403350"/>
            <a:ext cx="4032251" cy="489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274638" indent="-2746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chemeClr val="accent2"/>
                </a:solidFill>
              </a:rPr>
              <a:t>Главное здание Баухауза можно считать манифестом архитектурного функционализма</a:t>
            </a:r>
            <a:r>
              <a:rPr lang="ru-RU" altLang="ru-RU"/>
              <a:t>, основным принципом которого является четкое разделение постройки на отдельные функциональные группы и нахождение оптимальной взаимосвязи между этими группами.</a:t>
            </a:r>
            <a:endParaRPr lang="en-US" altLang="ru-RU"/>
          </a:p>
          <a:p>
            <a:pPr eaLnBrk="1" hangingPunct="1"/>
            <a:r>
              <a:rPr lang="ru-RU" altLang="ru-RU" b="1"/>
              <a:t/>
            </a:r>
            <a:br>
              <a:rPr lang="ru-RU" altLang="ru-RU" b="1"/>
            </a:br>
            <a:r>
              <a:rPr lang="en-US" altLang="ru-RU"/>
              <a:t/>
            </a:r>
            <a:br>
              <a:rPr lang="en-US" altLang="ru-RU"/>
            </a:br>
            <a:endParaRPr lang="ru-RU" altLang="ru-RU"/>
          </a:p>
        </p:txBody>
      </p:sp>
      <p:sp>
        <p:nvSpPr>
          <p:cNvPr id="26628" name="Text Box 5"/>
          <p:cNvSpPr txBox="1">
            <a:spLocks noChangeArrowheads="1"/>
          </p:cNvSpPr>
          <p:nvPr/>
        </p:nvSpPr>
        <p:spPr bwMode="auto">
          <a:xfrm>
            <a:off x="323850" y="1"/>
            <a:ext cx="8528051" cy="1125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 b="1">
              <a:solidFill>
                <a:schemeClr val="tx2"/>
              </a:solidFill>
            </a:endParaRPr>
          </a:p>
        </p:txBody>
      </p:sp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323851" y="6308727"/>
            <a:ext cx="2564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BCD2B1D-7392-4F93-8976-6B45934818F2}" type="slidenum">
              <a:rPr lang="ru-RU" altLang="ru-RU"/>
              <a:pPr eaLnBrk="1" hangingPunct="1"/>
              <a:t>17</a:t>
            </a:fld>
            <a:endParaRPr lang="ru-RU" altLang="ru-RU"/>
          </a:p>
        </p:txBody>
      </p:sp>
      <p:sp>
        <p:nvSpPr>
          <p:cNvPr id="26630" name="Заголовок 1"/>
          <p:cNvSpPr>
            <a:spLocks noGrp="1"/>
          </p:cNvSpPr>
          <p:nvPr>
            <p:ph type="title"/>
          </p:nvPr>
        </p:nvSpPr>
        <p:spPr bwMode="auto">
          <a:xfrm>
            <a:off x="450850" y="-7938"/>
            <a:ext cx="8229600" cy="114300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ru-RU" altLang="ru-RU" sz="2400"/>
              <a:t>Баухауз под руководством Гропиуса</a:t>
            </a:r>
            <a:br>
              <a:rPr lang="ru-RU" altLang="ru-RU" sz="2400"/>
            </a:br>
            <a:r>
              <a:rPr lang="ru-RU" altLang="ru-RU" sz="2400" b="1">
                <a:solidFill>
                  <a:schemeClr val="accent2"/>
                </a:solidFill>
                <a:cs typeface="Times New Roman" panose="02020603050405020304" pitchFamily="18" charset="0"/>
              </a:rPr>
              <a:t>Новое здание школы в Дессау – манифест архитектурного функционализма</a:t>
            </a:r>
            <a:endParaRPr lang="ru-RU" altLang="ru-RU" sz="2400">
              <a:solidFill>
                <a:schemeClr val="accent2"/>
              </a:solidFill>
            </a:endParaRPr>
          </a:p>
        </p:txBody>
      </p:sp>
      <p:sp>
        <p:nvSpPr>
          <p:cNvPr id="26631" name="Прямоугольник 1"/>
          <p:cNvSpPr>
            <a:spLocks noChangeArrowheads="1"/>
          </p:cNvSpPr>
          <p:nvPr/>
        </p:nvSpPr>
        <p:spPr bwMode="auto">
          <a:xfrm>
            <a:off x="641354" y="5992815"/>
            <a:ext cx="44624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600"/>
              <a:t>Здание школы Баухауз в Дессау </a:t>
            </a:r>
          </a:p>
          <a:p>
            <a:pPr eaLnBrk="1" hangingPunct="1"/>
            <a:endParaRPr lang="ru-RU" altLang="ru-RU" sz="1600"/>
          </a:p>
        </p:txBody>
      </p:sp>
      <p:pic>
        <p:nvPicPr>
          <p:cNvPr id="2663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1" y="1268414"/>
            <a:ext cx="3943351" cy="4438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814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Line 2"/>
          <p:cNvSpPr>
            <a:spLocks noChangeShapeType="1"/>
          </p:cNvSpPr>
          <p:nvPr/>
        </p:nvSpPr>
        <p:spPr bwMode="auto">
          <a:xfrm>
            <a:off x="323851" y="1125539"/>
            <a:ext cx="8496300" cy="0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19" name="Text Box 4"/>
          <p:cNvSpPr txBox="1">
            <a:spLocks noChangeArrowheads="1"/>
          </p:cNvSpPr>
          <p:nvPr/>
        </p:nvSpPr>
        <p:spPr bwMode="auto">
          <a:xfrm>
            <a:off x="4819650" y="1403350"/>
            <a:ext cx="4032251" cy="489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274638" indent="-2746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chemeClr val="accent2"/>
                </a:solidFill>
              </a:rPr>
              <a:t>Ханнес Майер (1889-1954).</a:t>
            </a:r>
          </a:p>
          <a:p>
            <a:pPr eaLnBrk="1" hangingPunct="1"/>
            <a:r>
              <a:rPr lang="ru-RU" altLang="ru-RU"/>
              <a:t>Пришел в Баухауз, чтобы возглавить отделение и первым из преподавателей Баухауза решительно выступил против царившего в нем формализма.</a:t>
            </a:r>
          </a:p>
          <a:p>
            <a:pPr eaLnBrk="1" hangingPunct="1"/>
            <a:r>
              <a:rPr lang="ru-RU" altLang="ru-RU"/>
              <a:t>Нехватка средств для развития школы, политические нападки, давление извне – все это привело к такой обстановке, что  в 1928 году В. Гропиус потребовал осво­бодить его от поста директора школы.</a:t>
            </a:r>
          </a:p>
          <a:p>
            <a:pPr eaLnBrk="1" hangingPunct="1"/>
            <a:r>
              <a:rPr lang="ru-RU" altLang="ru-RU"/>
              <a:t>Сменив В. Гропиуса на посту директора Баухауза, он выдвинул на первый план архитектуру и промышленное изготовление изделий. </a:t>
            </a:r>
            <a:br>
              <a:rPr lang="ru-RU" altLang="ru-RU"/>
            </a:br>
            <a:r>
              <a:rPr lang="ru-RU" altLang="ru-RU"/>
              <a:t/>
            </a:r>
            <a:br>
              <a:rPr lang="ru-RU" altLang="ru-RU"/>
            </a:br>
            <a:r>
              <a:rPr lang="en-US" altLang="ru-RU"/>
              <a:t/>
            </a:r>
            <a:br>
              <a:rPr lang="en-US" altLang="ru-RU"/>
            </a:br>
            <a:endParaRPr lang="ru-RU" altLang="ru-RU"/>
          </a:p>
        </p:txBody>
      </p:sp>
      <p:sp>
        <p:nvSpPr>
          <p:cNvPr id="34820" name="Text Box 5"/>
          <p:cNvSpPr txBox="1">
            <a:spLocks noChangeArrowheads="1"/>
          </p:cNvSpPr>
          <p:nvPr/>
        </p:nvSpPr>
        <p:spPr bwMode="auto">
          <a:xfrm>
            <a:off x="323850" y="1"/>
            <a:ext cx="8528051" cy="1125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 b="1">
              <a:solidFill>
                <a:schemeClr val="tx2"/>
              </a:solidFill>
            </a:endParaRPr>
          </a:p>
        </p:txBody>
      </p:sp>
      <p:sp>
        <p:nvSpPr>
          <p:cNvPr id="34821" name="Text Box 6"/>
          <p:cNvSpPr txBox="1">
            <a:spLocks noChangeArrowheads="1"/>
          </p:cNvSpPr>
          <p:nvPr/>
        </p:nvSpPr>
        <p:spPr bwMode="auto">
          <a:xfrm>
            <a:off x="323851" y="6308727"/>
            <a:ext cx="2564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158F442-77F2-43CC-82C0-E69369B89744}" type="slidenum">
              <a:rPr lang="ru-RU" altLang="ru-RU"/>
              <a:pPr eaLnBrk="1" hangingPunct="1"/>
              <a:t>18</a:t>
            </a:fld>
            <a:endParaRPr lang="ru-RU" altLang="ru-RU"/>
          </a:p>
        </p:txBody>
      </p:sp>
      <p:sp>
        <p:nvSpPr>
          <p:cNvPr id="34822" name="Заголовок 1"/>
          <p:cNvSpPr>
            <a:spLocks noGrp="1"/>
          </p:cNvSpPr>
          <p:nvPr>
            <p:ph type="title"/>
          </p:nvPr>
        </p:nvSpPr>
        <p:spPr bwMode="auto">
          <a:xfrm>
            <a:off x="450850" y="-7938"/>
            <a:ext cx="8229600" cy="114300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ru-RU" altLang="ru-RU" sz="2400"/>
              <a:t>Баухауз под руководством Майера</a:t>
            </a:r>
            <a:br>
              <a:rPr lang="ru-RU" altLang="ru-RU" sz="2400"/>
            </a:br>
            <a:r>
              <a:rPr lang="ru-RU" altLang="ru-RU" sz="2400" b="1">
                <a:solidFill>
                  <a:schemeClr val="accent2"/>
                </a:solidFill>
              </a:rPr>
              <a:t>Путь на промышленное изготовление изделий</a:t>
            </a:r>
          </a:p>
        </p:txBody>
      </p:sp>
      <p:pic>
        <p:nvPicPr>
          <p:cNvPr id="34823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4" y="1304926"/>
            <a:ext cx="3078163" cy="393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986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Line 2"/>
          <p:cNvSpPr>
            <a:spLocks noChangeShapeType="1"/>
          </p:cNvSpPr>
          <p:nvPr/>
        </p:nvSpPr>
        <p:spPr bwMode="auto">
          <a:xfrm>
            <a:off x="323851" y="1125539"/>
            <a:ext cx="8496300" cy="0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43" name="Text Box 4"/>
          <p:cNvSpPr txBox="1">
            <a:spLocks noChangeArrowheads="1"/>
          </p:cNvSpPr>
          <p:nvPr/>
        </p:nvSpPr>
        <p:spPr bwMode="auto">
          <a:xfrm>
            <a:off x="4819650" y="1403350"/>
            <a:ext cx="4032251" cy="489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274638" indent="-2746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Приход Майера</a:t>
            </a:r>
            <a:r>
              <a:rPr lang="ru-RU" altLang="ru-RU" b="1"/>
              <a:t> </a:t>
            </a:r>
            <a:r>
              <a:rPr lang="ru-RU" altLang="ru-RU"/>
              <a:t>на пост директора ознаменовал коренной перелом в истории Баухауса.</a:t>
            </a:r>
          </a:p>
          <a:p>
            <a:pPr eaLnBrk="1" hangingPunct="1"/>
            <a:r>
              <a:rPr lang="ru-RU" altLang="ru-RU"/>
              <a:t> Работа в мастерских была организована на кооперативных началах; обучение стало осуществляться в процессе выполнения реальных заказов, программы были переориентированы на подготовку специалистов для стандартной, крупносерийной промышленности, призванной удовлетворять потребности широких слоев населения </a:t>
            </a:r>
          </a:p>
        </p:txBody>
      </p:sp>
      <p:sp>
        <p:nvSpPr>
          <p:cNvPr id="35844" name="Text Box 5"/>
          <p:cNvSpPr txBox="1">
            <a:spLocks noChangeArrowheads="1"/>
          </p:cNvSpPr>
          <p:nvPr/>
        </p:nvSpPr>
        <p:spPr bwMode="auto">
          <a:xfrm>
            <a:off x="323850" y="1"/>
            <a:ext cx="8528051" cy="1125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 b="1">
              <a:solidFill>
                <a:schemeClr val="tx2"/>
              </a:solidFill>
            </a:endParaRPr>
          </a:p>
        </p:txBody>
      </p:sp>
      <p:sp>
        <p:nvSpPr>
          <p:cNvPr id="35845" name="Text Box 6"/>
          <p:cNvSpPr txBox="1">
            <a:spLocks noChangeArrowheads="1"/>
          </p:cNvSpPr>
          <p:nvPr/>
        </p:nvSpPr>
        <p:spPr bwMode="auto">
          <a:xfrm>
            <a:off x="323851" y="6308727"/>
            <a:ext cx="2564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057F463-ABEE-4D1B-8B1A-C569022092C1}" type="slidenum">
              <a:rPr lang="ru-RU" altLang="ru-RU"/>
              <a:pPr eaLnBrk="1" hangingPunct="1"/>
              <a:t>19</a:t>
            </a:fld>
            <a:endParaRPr lang="ru-RU" altLang="ru-RU"/>
          </a:p>
        </p:txBody>
      </p:sp>
      <p:sp>
        <p:nvSpPr>
          <p:cNvPr id="35846" name="Заголовок 1"/>
          <p:cNvSpPr>
            <a:spLocks noGrp="1"/>
          </p:cNvSpPr>
          <p:nvPr>
            <p:ph type="title"/>
          </p:nvPr>
        </p:nvSpPr>
        <p:spPr bwMode="auto">
          <a:xfrm>
            <a:off x="450850" y="-7938"/>
            <a:ext cx="8229600" cy="114300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ru-RU" altLang="ru-RU" sz="2400"/>
              <a:t>Баухауз под руководством Майера</a:t>
            </a:r>
            <a:br>
              <a:rPr lang="ru-RU" altLang="ru-RU" sz="2400"/>
            </a:br>
            <a:r>
              <a:rPr lang="ru-RU" altLang="ru-RU" sz="2400" b="1">
                <a:solidFill>
                  <a:schemeClr val="accent2"/>
                </a:solidFill>
              </a:rPr>
              <a:t>Переход на реальные заказы</a:t>
            </a:r>
          </a:p>
        </p:txBody>
      </p:sp>
      <p:pic>
        <p:nvPicPr>
          <p:cNvPr id="3584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" y="1268413"/>
            <a:ext cx="3930651" cy="284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4" name="Прямоугольник 2"/>
          <p:cNvSpPr>
            <a:spLocks noChangeArrowheads="1"/>
          </p:cNvSpPr>
          <p:nvPr/>
        </p:nvSpPr>
        <p:spPr bwMode="auto">
          <a:xfrm>
            <a:off x="247651" y="4581527"/>
            <a:ext cx="4572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>
                <a:latin typeface="+mn-lt"/>
              </a:rPr>
              <a:t>Плакат «Молодые люди, поступайте в </a:t>
            </a:r>
            <a:r>
              <a:rPr lang="ru-RU" sz="1600" dirty="0" err="1">
                <a:latin typeface="+mn-lt"/>
              </a:rPr>
              <a:t>Баухауз</a:t>
            </a:r>
            <a:r>
              <a:rPr lang="ru-RU" sz="1600" dirty="0">
                <a:latin typeface="+mn-lt"/>
              </a:rPr>
              <a:t>», </a:t>
            </a:r>
            <a:r>
              <a:rPr lang="ru-RU" sz="1600" dirty="0" err="1">
                <a:latin typeface="+mn-lt"/>
              </a:rPr>
              <a:t>фоторгафия</a:t>
            </a:r>
            <a:r>
              <a:rPr lang="ru-RU" sz="1600" dirty="0">
                <a:latin typeface="+mn-lt"/>
              </a:rPr>
              <a:t> А. </a:t>
            </a:r>
            <a:r>
              <a:rPr lang="ru-RU" sz="1600" dirty="0" err="1">
                <a:latin typeface="+mn-lt"/>
              </a:rPr>
              <a:t>Фейнингера</a:t>
            </a:r>
            <a:r>
              <a:rPr lang="ru-RU" sz="1600" dirty="0">
                <a:latin typeface="+mn-lt"/>
              </a:rPr>
              <a:t>, 1929 </a:t>
            </a:r>
          </a:p>
        </p:txBody>
      </p:sp>
    </p:spTree>
    <p:extLst>
      <p:ext uri="{BB962C8B-B14F-4D97-AF65-F5344CB8AC3E}">
        <p14:creationId xmlns:p14="http://schemas.microsoft.com/office/powerpoint/2010/main" val="4057251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martinsoler.files.wordpress.com/2013/06/01-bauhaus-dessau-hdr-martinsoler.jpg?w=10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315" y="148200"/>
            <a:ext cx="7381257" cy="6458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5595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Line 2"/>
          <p:cNvSpPr>
            <a:spLocks noChangeShapeType="1"/>
          </p:cNvSpPr>
          <p:nvPr/>
        </p:nvSpPr>
        <p:spPr bwMode="auto">
          <a:xfrm>
            <a:off x="323851" y="1125539"/>
            <a:ext cx="8496300" cy="0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891" name="Text Box 4"/>
          <p:cNvSpPr txBox="1">
            <a:spLocks noChangeArrowheads="1"/>
          </p:cNvSpPr>
          <p:nvPr/>
        </p:nvSpPr>
        <p:spPr bwMode="auto">
          <a:xfrm>
            <a:off x="4837114" y="1420814"/>
            <a:ext cx="4032251" cy="489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274638" indent="-2746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Майер приглашает новых преподавателей.</a:t>
            </a:r>
          </a:p>
          <a:p>
            <a:pPr eaLnBrk="1" hangingPunct="1"/>
            <a:endParaRPr lang="ru-RU" altLang="ru-RU"/>
          </a:p>
          <a:p>
            <a:pPr eaLnBrk="1" hangingPunct="1"/>
            <a:r>
              <a:rPr lang="ru-RU" altLang="ru-RU"/>
              <a:t> Среди них были:</a:t>
            </a:r>
          </a:p>
          <a:p>
            <a:pPr eaLnBrk="1" hangingPunct="1"/>
            <a:r>
              <a:rPr lang="ru-RU" altLang="ru-RU"/>
              <a:t>архитектор Людвиг Хильберсаймер, </a:t>
            </a:r>
          </a:p>
          <a:p>
            <a:pPr eaLnBrk="1" hangingPunct="1"/>
            <a:r>
              <a:rPr lang="ru-RU" altLang="ru-RU"/>
              <a:t>прославленный русский режиссёр</a:t>
            </a:r>
          </a:p>
          <a:p>
            <a:pPr eaLnBrk="1" hangingPunct="1"/>
            <a:r>
              <a:rPr lang="ru-RU" altLang="ru-RU"/>
              <a:t>Дзига Вертов (настоящее имя Дения Аркадьевич Кауфман), </a:t>
            </a:r>
          </a:p>
          <a:p>
            <a:pPr eaLnBrk="1" hangingPunct="1"/>
            <a:r>
              <a:rPr lang="ru-RU" altLang="ru-RU"/>
              <a:t>пионер кинематографии Ханс Рихтер. </a:t>
            </a:r>
          </a:p>
          <a:p>
            <a:pPr eaLnBrk="1" hangingPunct="1"/>
            <a:r>
              <a:rPr lang="ru-RU" altLang="ru-RU"/>
              <a:t>голландский  фотограф Пит Цварт. </a:t>
            </a:r>
          </a:p>
        </p:txBody>
      </p:sp>
      <p:sp>
        <p:nvSpPr>
          <p:cNvPr id="37892" name="Text Box 5"/>
          <p:cNvSpPr txBox="1">
            <a:spLocks noChangeArrowheads="1"/>
          </p:cNvSpPr>
          <p:nvPr/>
        </p:nvSpPr>
        <p:spPr bwMode="auto">
          <a:xfrm>
            <a:off x="323850" y="1"/>
            <a:ext cx="8528051" cy="1125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 b="1">
              <a:solidFill>
                <a:schemeClr val="tx2"/>
              </a:solidFill>
            </a:endParaRPr>
          </a:p>
        </p:txBody>
      </p:sp>
      <p:sp>
        <p:nvSpPr>
          <p:cNvPr id="37893" name="Text Box 6"/>
          <p:cNvSpPr txBox="1">
            <a:spLocks noChangeArrowheads="1"/>
          </p:cNvSpPr>
          <p:nvPr/>
        </p:nvSpPr>
        <p:spPr bwMode="auto">
          <a:xfrm>
            <a:off x="323851" y="6308727"/>
            <a:ext cx="2564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85DED50-A7BD-45CE-8218-2899C03A2466}" type="slidenum">
              <a:rPr lang="ru-RU" altLang="ru-RU"/>
              <a:pPr eaLnBrk="1" hangingPunct="1"/>
              <a:t>20</a:t>
            </a:fld>
            <a:endParaRPr lang="ru-RU" altLang="ru-RU"/>
          </a:p>
        </p:txBody>
      </p:sp>
      <p:sp>
        <p:nvSpPr>
          <p:cNvPr id="37894" name="Заголовок 1"/>
          <p:cNvSpPr>
            <a:spLocks noGrp="1"/>
          </p:cNvSpPr>
          <p:nvPr>
            <p:ph type="title"/>
          </p:nvPr>
        </p:nvSpPr>
        <p:spPr bwMode="auto">
          <a:xfrm>
            <a:off x="450850" y="-7938"/>
            <a:ext cx="8229600" cy="114300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ru-RU" altLang="ru-RU" sz="2400"/>
              <a:t>Баухауз под руководством Майера</a:t>
            </a:r>
            <a:br>
              <a:rPr lang="ru-RU" altLang="ru-RU" sz="2400"/>
            </a:br>
            <a:r>
              <a:rPr lang="ru-RU" altLang="ru-RU" sz="2400" b="1">
                <a:solidFill>
                  <a:schemeClr val="accent2"/>
                </a:solidFill>
              </a:rPr>
              <a:t>Новый преподавательский состав</a:t>
            </a:r>
          </a:p>
        </p:txBody>
      </p:sp>
      <p:sp>
        <p:nvSpPr>
          <p:cNvPr id="52231" name="Прямоугольник 2"/>
          <p:cNvSpPr>
            <a:spLocks noChangeArrowheads="1"/>
          </p:cNvSpPr>
          <p:nvPr/>
        </p:nvSpPr>
        <p:spPr bwMode="auto">
          <a:xfrm>
            <a:off x="523876" y="5046665"/>
            <a:ext cx="377983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 err="1">
                <a:latin typeface="+mn-lt"/>
              </a:rPr>
              <a:t>Юст</a:t>
            </a:r>
            <a:r>
              <a:rPr lang="ru-RU" sz="1600" dirty="0">
                <a:latin typeface="+mn-lt"/>
              </a:rPr>
              <a:t> Шмидт. Проспект, разработанный для Управления по туризму, 1931</a:t>
            </a:r>
          </a:p>
        </p:txBody>
      </p:sp>
      <p:pic>
        <p:nvPicPr>
          <p:cNvPr id="37896" name="Объект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51" y="1420816"/>
            <a:ext cx="3671888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854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Line 2"/>
          <p:cNvSpPr>
            <a:spLocks noChangeShapeType="1"/>
          </p:cNvSpPr>
          <p:nvPr/>
        </p:nvSpPr>
        <p:spPr bwMode="auto">
          <a:xfrm>
            <a:off x="323851" y="1125539"/>
            <a:ext cx="8496300" cy="0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8915" name="Text Box 4"/>
          <p:cNvSpPr txBox="1">
            <a:spLocks noChangeArrowheads="1"/>
          </p:cNvSpPr>
          <p:nvPr/>
        </p:nvSpPr>
        <p:spPr bwMode="auto">
          <a:xfrm>
            <a:off x="4819650" y="1403350"/>
            <a:ext cx="4032251" cy="489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274638" indent="-2746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Майер</a:t>
            </a:r>
            <a:r>
              <a:rPr lang="ru-RU" altLang="ru-RU" b="1"/>
              <a:t> </a:t>
            </a:r>
            <a:r>
              <a:rPr lang="ru-RU" altLang="ru-RU"/>
              <a:t>стремился выпускать новую стандартную продукцию¸ которая стала бы доступной всем слоям общества. Он говорил об обеспечении народа, и считал, что подход к изучению нужд населения должен быть строго научным.</a:t>
            </a:r>
          </a:p>
          <a:p>
            <a:pPr eaLnBrk="1" hangingPunct="1"/>
            <a:r>
              <a:rPr lang="ru-RU" altLang="ru-RU"/>
              <a:t>Наличие архитектурной секции позволило выполнить  несколько проектов, которые позволили Майеру соединить архитектурную теорию и практику. </a:t>
            </a:r>
          </a:p>
        </p:txBody>
      </p:sp>
      <p:sp>
        <p:nvSpPr>
          <p:cNvPr id="38916" name="Text Box 5"/>
          <p:cNvSpPr txBox="1">
            <a:spLocks noChangeArrowheads="1"/>
          </p:cNvSpPr>
          <p:nvPr/>
        </p:nvSpPr>
        <p:spPr bwMode="auto">
          <a:xfrm>
            <a:off x="323850" y="1"/>
            <a:ext cx="8528051" cy="1125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 b="1">
              <a:solidFill>
                <a:schemeClr val="tx2"/>
              </a:solidFill>
            </a:endParaRPr>
          </a:p>
        </p:txBody>
      </p:sp>
      <p:sp>
        <p:nvSpPr>
          <p:cNvPr id="38917" name="Text Box 6"/>
          <p:cNvSpPr txBox="1">
            <a:spLocks noChangeArrowheads="1"/>
          </p:cNvSpPr>
          <p:nvPr/>
        </p:nvSpPr>
        <p:spPr bwMode="auto">
          <a:xfrm>
            <a:off x="323851" y="6308727"/>
            <a:ext cx="2564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57992E7-4173-4209-8908-ED5EB06FD43E}" type="slidenum">
              <a:rPr lang="ru-RU" altLang="ru-RU"/>
              <a:pPr eaLnBrk="1" hangingPunct="1"/>
              <a:t>21</a:t>
            </a:fld>
            <a:endParaRPr lang="ru-RU" altLang="ru-RU"/>
          </a:p>
        </p:txBody>
      </p:sp>
      <p:sp>
        <p:nvSpPr>
          <p:cNvPr id="38918" name="Заголовок 1"/>
          <p:cNvSpPr>
            <a:spLocks noGrp="1"/>
          </p:cNvSpPr>
          <p:nvPr>
            <p:ph type="title"/>
          </p:nvPr>
        </p:nvSpPr>
        <p:spPr bwMode="auto">
          <a:xfrm>
            <a:off x="450850" y="-7938"/>
            <a:ext cx="8229600" cy="114300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ru-RU" altLang="ru-RU" sz="2400"/>
              <a:t>Баухауз под руководством Майера</a:t>
            </a:r>
            <a:br>
              <a:rPr lang="ru-RU" altLang="ru-RU" sz="2400"/>
            </a:br>
            <a:r>
              <a:rPr lang="ru-RU" altLang="ru-RU" sz="2400" b="1">
                <a:solidFill>
                  <a:schemeClr val="accent2"/>
                </a:solidFill>
              </a:rPr>
              <a:t>Стандартизация продукции</a:t>
            </a:r>
          </a:p>
        </p:txBody>
      </p:sp>
      <p:sp>
        <p:nvSpPr>
          <p:cNvPr id="38919" name="Прямоугольник 2"/>
          <p:cNvSpPr>
            <a:spLocks noChangeArrowheads="1"/>
          </p:cNvSpPr>
          <p:nvPr/>
        </p:nvSpPr>
        <p:spPr bwMode="auto">
          <a:xfrm>
            <a:off x="423866" y="5505452"/>
            <a:ext cx="414813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600">
                <a:solidFill>
                  <a:srgbClr val="000000"/>
                </a:solidFill>
              </a:rPr>
              <a:t>Работа архитектурной секции. Переделка туристического офиса Дессау, 1928</a:t>
            </a:r>
          </a:p>
          <a:p>
            <a:pPr eaLnBrk="1" hangingPunct="1"/>
            <a:endParaRPr lang="ru-RU" altLang="ru-RU" sz="1600">
              <a:latin typeface="Calibri" panose="020F0502020204030204" pitchFamily="34" charset="0"/>
            </a:endParaRPr>
          </a:p>
        </p:txBody>
      </p:sp>
      <p:pic>
        <p:nvPicPr>
          <p:cNvPr id="38920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" y="1387476"/>
            <a:ext cx="3125788" cy="4057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3237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Line 2"/>
          <p:cNvSpPr>
            <a:spLocks noChangeShapeType="1"/>
          </p:cNvSpPr>
          <p:nvPr/>
        </p:nvSpPr>
        <p:spPr bwMode="auto">
          <a:xfrm>
            <a:off x="323851" y="1125539"/>
            <a:ext cx="8496300" cy="0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39" name="Text Box 4"/>
          <p:cNvSpPr txBox="1">
            <a:spLocks noChangeArrowheads="1"/>
          </p:cNvSpPr>
          <p:nvPr/>
        </p:nvSpPr>
        <p:spPr bwMode="auto">
          <a:xfrm>
            <a:off x="4819650" y="1403350"/>
            <a:ext cx="4032251" cy="489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274638" indent="-2746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Обои, созданные по эскизам учеников Баухауза пользовались огромной популярностью и принесли немалые деньги школе. Майер</a:t>
            </a:r>
            <a:r>
              <a:rPr lang="ru-RU" altLang="ru-RU" b="1"/>
              <a:t> </a:t>
            </a:r>
            <a:r>
              <a:rPr lang="ru-RU" altLang="ru-RU"/>
              <a:t>приветствовал выпуск демонстрационных листов, несущих четкую, практическую информацию о товаре.</a:t>
            </a:r>
          </a:p>
          <a:p>
            <a:pPr eaLnBrk="1" hangingPunct="1"/>
            <a:endParaRPr lang="ru-RU" altLang="ru-RU"/>
          </a:p>
          <a:p>
            <a:pPr eaLnBrk="1" hangingPunct="1"/>
            <a:r>
              <a:rPr lang="ru-RU" altLang="ru-RU"/>
              <a:t>В мастерской металла были сконструированы несколько удачных ламп. В мастерской мебели были разработаны образцы раздвижной мебели, меблировки стандартных «народных квартир».</a:t>
            </a:r>
          </a:p>
          <a:p>
            <a:pPr eaLnBrk="1" hangingPunct="1"/>
            <a:endParaRPr lang="ru-RU" altLang="ru-RU"/>
          </a:p>
          <a:p>
            <a:pPr eaLnBrk="1" hangingPunct="1"/>
            <a:endParaRPr lang="ru-RU" altLang="ru-RU"/>
          </a:p>
        </p:txBody>
      </p:sp>
      <p:sp>
        <p:nvSpPr>
          <p:cNvPr id="39940" name="Text Box 5"/>
          <p:cNvSpPr txBox="1">
            <a:spLocks noChangeArrowheads="1"/>
          </p:cNvSpPr>
          <p:nvPr/>
        </p:nvSpPr>
        <p:spPr bwMode="auto">
          <a:xfrm>
            <a:off x="323850" y="1"/>
            <a:ext cx="8528051" cy="1125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 b="1">
              <a:solidFill>
                <a:schemeClr val="tx2"/>
              </a:solidFill>
            </a:endParaRPr>
          </a:p>
        </p:txBody>
      </p:sp>
      <p:sp>
        <p:nvSpPr>
          <p:cNvPr id="39941" name="Text Box 6"/>
          <p:cNvSpPr txBox="1">
            <a:spLocks noChangeArrowheads="1"/>
          </p:cNvSpPr>
          <p:nvPr/>
        </p:nvSpPr>
        <p:spPr bwMode="auto">
          <a:xfrm>
            <a:off x="323851" y="6308727"/>
            <a:ext cx="2564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E851E6F-E3EB-4902-92C1-B7A1047C520D}" type="slidenum">
              <a:rPr lang="ru-RU" altLang="ru-RU"/>
              <a:pPr eaLnBrk="1" hangingPunct="1"/>
              <a:t>22</a:t>
            </a:fld>
            <a:endParaRPr lang="ru-RU" altLang="ru-RU"/>
          </a:p>
        </p:txBody>
      </p:sp>
      <p:sp>
        <p:nvSpPr>
          <p:cNvPr id="39942" name="Заголовок 1"/>
          <p:cNvSpPr>
            <a:spLocks noGrp="1"/>
          </p:cNvSpPr>
          <p:nvPr>
            <p:ph type="title"/>
          </p:nvPr>
        </p:nvSpPr>
        <p:spPr bwMode="auto">
          <a:xfrm>
            <a:off x="450850" y="-7938"/>
            <a:ext cx="8229600" cy="114300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ru-RU" altLang="ru-RU" sz="2400"/>
              <a:t>Баухауз под руководством Майера</a:t>
            </a:r>
            <a:br>
              <a:rPr lang="ru-RU" altLang="ru-RU" sz="2400"/>
            </a:br>
            <a:r>
              <a:rPr lang="ru-RU" altLang="ru-RU" sz="2400" b="1">
                <a:solidFill>
                  <a:schemeClr val="accent2"/>
                </a:solidFill>
              </a:rPr>
              <a:t>Стандартизация продукции, обои, лампы</a:t>
            </a:r>
          </a:p>
        </p:txBody>
      </p:sp>
      <p:sp>
        <p:nvSpPr>
          <p:cNvPr id="39943" name="Прямоугольник 2"/>
          <p:cNvSpPr>
            <a:spLocks noChangeArrowheads="1"/>
          </p:cNvSpPr>
          <p:nvPr/>
        </p:nvSpPr>
        <p:spPr bwMode="auto">
          <a:xfrm>
            <a:off x="423866" y="5505452"/>
            <a:ext cx="414813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600">
                <a:solidFill>
                  <a:srgbClr val="000000"/>
                </a:solidFill>
              </a:rPr>
              <a:t>Юст Шмидт. Обложка каталога обоев, разработанных в Баухаузе, 1931</a:t>
            </a:r>
          </a:p>
          <a:p>
            <a:pPr eaLnBrk="1" hangingPunct="1"/>
            <a:endParaRPr lang="ru-RU" altLang="ru-RU" sz="1600">
              <a:latin typeface="Calibri" panose="020F0502020204030204" pitchFamily="34" charset="0"/>
            </a:endParaRPr>
          </a:p>
        </p:txBody>
      </p:sp>
      <p:pic>
        <p:nvPicPr>
          <p:cNvPr id="39944" name="Объект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"/>
          <a:stretch>
            <a:fillRect/>
          </a:stretch>
        </p:blipFill>
        <p:spPr bwMode="auto">
          <a:xfrm>
            <a:off x="371477" y="1484316"/>
            <a:ext cx="4200525" cy="317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5405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Line 2"/>
          <p:cNvSpPr>
            <a:spLocks noChangeShapeType="1"/>
          </p:cNvSpPr>
          <p:nvPr/>
        </p:nvSpPr>
        <p:spPr bwMode="auto">
          <a:xfrm>
            <a:off x="323851" y="1125539"/>
            <a:ext cx="8496300" cy="0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963" name="Text Box 4"/>
          <p:cNvSpPr txBox="1">
            <a:spLocks noChangeArrowheads="1"/>
          </p:cNvSpPr>
          <p:nvPr/>
        </p:nvSpPr>
        <p:spPr bwMode="auto">
          <a:xfrm>
            <a:off x="4819650" y="1403350"/>
            <a:ext cx="4032251" cy="489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274638" indent="-2746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Наличие архитектурной секции позволило выполнить несколько проектов.</a:t>
            </a:r>
          </a:p>
          <a:p>
            <a:pPr eaLnBrk="1" hangingPunct="1"/>
            <a:r>
              <a:rPr lang="ru-RU" altLang="ru-RU"/>
              <a:t>Контракт, подписанный с городом Дессау, позволили Майеру соединить архитектурную теорию и практику. Были разработаны несколько проектов, из которых воплотился в жизнь всего один – расширение посёлка Дессау-Тёртен. </a:t>
            </a:r>
          </a:p>
          <a:p>
            <a:pPr eaLnBrk="1" hangingPunct="1"/>
            <a:endParaRPr lang="ru-RU" altLang="ru-RU"/>
          </a:p>
        </p:txBody>
      </p:sp>
      <p:sp>
        <p:nvSpPr>
          <p:cNvPr id="40964" name="Text Box 5"/>
          <p:cNvSpPr txBox="1">
            <a:spLocks noChangeArrowheads="1"/>
          </p:cNvSpPr>
          <p:nvPr/>
        </p:nvSpPr>
        <p:spPr bwMode="auto">
          <a:xfrm>
            <a:off x="323850" y="1"/>
            <a:ext cx="8528051" cy="1125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 b="1">
              <a:solidFill>
                <a:schemeClr val="tx2"/>
              </a:solidFill>
            </a:endParaRPr>
          </a:p>
        </p:txBody>
      </p:sp>
      <p:sp>
        <p:nvSpPr>
          <p:cNvPr id="40965" name="Text Box 6"/>
          <p:cNvSpPr txBox="1">
            <a:spLocks noChangeArrowheads="1"/>
          </p:cNvSpPr>
          <p:nvPr/>
        </p:nvSpPr>
        <p:spPr bwMode="auto">
          <a:xfrm>
            <a:off x="323851" y="6308727"/>
            <a:ext cx="2564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A4ECACB-61C2-41B5-9A8B-DAB081263FE9}" type="slidenum">
              <a:rPr lang="ru-RU" altLang="ru-RU"/>
              <a:pPr eaLnBrk="1" hangingPunct="1"/>
              <a:t>23</a:t>
            </a:fld>
            <a:endParaRPr lang="ru-RU" altLang="ru-RU"/>
          </a:p>
        </p:txBody>
      </p:sp>
      <p:sp>
        <p:nvSpPr>
          <p:cNvPr id="40966" name="Заголовок 1"/>
          <p:cNvSpPr>
            <a:spLocks noGrp="1"/>
          </p:cNvSpPr>
          <p:nvPr>
            <p:ph type="title"/>
          </p:nvPr>
        </p:nvSpPr>
        <p:spPr bwMode="auto">
          <a:xfrm>
            <a:off x="450850" y="-7938"/>
            <a:ext cx="8229600" cy="114300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ru-RU" altLang="ru-RU" sz="2400"/>
              <a:t>Баухауз под руководством Майера</a:t>
            </a:r>
            <a:br>
              <a:rPr lang="ru-RU" altLang="ru-RU" sz="2400"/>
            </a:br>
            <a:r>
              <a:rPr lang="ru-RU" altLang="ru-RU" sz="2400" b="1">
                <a:solidFill>
                  <a:schemeClr val="accent2"/>
                </a:solidFill>
              </a:rPr>
              <a:t>Работа архитектурного отделения, «Новое строительство»</a:t>
            </a:r>
          </a:p>
        </p:txBody>
      </p:sp>
      <p:sp>
        <p:nvSpPr>
          <p:cNvPr id="40967" name="Прямоугольник 2"/>
          <p:cNvSpPr>
            <a:spLocks noChangeArrowheads="1"/>
          </p:cNvSpPr>
          <p:nvPr/>
        </p:nvSpPr>
        <p:spPr bwMode="auto">
          <a:xfrm>
            <a:off x="450854" y="5478465"/>
            <a:ext cx="34004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600">
                <a:solidFill>
                  <a:srgbClr val="000000"/>
                </a:solidFill>
              </a:rPr>
              <a:t>Х. Майер. Деталь здания с узким внешним переходом</a:t>
            </a:r>
          </a:p>
          <a:p>
            <a:pPr eaLnBrk="1" hangingPunct="1"/>
            <a:endParaRPr lang="ru-RU" altLang="ru-RU" sz="1600">
              <a:latin typeface="Calibri" panose="020F0502020204030204" pitchFamily="34" charset="0"/>
            </a:endParaRPr>
          </a:p>
        </p:txBody>
      </p:sp>
      <p:pic>
        <p:nvPicPr>
          <p:cNvPr id="40968" name="Объект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40"/>
          <a:stretch>
            <a:fillRect/>
          </a:stretch>
        </p:blipFill>
        <p:spPr bwMode="auto">
          <a:xfrm>
            <a:off x="450851" y="1196976"/>
            <a:ext cx="3151188" cy="4211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952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Line 2"/>
          <p:cNvSpPr>
            <a:spLocks noChangeShapeType="1"/>
          </p:cNvSpPr>
          <p:nvPr/>
        </p:nvSpPr>
        <p:spPr bwMode="auto">
          <a:xfrm>
            <a:off x="323851" y="1125539"/>
            <a:ext cx="8496300" cy="0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4035" name="Text Box 4"/>
          <p:cNvSpPr txBox="1">
            <a:spLocks noChangeArrowheads="1"/>
          </p:cNvSpPr>
          <p:nvPr/>
        </p:nvSpPr>
        <p:spPr bwMode="auto">
          <a:xfrm>
            <a:off x="4600579" y="1412876"/>
            <a:ext cx="4219575" cy="489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274638" indent="-2746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В 1930 году на смену Г. Майеру в Баухауз по рекомендации В. Гропиуса пришел архитектор </a:t>
            </a:r>
            <a:r>
              <a:rPr lang="ru-RU" altLang="ru-RU" b="1">
                <a:solidFill>
                  <a:schemeClr val="accent2"/>
                </a:solidFill>
              </a:rPr>
              <a:t>Людвиг Мис ван дер Роэ </a:t>
            </a:r>
            <a:r>
              <a:rPr lang="ru-RU" altLang="ru-RU"/>
              <a:t>(1886—1969).</a:t>
            </a:r>
          </a:p>
          <a:p>
            <a:pPr eaLnBrk="1" hangingPunct="1"/>
            <a:r>
              <a:rPr lang="ru-RU" altLang="ru-RU"/>
              <a:t>Один из основоположников рационалистической архитектуры в Германии.</a:t>
            </a:r>
          </a:p>
          <a:p>
            <a:pPr eaLnBrk="1" hangingPunct="1"/>
            <a:r>
              <a:rPr lang="ru-RU" altLang="ru-RU"/>
              <a:t>Независимое положение </a:t>
            </a:r>
            <a:r>
              <a:rPr lang="ru-RU" altLang="ru-RU" b="1"/>
              <a:t>Миса</a:t>
            </a:r>
            <a:r>
              <a:rPr lang="ru-RU" altLang="ru-RU"/>
              <a:t> в русле авангардного течения и его стремление установить связь между материалом, пространством, духовностью, традицией и техникой возвысили его в глазах учеников. </a:t>
            </a:r>
          </a:p>
        </p:txBody>
      </p:sp>
      <p:sp>
        <p:nvSpPr>
          <p:cNvPr id="44036" name="Text Box 5"/>
          <p:cNvSpPr txBox="1">
            <a:spLocks noChangeArrowheads="1"/>
          </p:cNvSpPr>
          <p:nvPr/>
        </p:nvSpPr>
        <p:spPr bwMode="auto">
          <a:xfrm>
            <a:off x="323850" y="1"/>
            <a:ext cx="8528051" cy="1125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 b="1">
              <a:solidFill>
                <a:schemeClr val="tx2"/>
              </a:solidFill>
            </a:endParaRPr>
          </a:p>
        </p:txBody>
      </p:sp>
      <p:sp>
        <p:nvSpPr>
          <p:cNvPr id="44037" name="Text Box 6"/>
          <p:cNvSpPr txBox="1">
            <a:spLocks noChangeArrowheads="1"/>
          </p:cNvSpPr>
          <p:nvPr/>
        </p:nvSpPr>
        <p:spPr bwMode="auto">
          <a:xfrm>
            <a:off x="323851" y="6308727"/>
            <a:ext cx="2564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F764056-5649-4602-B39B-AC96031DE8F2}" type="slidenum">
              <a:rPr lang="ru-RU" altLang="ru-RU"/>
              <a:pPr eaLnBrk="1" hangingPunct="1"/>
              <a:t>24</a:t>
            </a:fld>
            <a:endParaRPr lang="ru-RU" altLang="ru-RU"/>
          </a:p>
        </p:txBody>
      </p:sp>
      <p:sp>
        <p:nvSpPr>
          <p:cNvPr id="44038" name="Заголовок 1"/>
          <p:cNvSpPr>
            <a:spLocks noGrp="1"/>
          </p:cNvSpPr>
          <p:nvPr>
            <p:ph type="title"/>
          </p:nvPr>
        </p:nvSpPr>
        <p:spPr bwMode="auto">
          <a:xfrm>
            <a:off x="450850" y="-7938"/>
            <a:ext cx="8229600" cy="114300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ru-RU" altLang="ru-RU" sz="2400"/>
              <a:t>Баухауз под руководством Миса ван дер Роэ</a:t>
            </a:r>
            <a:br>
              <a:rPr lang="ru-RU" altLang="ru-RU" sz="2400"/>
            </a:br>
            <a:r>
              <a:rPr lang="ru-RU" altLang="ru-RU" sz="2400" b="1">
                <a:solidFill>
                  <a:schemeClr val="accent2"/>
                </a:solidFill>
              </a:rPr>
              <a:t>Архитектор с мировым именем</a:t>
            </a:r>
          </a:p>
        </p:txBody>
      </p:sp>
      <p:pic>
        <p:nvPicPr>
          <p:cNvPr id="44039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341438"/>
            <a:ext cx="3371851" cy="358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7379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Line 2"/>
          <p:cNvSpPr>
            <a:spLocks noChangeShapeType="1"/>
          </p:cNvSpPr>
          <p:nvPr/>
        </p:nvSpPr>
        <p:spPr bwMode="auto">
          <a:xfrm>
            <a:off x="323851" y="1125539"/>
            <a:ext cx="8496300" cy="0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6083" name="Text Box 4"/>
          <p:cNvSpPr txBox="1">
            <a:spLocks noChangeArrowheads="1"/>
          </p:cNvSpPr>
          <p:nvPr/>
        </p:nvSpPr>
        <p:spPr bwMode="auto">
          <a:xfrm>
            <a:off x="4600579" y="1412876"/>
            <a:ext cx="4219575" cy="489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274638" indent="-2746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/>
              <a:t>Заняв пост директора, Мис столкнулся со множеством проблем, которые были связаны с мировым экономическим кризисом 1929 г и с враждебностью Дессау по отношению к Баухаузу. Сократились заказы. Часть здания пришлось сдать.</a:t>
            </a:r>
          </a:p>
          <a:p>
            <a:r>
              <a:rPr lang="ru-RU" altLang="ru-RU"/>
              <a:t>Мис старался изменить духовный климат в школе, который оставался под влиянием студентов-коммунистов. </a:t>
            </a:r>
          </a:p>
          <a:p>
            <a:endParaRPr lang="ru-RU" altLang="ru-RU"/>
          </a:p>
          <a:p>
            <a:r>
              <a:rPr lang="ru-RU" altLang="ru-RU" b="1"/>
              <a:t>Баухауз был закрыт в 1933 г.</a:t>
            </a:r>
          </a:p>
        </p:txBody>
      </p:sp>
      <p:sp>
        <p:nvSpPr>
          <p:cNvPr id="46084" name="Text Box 5"/>
          <p:cNvSpPr txBox="1">
            <a:spLocks noChangeArrowheads="1"/>
          </p:cNvSpPr>
          <p:nvPr/>
        </p:nvSpPr>
        <p:spPr bwMode="auto">
          <a:xfrm>
            <a:off x="323850" y="1"/>
            <a:ext cx="8528051" cy="1125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 b="1">
              <a:solidFill>
                <a:schemeClr val="tx2"/>
              </a:solidFill>
            </a:endParaRPr>
          </a:p>
        </p:txBody>
      </p:sp>
      <p:sp>
        <p:nvSpPr>
          <p:cNvPr id="46085" name="Text Box 6"/>
          <p:cNvSpPr txBox="1">
            <a:spLocks noChangeArrowheads="1"/>
          </p:cNvSpPr>
          <p:nvPr/>
        </p:nvSpPr>
        <p:spPr bwMode="auto">
          <a:xfrm>
            <a:off x="323851" y="6308727"/>
            <a:ext cx="2564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CE5B830-9489-45E1-A8C5-BD01ABD4E64E}" type="slidenum">
              <a:rPr lang="ru-RU" altLang="ru-RU"/>
              <a:pPr eaLnBrk="1" hangingPunct="1"/>
              <a:t>25</a:t>
            </a:fld>
            <a:endParaRPr lang="ru-RU" altLang="ru-RU"/>
          </a:p>
        </p:txBody>
      </p:sp>
      <p:sp>
        <p:nvSpPr>
          <p:cNvPr id="46086" name="Заголовок 1"/>
          <p:cNvSpPr>
            <a:spLocks noGrp="1"/>
          </p:cNvSpPr>
          <p:nvPr>
            <p:ph type="title"/>
          </p:nvPr>
        </p:nvSpPr>
        <p:spPr bwMode="auto">
          <a:xfrm>
            <a:off x="450850" y="-7938"/>
            <a:ext cx="8229600" cy="114300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ru-RU" altLang="ru-RU" sz="2400"/>
              <a:t>Баухауз под руководством Миса ван дер Роэ</a:t>
            </a:r>
            <a:br>
              <a:rPr lang="ru-RU" altLang="ru-RU" sz="2400"/>
            </a:br>
            <a:r>
              <a:rPr lang="ru-RU" altLang="ru-RU" sz="2400" b="1">
                <a:solidFill>
                  <a:schemeClr val="accent2"/>
                </a:solidFill>
              </a:rPr>
              <a:t>Закрытие Баухауза</a:t>
            </a:r>
          </a:p>
        </p:txBody>
      </p:sp>
      <p:sp>
        <p:nvSpPr>
          <p:cNvPr id="46087" name="Прямоугольник 2"/>
          <p:cNvSpPr>
            <a:spLocks noChangeArrowheads="1"/>
          </p:cNvSpPr>
          <p:nvPr/>
        </p:nvSpPr>
        <p:spPr bwMode="auto">
          <a:xfrm>
            <a:off x="577854" y="5461002"/>
            <a:ext cx="34004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600">
                <a:solidFill>
                  <a:srgbClr val="000000"/>
                </a:solidFill>
              </a:rPr>
              <a:t>Коллаж японского студента, посвященный закрытию Баухауза, 1932</a:t>
            </a:r>
            <a:endParaRPr lang="ru-RU" altLang="ru-RU" sz="1600">
              <a:latin typeface="Calibri" panose="020F0502020204030204" pitchFamily="34" charset="0"/>
            </a:endParaRPr>
          </a:p>
        </p:txBody>
      </p:sp>
      <p:pic>
        <p:nvPicPr>
          <p:cNvPr id="46088" name="Объект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3" y="1255715"/>
            <a:ext cx="3148013" cy="3816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65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Line 2"/>
          <p:cNvSpPr>
            <a:spLocks noChangeShapeType="1"/>
          </p:cNvSpPr>
          <p:nvPr/>
        </p:nvSpPr>
        <p:spPr bwMode="auto">
          <a:xfrm>
            <a:off x="323851" y="1125539"/>
            <a:ext cx="8496300" cy="0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7107" name="Text Box 4"/>
          <p:cNvSpPr txBox="1">
            <a:spLocks noChangeArrowheads="1"/>
          </p:cNvSpPr>
          <p:nvPr/>
        </p:nvSpPr>
        <p:spPr bwMode="auto">
          <a:xfrm>
            <a:off x="4600579" y="1412876"/>
            <a:ext cx="4219575" cy="489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274638" indent="-2746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/>
              <a:t>К моменту закрытия школы в 1933 г «стиль Баухауз»  уже на протяжении многих лет принимался как повседневной прессой, так и специализированными изданиями. </a:t>
            </a:r>
          </a:p>
          <a:p>
            <a:endParaRPr lang="ru-RU" altLang="ru-RU"/>
          </a:p>
          <a:p>
            <a:r>
              <a:rPr lang="ru-RU" altLang="ru-RU"/>
              <a:t>Баухауз оказал неоценимое влияние на становление дизайна зданий, мебели, предметов домашнего обихода, инструментов, оформление книг и многого другого как в Германии, так и далеко за ее пределами.</a:t>
            </a:r>
          </a:p>
        </p:txBody>
      </p:sp>
      <p:sp>
        <p:nvSpPr>
          <p:cNvPr id="47108" name="Text Box 5"/>
          <p:cNvSpPr txBox="1">
            <a:spLocks noChangeArrowheads="1"/>
          </p:cNvSpPr>
          <p:nvPr/>
        </p:nvSpPr>
        <p:spPr bwMode="auto">
          <a:xfrm>
            <a:off x="323850" y="1"/>
            <a:ext cx="8528051" cy="1125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 b="1">
              <a:solidFill>
                <a:schemeClr val="tx2"/>
              </a:solidFill>
            </a:endParaRPr>
          </a:p>
        </p:txBody>
      </p:sp>
      <p:sp>
        <p:nvSpPr>
          <p:cNvPr id="47109" name="Text Box 6"/>
          <p:cNvSpPr txBox="1">
            <a:spLocks noChangeArrowheads="1"/>
          </p:cNvSpPr>
          <p:nvPr/>
        </p:nvSpPr>
        <p:spPr bwMode="auto">
          <a:xfrm>
            <a:off x="323851" y="6308727"/>
            <a:ext cx="2564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443F7EE-878B-48B4-9509-BC23C3E22F9F}" type="slidenum">
              <a:rPr lang="ru-RU" altLang="ru-RU"/>
              <a:pPr eaLnBrk="1" hangingPunct="1"/>
              <a:t>26</a:t>
            </a:fld>
            <a:endParaRPr lang="ru-RU" altLang="ru-RU"/>
          </a:p>
        </p:txBody>
      </p:sp>
      <p:sp>
        <p:nvSpPr>
          <p:cNvPr id="47110" name="Заголовок 1"/>
          <p:cNvSpPr>
            <a:spLocks noGrp="1"/>
          </p:cNvSpPr>
          <p:nvPr>
            <p:ph type="title"/>
          </p:nvPr>
        </p:nvSpPr>
        <p:spPr bwMode="auto">
          <a:xfrm>
            <a:off x="450850" y="-7938"/>
            <a:ext cx="8229600" cy="114300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ru-RU" altLang="ru-RU" sz="2400"/>
              <a:t>Значение Баухауза и его роль в развитии дизайна </a:t>
            </a:r>
            <a:r>
              <a:rPr lang="ru-RU" altLang="ru-RU" sz="2400" b="1">
                <a:solidFill>
                  <a:schemeClr val="accent2"/>
                </a:solidFill>
              </a:rPr>
              <a:t>«Стиль Баухауз»</a:t>
            </a:r>
          </a:p>
        </p:txBody>
      </p:sp>
      <p:sp>
        <p:nvSpPr>
          <p:cNvPr id="47111" name="Прямоугольник 2"/>
          <p:cNvSpPr>
            <a:spLocks noChangeArrowheads="1"/>
          </p:cNvSpPr>
          <p:nvPr/>
        </p:nvSpPr>
        <p:spPr bwMode="auto">
          <a:xfrm>
            <a:off x="465142" y="5478466"/>
            <a:ext cx="34004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600">
                <a:solidFill>
                  <a:srgbClr val="000000"/>
                </a:solidFill>
              </a:rPr>
              <a:t>В. Гропиус. Интерьер парижского представительства «Немецкого веркбунда», 1930</a:t>
            </a:r>
            <a:endParaRPr lang="ru-RU" altLang="ru-RU" sz="1600">
              <a:latin typeface="Calibri" panose="020F0502020204030204" pitchFamily="34" charset="0"/>
            </a:endParaRPr>
          </a:p>
        </p:txBody>
      </p:sp>
      <p:pic>
        <p:nvPicPr>
          <p:cNvPr id="47112" name="Объект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91" y="1254129"/>
            <a:ext cx="3095625" cy="411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749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Line 2"/>
          <p:cNvSpPr>
            <a:spLocks noChangeShapeType="1"/>
          </p:cNvSpPr>
          <p:nvPr/>
        </p:nvSpPr>
        <p:spPr bwMode="auto">
          <a:xfrm>
            <a:off x="323851" y="1125539"/>
            <a:ext cx="8496300" cy="0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8131" name="Text Box 4"/>
          <p:cNvSpPr txBox="1">
            <a:spLocks noChangeArrowheads="1"/>
          </p:cNvSpPr>
          <p:nvPr/>
        </p:nvSpPr>
        <p:spPr bwMode="auto">
          <a:xfrm>
            <a:off x="4600579" y="1412876"/>
            <a:ext cx="4219575" cy="489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274638" indent="-2746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/>
              <a:t>Вальтер Гропиус даже после своего ухода с поста директора считал Баухауз своим духовным детищем и не прекращал работы по его пропаганде во всем мире. Гропиус отстаивал позицию, согласно которой, создавая школу он получил действующую модель универсального, мирового и вневременного образования, некий общий знаменатель созидания. </a:t>
            </a:r>
          </a:p>
        </p:txBody>
      </p:sp>
      <p:sp>
        <p:nvSpPr>
          <p:cNvPr id="48132" name="Text Box 5"/>
          <p:cNvSpPr txBox="1">
            <a:spLocks noChangeArrowheads="1"/>
          </p:cNvSpPr>
          <p:nvPr/>
        </p:nvSpPr>
        <p:spPr bwMode="auto">
          <a:xfrm>
            <a:off x="323850" y="1"/>
            <a:ext cx="8528051" cy="1125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 b="1">
              <a:solidFill>
                <a:schemeClr val="tx2"/>
              </a:solidFill>
            </a:endParaRPr>
          </a:p>
        </p:txBody>
      </p:sp>
      <p:sp>
        <p:nvSpPr>
          <p:cNvPr id="48133" name="Text Box 6"/>
          <p:cNvSpPr txBox="1">
            <a:spLocks noChangeArrowheads="1"/>
          </p:cNvSpPr>
          <p:nvPr/>
        </p:nvSpPr>
        <p:spPr bwMode="auto">
          <a:xfrm>
            <a:off x="323851" y="6308727"/>
            <a:ext cx="2564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5DAF0B3-709B-4B34-8366-6F03AAF84697}" type="slidenum">
              <a:rPr lang="ru-RU" altLang="ru-RU"/>
              <a:pPr eaLnBrk="1" hangingPunct="1"/>
              <a:t>27</a:t>
            </a:fld>
            <a:endParaRPr lang="ru-RU" altLang="ru-RU"/>
          </a:p>
        </p:txBody>
      </p:sp>
      <p:sp>
        <p:nvSpPr>
          <p:cNvPr id="48134" name="Заголовок 1"/>
          <p:cNvSpPr>
            <a:spLocks noGrp="1"/>
          </p:cNvSpPr>
          <p:nvPr>
            <p:ph type="title"/>
          </p:nvPr>
        </p:nvSpPr>
        <p:spPr bwMode="auto">
          <a:xfrm>
            <a:off x="450850" y="-7938"/>
            <a:ext cx="8229600" cy="114300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ru-RU" altLang="ru-RU" sz="2400"/>
              <a:t>Значение Баухауза и его роль в развитии дизайна</a:t>
            </a:r>
            <a:br>
              <a:rPr lang="ru-RU" altLang="ru-RU" sz="2400"/>
            </a:br>
            <a:r>
              <a:rPr lang="ru-RU" altLang="ru-RU" sz="2400" b="1">
                <a:solidFill>
                  <a:schemeClr val="accent2"/>
                </a:solidFill>
              </a:rPr>
              <a:t>Пропаганда идей Баухауза</a:t>
            </a:r>
          </a:p>
        </p:txBody>
      </p:sp>
      <p:sp>
        <p:nvSpPr>
          <p:cNvPr id="48135" name="Прямоугольник 2"/>
          <p:cNvSpPr>
            <a:spLocks noChangeArrowheads="1"/>
          </p:cNvSpPr>
          <p:nvPr/>
        </p:nvSpPr>
        <p:spPr bwMode="auto">
          <a:xfrm>
            <a:off x="319090" y="5013328"/>
            <a:ext cx="435927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600">
                <a:solidFill>
                  <a:srgbClr val="000000"/>
                </a:solidFill>
              </a:rPr>
              <a:t>Выставка «Баухауз: 1919-1928» в Музее современного искусства в Нью-Йорке, организованная по инициативе В. Гропиуса в 1938- 1939 гг.</a:t>
            </a:r>
            <a:endParaRPr lang="ru-RU" altLang="ru-RU" sz="1600">
              <a:latin typeface="Calibri" panose="020F0502020204030204" pitchFamily="34" charset="0"/>
            </a:endParaRPr>
          </a:p>
        </p:txBody>
      </p:sp>
      <p:pic>
        <p:nvPicPr>
          <p:cNvPr id="48136" name="Объект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025651"/>
            <a:ext cx="4032251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2968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Line 2"/>
          <p:cNvSpPr>
            <a:spLocks noChangeShapeType="1"/>
          </p:cNvSpPr>
          <p:nvPr/>
        </p:nvSpPr>
        <p:spPr bwMode="auto">
          <a:xfrm>
            <a:off x="323851" y="1125539"/>
            <a:ext cx="8496300" cy="0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9155" name="Text Box 4"/>
          <p:cNvSpPr txBox="1">
            <a:spLocks noChangeArrowheads="1"/>
          </p:cNvSpPr>
          <p:nvPr/>
        </p:nvSpPr>
        <p:spPr bwMode="auto">
          <a:xfrm>
            <a:off x="4600579" y="1412876"/>
            <a:ext cx="4219575" cy="489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274638" indent="-2746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/>
              <a:t>Среди наиболее известных произведений Баухауза в области архитектуры и дизайна - дом «Ам Хорн» в Веймаре; здание Баухауза, ряд жилых домов, Биржа труда и поселок Тортен в Дессау - классические образцы функционализма в архитектуре; модернистские скульптурные композиции </a:t>
            </a:r>
            <a:r>
              <a:rPr lang="ru-RU" altLang="ru-RU" b="1"/>
              <a:t>О.Шлеммера</a:t>
            </a:r>
            <a:r>
              <a:rPr lang="ru-RU" altLang="ru-RU"/>
              <a:t> и абстрактная живопись</a:t>
            </a:r>
          </a:p>
          <a:p>
            <a:r>
              <a:rPr lang="ru-RU" altLang="ru-RU"/>
              <a:t> 	</a:t>
            </a:r>
            <a:r>
              <a:rPr lang="ru-RU" altLang="ru-RU" b="1"/>
              <a:t>В. Кандинского</a:t>
            </a:r>
            <a:r>
              <a:rPr lang="ru-RU" altLang="ru-RU"/>
              <a:t>, проектируемая в синтезе с архитектурой интерьера.</a:t>
            </a:r>
          </a:p>
        </p:txBody>
      </p:sp>
      <p:sp>
        <p:nvSpPr>
          <p:cNvPr id="49156" name="Text Box 5"/>
          <p:cNvSpPr txBox="1">
            <a:spLocks noChangeArrowheads="1"/>
          </p:cNvSpPr>
          <p:nvPr/>
        </p:nvSpPr>
        <p:spPr bwMode="auto">
          <a:xfrm>
            <a:off x="323850" y="1"/>
            <a:ext cx="8528051" cy="1125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 b="1">
              <a:solidFill>
                <a:schemeClr val="tx2"/>
              </a:solidFill>
            </a:endParaRPr>
          </a:p>
        </p:txBody>
      </p:sp>
      <p:sp>
        <p:nvSpPr>
          <p:cNvPr id="49157" name="Text Box 6"/>
          <p:cNvSpPr txBox="1">
            <a:spLocks noChangeArrowheads="1"/>
          </p:cNvSpPr>
          <p:nvPr/>
        </p:nvSpPr>
        <p:spPr bwMode="auto">
          <a:xfrm>
            <a:off x="323851" y="6308727"/>
            <a:ext cx="2564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F7CABEC-9D94-4BDD-B159-76A9ABEF7689}" type="slidenum">
              <a:rPr lang="ru-RU" altLang="ru-RU"/>
              <a:pPr eaLnBrk="1" hangingPunct="1"/>
              <a:t>28</a:t>
            </a:fld>
            <a:endParaRPr lang="ru-RU" altLang="ru-RU"/>
          </a:p>
        </p:txBody>
      </p:sp>
      <p:sp>
        <p:nvSpPr>
          <p:cNvPr id="49158" name="Заголовок 1"/>
          <p:cNvSpPr>
            <a:spLocks noGrp="1"/>
          </p:cNvSpPr>
          <p:nvPr>
            <p:ph type="title"/>
          </p:nvPr>
        </p:nvSpPr>
        <p:spPr bwMode="auto">
          <a:xfrm>
            <a:off x="450850" y="-7938"/>
            <a:ext cx="8229600" cy="114300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ru-RU" altLang="ru-RU" sz="2400"/>
              <a:t>Значение Баухауза и его роль в развитии дизайна </a:t>
            </a:r>
            <a:r>
              <a:rPr lang="ru-RU" altLang="ru-RU" sz="2400" b="1">
                <a:solidFill>
                  <a:schemeClr val="accent2"/>
                </a:solidFill>
              </a:rPr>
              <a:t/>
            </a:r>
            <a:br>
              <a:rPr lang="ru-RU" altLang="ru-RU" sz="2400" b="1">
                <a:solidFill>
                  <a:schemeClr val="accent2"/>
                </a:solidFill>
              </a:rPr>
            </a:br>
            <a:r>
              <a:rPr lang="ru-RU" altLang="ru-RU" sz="2400" b="1">
                <a:solidFill>
                  <a:schemeClr val="accent2"/>
                </a:solidFill>
              </a:rPr>
              <a:t>Наследие Баухауза. О. Шлеммер и В. Кандинский</a:t>
            </a:r>
          </a:p>
        </p:txBody>
      </p:sp>
      <p:pic>
        <p:nvPicPr>
          <p:cNvPr id="49159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50" y="1196979"/>
            <a:ext cx="3600451" cy="552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887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Line 2"/>
          <p:cNvSpPr>
            <a:spLocks noChangeShapeType="1"/>
          </p:cNvSpPr>
          <p:nvPr/>
        </p:nvSpPr>
        <p:spPr bwMode="auto">
          <a:xfrm>
            <a:off x="323851" y="1125539"/>
            <a:ext cx="8496300" cy="0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179" name="Text Box 4"/>
          <p:cNvSpPr txBox="1">
            <a:spLocks noChangeArrowheads="1"/>
          </p:cNvSpPr>
          <p:nvPr/>
        </p:nvSpPr>
        <p:spPr bwMode="auto">
          <a:xfrm>
            <a:off x="4600579" y="1412876"/>
            <a:ext cx="4219575" cy="489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274638" indent="-2746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Современна по сей день посуда из металла и керамики </a:t>
            </a:r>
            <a:r>
              <a:rPr lang="ru-RU" altLang="ru-RU" b="1"/>
              <a:t>Т. Боглера</a:t>
            </a:r>
            <a:r>
              <a:rPr lang="ru-RU" altLang="ru-RU"/>
              <a:t> и </a:t>
            </a:r>
            <a:r>
              <a:rPr lang="ru-RU" altLang="ru-RU" b="1"/>
              <a:t>М. Брандт.</a:t>
            </a:r>
            <a:r>
              <a:rPr lang="ru-RU" altLang="ru-RU"/>
              <a:t> </a:t>
            </a:r>
          </a:p>
          <a:p>
            <a:pPr eaLnBrk="1" hangingPunct="1"/>
            <a:r>
              <a:rPr lang="ru-RU" altLang="ru-RU"/>
              <a:t>Известны во всем мире такие шедевры дизайна, как настольная лампа </a:t>
            </a:r>
            <a:r>
              <a:rPr lang="ru-RU" altLang="ru-RU" b="1"/>
              <a:t>В. Вагенфелда,</a:t>
            </a:r>
            <a:r>
              <a:rPr lang="ru-RU" altLang="ru-RU"/>
              <a:t> Баухауз-шахматы </a:t>
            </a:r>
            <a:r>
              <a:rPr lang="ru-RU" altLang="ru-RU" b="1"/>
              <a:t>Ю. Хартвига.</a:t>
            </a:r>
            <a:endParaRPr lang="en-US" altLang="ru-RU" b="1"/>
          </a:p>
          <a:p>
            <a:endParaRPr lang="ru-RU" altLang="ru-RU"/>
          </a:p>
        </p:txBody>
      </p:sp>
      <p:sp>
        <p:nvSpPr>
          <p:cNvPr id="50180" name="Text Box 5"/>
          <p:cNvSpPr txBox="1">
            <a:spLocks noChangeArrowheads="1"/>
          </p:cNvSpPr>
          <p:nvPr/>
        </p:nvSpPr>
        <p:spPr bwMode="auto">
          <a:xfrm>
            <a:off x="323850" y="1"/>
            <a:ext cx="8528051" cy="1125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 b="1">
              <a:solidFill>
                <a:schemeClr val="tx2"/>
              </a:solidFill>
            </a:endParaRPr>
          </a:p>
        </p:txBody>
      </p:sp>
      <p:sp>
        <p:nvSpPr>
          <p:cNvPr id="50181" name="Text Box 6"/>
          <p:cNvSpPr txBox="1">
            <a:spLocks noChangeArrowheads="1"/>
          </p:cNvSpPr>
          <p:nvPr/>
        </p:nvSpPr>
        <p:spPr bwMode="auto">
          <a:xfrm>
            <a:off x="323851" y="6308727"/>
            <a:ext cx="2564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D71F09D-1CD5-4B46-A49F-8E024E682902}" type="slidenum">
              <a:rPr lang="ru-RU" altLang="ru-RU"/>
              <a:pPr eaLnBrk="1" hangingPunct="1"/>
              <a:t>29</a:t>
            </a:fld>
            <a:endParaRPr lang="ru-RU" altLang="ru-RU"/>
          </a:p>
        </p:txBody>
      </p:sp>
      <p:sp>
        <p:nvSpPr>
          <p:cNvPr id="50182" name="Заголовок 1"/>
          <p:cNvSpPr>
            <a:spLocks noGrp="1"/>
          </p:cNvSpPr>
          <p:nvPr>
            <p:ph type="title"/>
          </p:nvPr>
        </p:nvSpPr>
        <p:spPr bwMode="auto">
          <a:xfrm>
            <a:off x="450850" y="-7938"/>
            <a:ext cx="8229600" cy="114300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ru-RU" altLang="ru-RU" sz="2400"/>
              <a:t>Значение Баухауза и его роль в развитии дизайна </a:t>
            </a:r>
            <a:r>
              <a:rPr lang="ru-RU" altLang="ru-RU" sz="2400" b="1">
                <a:solidFill>
                  <a:schemeClr val="accent2"/>
                </a:solidFill>
              </a:rPr>
              <a:t/>
            </a:r>
            <a:br>
              <a:rPr lang="ru-RU" altLang="ru-RU" sz="2400" b="1">
                <a:solidFill>
                  <a:schemeClr val="accent2"/>
                </a:solidFill>
              </a:rPr>
            </a:br>
            <a:r>
              <a:rPr lang="ru-RU" altLang="ru-RU" sz="2400" b="1">
                <a:solidFill>
                  <a:schemeClr val="accent2"/>
                </a:solidFill>
              </a:rPr>
              <a:t>Наследие Баухауза. М. Брандт и Ю. Хартвиг, М. Брандт, Т. Боглер</a:t>
            </a:r>
          </a:p>
        </p:txBody>
      </p:sp>
      <p:pic>
        <p:nvPicPr>
          <p:cNvPr id="50183" name="Содержимое 4" descr="модели чайников1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7" y="1217614"/>
            <a:ext cx="3462337" cy="552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203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Line 2"/>
          <p:cNvSpPr>
            <a:spLocks noChangeShapeType="1"/>
          </p:cNvSpPr>
          <p:nvPr/>
        </p:nvSpPr>
        <p:spPr bwMode="auto">
          <a:xfrm>
            <a:off x="323851" y="1125539"/>
            <a:ext cx="8496300" cy="0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99" name="Text Box 4"/>
          <p:cNvSpPr txBox="1">
            <a:spLocks noChangeArrowheads="1"/>
          </p:cNvSpPr>
          <p:nvPr/>
        </p:nvSpPr>
        <p:spPr bwMode="auto">
          <a:xfrm>
            <a:off x="4787904" y="1412878"/>
            <a:ext cx="4032251" cy="489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274638" indent="-2746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b="1" dirty="0" err="1"/>
              <a:t>Баухауз</a:t>
            </a:r>
            <a:r>
              <a:rPr lang="ru-RU" altLang="ru-RU" b="1" dirty="0"/>
              <a:t> </a:t>
            </a:r>
            <a:r>
              <a:rPr lang="ru-RU" altLang="ru-RU" dirty="0"/>
              <a:t>– крупнейшее явление в мировой художественной культуре, широко известная </a:t>
            </a:r>
            <a:r>
              <a:rPr lang="ru-RU" altLang="ru-RU" b="1" dirty="0"/>
              <a:t>архитектурно-художественная школа</a:t>
            </a:r>
            <a:r>
              <a:rPr lang="ru-RU" altLang="ru-RU" dirty="0"/>
              <a:t>, одна из основоположников современного формообразования в дизайне</a:t>
            </a:r>
            <a:r>
              <a:rPr lang="ru-RU" altLang="ru-RU" dirty="0" smtClean="0"/>
              <a:t>.</a:t>
            </a:r>
            <a:endParaRPr lang="ru-RU" altLang="ru-RU" dirty="0"/>
          </a:p>
        </p:txBody>
      </p:sp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323853" y="4"/>
            <a:ext cx="8528051" cy="1125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 b="1">
              <a:solidFill>
                <a:schemeClr val="tx2"/>
              </a:solidFill>
            </a:endParaRPr>
          </a:p>
        </p:txBody>
      </p:sp>
      <p:sp>
        <p:nvSpPr>
          <p:cNvPr id="4101" name="Text Box 6"/>
          <p:cNvSpPr txBox="1">
            <a:spLocks noChangeArrowheads="1"/>
          </p:cNvSpPr>
          <p:nvPr/>
        </p:nvSpPr>
        <p:spPr bwMode="auto">
          <a:xfrm>
            <a:off x="323851" y="6308730"/>
            <a:ext cx="12824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67E4CF1-92C5-446E-B0B5-EA243A16B8BB}" type="slidenum">
              <a:rPr lang="ru-RU" altLang="ru-RU"/>
              <a:pPr eaLnBrk="1" hangingPunct="1"/>
              <a:t>3</a:t>
            </a:fld>
            <a:endParaRPr lang="ru-RU" altLang="ru-RU"/>
          </a:p>
        </p:txBody>
      </p:sp>
      <p:sp>
        <p:nvSpPr>
          <p:cNvPr id="4102" name="Заголовок 1"/>
          <p:cNvSpPr>
            <a:spLocks noGrp="1"/>
          </p:cNvSpPr>
          <p:nvPr>
            <p:ph type="title"/>
          </p:nvPr>
        </p:nvSpPr>
        <p:spPr bwMode="auto">
          <a:xfrm>
            <a:off x="473075" y="0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ru-RU" altLang="ru-RU" sz="2400" dirty="0"/>
              <a:t>Ведущий педагогический принцип </a:t>
            </a:r>
            <a:r>
              <a:rPr lang="ru-RU" altLang="ru-RU" sz="2400" dirty="0" err="1"/>
              <a:t>Баухауза</a:t>
            </a:r>
            <a:r>
              <a:rPr lang="ru-RU" altLang="ru-RU" sz="2400" dirty="0"/>
              <a:t> – соединение обучения и ремесла.</a:t>
            </a:r>
            <a:br>
              <a:rPr lang="ru-RU" altLang="ru-RU" sz="2400" dirty="0"/>
            </a:br>
            <a:r>
              <a:rPr lang="ru-RU" altLang="ru-RU" sz="2400" dirty="0">
                <a:solidFill>
                  <a:schemeClr val="tx1"/>
                </a:solidFill>
              </a:rPr>
              <a:t>Образование </a:t>
            </a:r>
            <a:r>
              <a:rPr lang="ru-RU" altLang="ru-RU" sz="2400" dirty="0" err="1">
                <a:solidFill>
                  <a:schemeClr val="tx1"/>
                </a:solidFill>
              </a:rPr>
              <a:t>Баухауза</a:t>
            </a:r>
            <a:endParaRPr lang="ru-RU" altLang="ru-RU" sz="2400" dirty="0">
              <a:solidFill>
                <a:schemeClr val="tx1"/>
              </a:solidFill>
            </a:endParaRPr>
          </a:p>
        </p:txBody>
      </p:sp>
      <p:sp>
        <p:nvSpPr>
          <p:cNvPr id="5127" name="Прямоугольник 1"/>
          <p:cNvSpPr>
            <a:spLocks noChangeArrowheads="1"/>
          </p:cNvSpPr>
          <p:nvPr/>
        </p:nvSpPr>
        <p:spPr bwMode="auto">
          <a:xfrm>
            <a:off x="473074" y="5616232"/>
            <a:ext cx="746261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dirty="0" smtClean="0">
                <a:cs typeface="Times New Roman" pitchFamily="18" charset="0"/>
              </a:rPr>
              <a:t>Здание </a:t>
            </a:r>
            <a:r>
              <a:rPr lang="ru-RU" sz="2000" dirty="0">
                <a:cs typeface="Times New Roman" pitchFamily="18" charset="0"/>
              </a:rPr>
              <a:t>художественного училища в Веймаре, 1919</a:t>
            </a:r>
            <a:endParaRPr lang="ru-RU" sz="2000" dirty="0"/>
          </a:p>
        </p:txBody>
      </p:sp>
      <p:pic>
        <p:nvPicPr>
          <p:cNvPr id="4104" name="Рисунок 3" descr="Баухауз в Веймаре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8" y="1412880"/>
            <a:ext cx="4016375" cy="398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6387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Line 2"/>
          <p:cNvSpPr>
            <a:spLocks noChangeShapeType="1"/>
          </p:cNvSpPr>
          <p:nvPr/>
        </p:nvSpPr>
        <p:spPr bwMode="auto">
          <a:xfrm>
            <a:off x="323851" y="1125539"/>
            <a:ext cx="8496300" cy="0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203" name="Text Box 4"/>
          <p:cNvSpPr txBox="1">
            <a:spLocks noChangeArrowheads="1"/>
          </p:cNvSpPr>
          <p:nvPr/>
        </p:nvSpPr>
        <p:spPr bwMode="auto">
          <a:xfrm>
            <a:off x="4600579" y="1412876"/>
            <a:ext cx="4219575" cy="489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274638" indent="-2746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Мебель </a:t>
            </a:r>
            <a:r>
              <a:rPr lang="ru-RU" altLang="ru-RU" b="1"/>
              <a:t>М. Брейера </a:t>
            </a:r>
            <a:r>
              <a:rPr lang="ru-RU" altLang="ru-RU"/>
              <a:t>из стальных трубок и одно из самых престижных в современных инте­рьерах офисов - кресло «Василий».</a:t>
            </a:r>
          </a:p>
          <a:p>
            <a:pPr eaLnBrk="1" hangingPunct="1"/>
            <a:endParaRPr lang="en-US" altLang="ru-RU"/>
          </a:p>
          <a:p>
            <a:endParaRPr lang="ru-RU" altLang="ru-RU"/>
          </a:p>
        </p:txBody>
      </p:sp>
      <p:sp>
        <p:nvSpPr>
          <p:cNvPr id="51204" name="Text Box 5"/>
          <p:cNvSpPr txBox="1">
            <a:spLocks noChangeArrowheads="1"/>
          </p:cNvSpPr>
          <p:nvPr/>
        </p:nvSpPr>
        <p:spPr bwMode="auto">
          <a:xfrm>
            <a:off x="323850" y="1"/>
            <a:ext cx="8528051" cy="1125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 b="1">
              <a:solidFill>
                <a:schemeClr val="tx2"/>
              </a:solidFill>
            </a:endParaRPr>
          </a:p>
        </p:txBody>
      </p:sp>
      <p:sp>
        <p:nvSpPr>
          <p:cNvPr id="51205" name="Text Box 6"/>
          <p:cNvSpPr txBox="1">
            <a:spLocks noChangeArrowheads="1"/>
          </p:cNvSpPr>
          <p:nvPr/>
        </p:nvSpPr>
        <p:spPr bwMode="auto">
          <a:xfrm>
            <a:off x="323851" y="6308727"/>
            <a:ext cx="2564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D83CD23-EFF1-4CA6-BF4A-E63BF85EEA6C}" type="slidenum">
              <a:rPr lang="ru-RU" altLang="ru-RU"/>
              <a:pPr eaLnBrk="1" hangingPunct="1"/>
              <a:t>30</a:t>
            </a:fld>
            <a:endParaRPr lang="ru-RU" altLang="ru-RU"/>
          </a:p>
        </p:txBody>
      </p:sp>
      <p:sp>
        <p:nvSpPr>
          <p:cNvPr id="51206" name="Заголовок 1"/>
          <p:cNvSpPr>
            <a:spLocks noGrp="1"/>
          </p:cNvSpPr>
          <p:nvPr>
            <p:ph type="title"/>
          </p:nvPr>
        </p:nvSpPr>
        <p:spPr bwMode="auto">
          <a:xfrm>
            <a:off x="450850" y="-7938"/>
            <a:ext cx="8229600" cy="114300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ru-RU" altLang="ru-RU" sz="2400"/>
              <a:t>Значение Баухауза и его роль в развитии дизайна </a:t>
            </a:r>
            <a:r>
              <a:rPr lang="ru-RU" altLang="ru-RU" sz="2400" b="1">
                <a:solidFill>
                  <a:schemeClr val="accent2"/>
                </a:solidFill>
              </a:rPr>
              <a:t/>
            </a:r>
            <a:br>
              <a:rPr lang="ru-RU" altLang="ru-RU" sz="2400" b="1">
                <a:solidFill>
                  <a:schemeClr val="accent2"/>
                </a:solidFill>
              </a:rPr>
            </a:br>
            <a:r>
              <a:rPr lang="ru-RU" altLang="ru-RU" sz="2400" b="1">
                <a:solidFill>
                  <a:schemeClr val="accent2"/>
                </a:solidFill>
              </a:rPr>
              <a:t>Наследие Баухауза. М. Брейер</a:t>
            </a:r>
          </a:p>
        </p:txBody>
      </p:sp>
      <p:pic>
        <p:nvPicPr>
          <p:cNvPr id="51207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4" y="1304928"/>
            <a:ext cx="3389313" cy="534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72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Line 2"/>
          <p:cNvSpPr>
            <a:spLocks noChangeShapeType="1"/>
          </p:cNvSpPr>
          <p:nvPr/>
        </p:nvSpPr>
        <p:spPr bwMode="auto">
          <a:xfrm>
            <a:off x="323851" y="1125539"/>
            <a:ext cx="8496300" cy="0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23" name="Text Box 4"/>
          <p:cNvSpPr txBox="1">
            <a:spLocks noChangeArrowheads="1"/>
          </p:cNvSpPr>
          <p:nvPr/>
        </p:nvSpPr>
        <p:spPr bwMode="auto">
          <a:xfrm>
            <a:off x="4787901" y="1400176"/>
            <a:ext cx="4032251" cy="489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274638" indent="-2746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b="1">
                <a:solidFill>
                  <a:schemeClr val="accent2"/>
                </a:solidFill>
              </a:rPr>
              <a:t>Вальтер Адольф Георг Гропиус </a:t>
            </a:r>
            <a:r>
              <a:rPr lang="ru-RU" altLang="ru-RU"/>
              <a:t>(1883—1969) - архитектор, дизайнер, один из ведущих деятелей проектной культуры и педагог. </a:t>
            </a:r>
          </a:p>
          <a:p>
            <a:r>
              <a:rPr lang="ru-RU" altLang="ru-RU" b="1"/>
              <a:t>В 1919 году Баухауз был открыт.</a:t>
            </a:r>
          </a:p>
          <a:p>
            <a:endParaRPr lang="ru-RU" altLang="ru-RU"/>
          </a:p>
          <a:p>
            <a:r>
              <a:rPr lang="ru-RU" altLang="ru-RU"/>
              <a:t> Гроппиус был первым директором и </a:t>
            </a:r>
            <a:r>
              <a:rPr lang="ru-RU" altLang="ru-RU" b="1">
                <a:solidFill>
                  <a:schemeClr val="accent2"/>
                </a:solidFill>
              </a:rPr>
              <a:t>отцом-основателем</a:t>
            </a:r>
            <a:r>
              <a:rPr lang="ru-RU" altLang="ru-RU"/>
              <a:t> Баухауса.</a:t>
            </a:r>
          </a:p>
          <a:p>
            <a:r>
              <a:rPr lang="ru-RU" altLang="ru-RU"/>
              <a:t>Слово «Баухауз» Гропиус придумал сам (инверсия слова </a:t>
            </a:r>
            <a:r>
              <a:rPr lang="ru-RU" altLang="ru-RU" b="1">
                <a:solidFill>
                  <a:schemeClr val="accent2"/>
                </a:solidFill>
              </a:rPr>
              <a:t>«Haus-bau» </a:t>
            </a:r>
            <a:r>
              <a:rPr lang="ru-RU" altLang="ru-RU"/>
              <a:t>— строительство домов), оно символизировало построение своеобразного храма искусства, в котором есть место всем ремеслам и искусствам под крышей архитектуры, при ее ведущей роли.</a:t>
            </a:r>
          </a:p>
          <a:p>
            <a:endParaRPr lang="ru-RU" altLang="ru-RU"/>
          </a:p>
          <a:p>
            <a:endParaRPr lang="ru-RU" altLang="ru-RU"/>
          </a:p>
          <a:p>
            <a:endParaRPr lang="ru-RU" altLang="ru-RU"/>
          </a:p>
          <a:p>
            <a:endParaRPr lang="ru-RU" altLang="ru-RU"/>
          </a:p>
          <a:p>
            <a:endParaRPr lang="ru-RU" altLang="ru-RU"/>
          </a:p>
          <a:p>
            <a:endParaRPr lang="ru-RU" altLang="ru-RU"/>
          </a:p>
        </p:txBody>
      </p:sp>
      <p:sp>
        <p:nvSpPr>
          <p:cNvPr id="5124" name="Text Box 5"/>
          <p:cNvSpPr txBox="1">
            <a:spLocks noChangeArrowheads="1"/>
          </p:cNvSpPr>
          <p:nvPr/>
        </p:nvSpPr>
        <p:spPr bwMode="auto">
          <a:xfrm>
            <a:off x="323850" y="1"/>
            <a:ext cx="8528051" cy="1125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 b="1">
              <a:solidFill>
                <a:schemeClr val="tx2"/>
              </a:solidFill>
            </a:endParaRPr>
          </a:p>
        </p:txBody>
      </p:sp>
      <p:sp>
        <p:nvSpPr>
          <p:cNvPr id="5125" name="Text Box 6"/>
          <p:cNvSpPr txBox="1">
            <a:spLocks noChangeArrowheads="1"/>
          </p:cNvSpPr>
          <p:nvPr/>
        </p:nvSpPr>
        <p:spPr bwMode="auto">
          <a:xfrm>
            <a:off x="323851" y="6308727"/>
            <a:ext cx="12824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48B18EA-2724-4EF9-967D-CF9F01EE70A1}" type="slidenum">
              <a:rPr lang="ru-RU" altLang="ru-RU"/>
              <a:pPr eaLnBrk="1" hangingPunct="1"/>
              <a:t>4</a:t>
            </a:fld>
            <a:endParaRPr lang="ru-RU" altLang="ru-RU"/>
          </a:p>
        </p:txBody>
      </p:sp>
      <p:sp>
        <p:nvSpPr>
          <p:cNvPr id="5126" name="Заголовок 1"/>
          <p:cNvSpPr>
            <a:spLocks noGrp="1"/>
          </p:cNvSpPr>
          <p:nvPr>
            <p:ph type="title"/>
          </p:nvPr>
        </p:nvSpPr>
        <p:spPr bwMode="auto">
          <a:xfrm>
            <a:off x="473078" y="0"/>
            <a:ext cx="8347075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ru-RU" altLang="ru-RU" sz="2400"/>
              <a:t>Ведущий педагогический принцип Баухауза – соединение обучения и ремесла.</a:t>
            </a:r>
            <a:br>
              <a:rPr lang="ru-RU" altLang="ru-RU" sz="2400"/>
            </a:br>
            <a:r>
              <a:rPr lang="ru-RU" altLang="ru-RU" sz="2400" b="1">
                <a:solidFill>
                  <a:schemeClr val="accent2"/>
                </a:solidFill>
              </a:rPr>
              <a:t>Основатель Баухауза – Вальтер Гроппиус</a:t>
            </a:r>
            <a:endParaRPr lang="ru-RU" altLang="ru-RU" sz="2400">
              <a:solidFill>
                <a:schemeClr val="accent2"/>
              </a:solidFill>
            </a:endParaRPr>
          </a:p>
        </p:txBody>
      </p:sp>
      <p:pic>
        <p:nvPicPr>
          <p:cNvPr id="5127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" y="1700216"/>
            <a:ext cx="3240088" cy="388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271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Line 2"/>
          <p:cNvSpPr>
            <a:spLocks noChangeShapeType="1"/>
          </p:cNvSpPr>
          <p:nvPr/>
        </p:nvSpPr>
        <p:spPr bwMode="auto">
          <a:xfrm>
            <a:off x="323851" y="1125539"/>
            <a:ext cx="8496300" cy="0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3" name="Text Box 4"/>
          <p:cNvSpPr txBox="1">
            <a:spLocks noChangeArrowheads="1"/>
          </p:cNvSpPr>
          <p:nvPr/>
        </p:nvSpPr>
        <p:spPr bwMode="auto">
          <a:xfrm>
            <a:off x="4787901" y="1412876"/>
            <a:ext cx="4032251" cy="489585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0"/>
          <a:lstStyle>
            <a:lvl1pPr marL="274638" indent="-27463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b="1" dirty="0" smtClean="0">
                <a:solidFill>
                  <a:schemeClr val="accent2"/>
                </a:solidFill>
                <a:cs typeface="Times New Roman" pitchFamily="18" charset="0"/>
              </a:rPr>
              <a:t>Программа и манифест </a:t>
            </a:r>
            <a:r>
              <a:rPr lang="ru-RU" dirty="0" err="1" smtClean="0">
                <a:cs typeface="Times New Roman" pitchFamily="18" charset="0"/>
              </a:rPr>
              <a:t>Баухауза</a:t>
            </a:r>
            <a:r>
              <a:rPr lang="ru-RU" dirty="0" smtClean="0">
                <a:cs typeface="Times New Roman" pitchFamily="18" charset="0"/>
              </a:rPr>
              <a:t>, 1919 состояли в следующем:</a:t>
            </a:r>
          </a:p>
          <a:p>
            <a:pPr>
              <a:defRPr/>
            </a:pPr>
            <a:endParaRPr lang="ru-RU" dirty="0" smtClean="0">
              <a:cs typeface="Times New Roman" pitchFamily="18" charset="0"/>
            </a:endParaRPr>
          </a:p>
          <a:p>
            <a:pPr marL="285744" indent="-285744">
              <a:buFontTx/>
              <a:buChar char="-"/>
              <a:defRPr/>
            </a:pPr>
            <a:r>
              <a:rPr lang="ru-RU" dirty="0" smtClean="0">
                <a:cs typeface="Times New Roman" pitchFamily="18" charset="0"/>
              </a:rPr>
              <a:t>считать архитектуру ведущим направлением в дизайне;</a:t>
            </a:r>
            <a:br>
              <a:rPr lang="ru-RU" dirty="0" smtClean="0">
                <a:cs typeface="Times New Roman" pitchFamily="18" charset="0"/>
              </a:rPr>
            </a:br>
            <a:endParaRPr lang="ru-RU" dirty="0" smtClean="0">
              <a:cs typeface="Times New Roman" pitchFamily="18" charset="0"/>
            </a:endParaRPr>
          </a:p>
          <a:p>
            <a:pPr marL="285744" indent="-285744">
              <a:buFontTx/>
              <a:buChar char="-"/>
              <a:defRPr/>
            </a:pPr>
            <a:r>
              <a:rPr lang="ru-RU" dirty="0" smtClean="0">
                <a:cs typeface="Times New Roman" pitchFamily="18" charset="0"/>
              </a:rPr>
              <a:t>уравнять статус прикладных и изящных искусств;</a:t>
            </a:r>
            <a:br>
              <a:rPr lang="ru-RU" dirty="0" smtClean="0">
                <a:cs typeface="Times New Roman" pitchFamily="18" charset="0"/>
              </a:rPr>
            </a:br>
            <a:endParaRPr lang="ru-RU" dirty="0" smtClean="0">
              <a:cs typeface="Times New Roman" pitchFamily="18" charset="0"/>
            </a:endParaRPr>
          </a:p>
          <a:p>
            <a:pPr marL="285744" indent="-285744">
              <a:buFontTx/>
              <a:buChar char="-"/>
              <a:defRPr/>
            </a:pPr>
            <a:r>
              <a:rPr lang="ru-RU" dirty="0" smtClean="0">
                <a:cs typeface="Times New Roman" pitchFamily="18" charset="0"/>
              </a:rPr>
              <a:t> улучшать качество промышленной продукции, объединяя усилия художников, производителей и ремесленников.</a:t>
            </a:r>
            <a:endParaRPr lang="ru-RU" dirty="0" smtClean="0">
              <a:latin typeface="Calibri" pitchFamily="34" charset="0"/>
            </a:endParaRPr>
          </a:p>
        </p:txBody>
      </p:sp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323850" y="1"/>
            <a:ext cx="8528051" cy="1125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 b="1">
              <a:solidFill>
                <a:schemeClr val="tx2"/>
              </a:solidFill>
            </a:endParaRPr>
          </a:p>
        </p:txBody>
      </p:sp>
      <p:sp>
        <p:nvSpPr>
          <p:cNvPr id="6149" name="Text Box 6"/>
          <p:cNvSpPr txBox="1">
            <a:spLocks noChangeArrowheads="1"/>
          </p:cNvSpPr>
          <p:nvPr/>
        </p:nvSpPr>
        <p:spPr bwMode="auto">
          <a:xfrm>
            <a:off x="323851" y="6308727"/>
            <a:ext cx="12824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FAD749D-FEA4-4A6F-9DFD-5DD7EA3D123C}" type="slidenum">
              <a:rPr lang="ru-RU" altLang="ru-RU"/>
              <a:pPr eaLnBrk="1" hangingPunct="1"/>
              <a:t>5</a:t>
            </a:fld>
            <a:endParaRPr lang="ru-RU" altLang="ru-RU"/>
          </a:p>
        </p:txBody>
      </p:sp>
      <p:sp>
        <p:nvSpPr>
          <p:cNvPr id="6150" name="Заголовок 1"/>
          <p:cNvSpPr>
            <a:spLocks noGrp="1"/>
          </p:cNvSpPr>
          <p:nvPr>
            <p:ph type="title"/>
          </p:nvPr>
        </p:nvSpPr>
        <p:spPr bwMode="auto">
          <a:xfrm>
            <a:off x="473075" y="0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ru-RU" altLang="ru-RU" sz="2400"/>
              <a:t>Ведущий педагогический принцип Баухауза – соединение обучения и ремесла.</a:t>
            </a:r>
            <a:br>
              <a:rPr lang="ru-RU" altLang="ru-RU" sz="2400"/>
            </a:br>
            <a:r>
              <a:rPr lang="ru-RU" altLang="ru-RU" sz="2400" b="1">
                <a:solidFill>
                  <a:schemeClr val="accent2"/>
                </a:solidFill>
              </a:rPr>
              <a:t>Манифест Баухауза</a:t>
            </a:r>
            <a:endParaRPr lang="ru-RU" altLang="ru-RU" sz="2400">
              <a:solidFill>
                <a:schemeClr val="accent2"/>
              </a:solidFill>
            </a:endParaRPr>
          </a:p>
        </p:txBody>
      </p:sp>
      <p:sp>
        <p:nvSpPr>
          <p:cNvPr id="8199" name="Прямоугольник 2"/>
          <p:cNvSpPr>
            <a:spLocks noChangeArrowheads="1"/>
          </p:cNvSpPr>
          <p:nvPr/>
        </p:nvSpPr>
        <p:spPr bwMode="auto">
          <a:xfrm>
            <a:off x="454027" y="5843589"/>
            <a:ext cx="381635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Л.  </a:t>
            </a:r>
            <a:r>
              <a:rPr lang="ru-RU" sz="1600" dirty="0" err="1">
                <a:solidFill>
                  <a:srgbClr val="000000"/>
                </a:solidFill>
                <a:latin typeface="+mn-lt"/>
              </a:rPr>
              <a:t>Фейнингер</a:t>
            </a:r>
            <a:r>
              <a:rPr lang="ru-RU" sz="1600" dirty="0">
                <a:solidFill>
                  <a:srgbClr val="000000"/>
                </a:solidFill>
                <a:latin typeface="+mn-lt"/>
              </a:rPr>
              <a:t>. Гравюра, украсившая </a:t>
            </a:r>
            <a:r>
              <a:rPr lang="ru-RU" sz="1600" dirty="0" err="1">
                <a:solidFill>
                  <a:srgbClr val="000000"/>
                </a:solidFill>
                <a:latin typeface="+mn-lt"/>
              </a:rPr>
              <a:t>фронтипис</a:t>
            </a:r>
            <a:r>
              <a:rPr lang="ru-RU" sz="1600" dirty="0">
                <a:solidFill>
                  <a:srgbClr val="000000"/>
                </a:solidFill>
                <a:latin typeface="+mn-lt"/>
              </a:rPr>
              <a:t> «Манифеста </a:t>
            </a:r>
            <a:r>
              <a:rPr lang="ru-RU" sz="1600" dirty="0" err="1">
                <a:solidFill>
                  <a:srgbClr val="000000"/>
                </a:solidFill>
                <a:latin typeface="+mn-lt"/>
              </a:rPr>
              <a:t>Баухауза</a:t>
            </a:r>
            <a:r>
              <a:rPr lang="ru-RU" sz="1600" dirty="0">
                <a:solidFill>
                  <a:srgbClr val="000000"/>
                </a:solidFill>
                <a:latin typeface="+mn-lt"/>
              </a:rPr>
              <a:t>», 1919</a:t>
            </a:r>
            <a:endParaRPr lang="ru-RU" dirty="0">
              <a:latin typeface="+mn-lt"/>
            </a:endParaRPr>
          </a:p>
        </p:txBody>
      </p:sp>
      <p:pic>
        <p:nvPicPr>
          <p:cNvPr id="6152" name="Содержимое 7" descr="Фейнингер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51" y="1233488"/>
            <a:ext cx="2871788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8957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Line 2"/>
          <p:cNvSpPr>
            <a:spLocks noChangeShapeType="1"/>
          </p:cNvSpPr>
          <p:nvPr/>
        </p:nvSpPr>
        <p:spPr bwMode="auto">
          <a:xfrm>
            <a:off x="323851" y="1125539"/>
            <a:ext cx="8496300" cy="0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71" name="Text Box 4"/>
          <p:cNvSpPr txBox="1">
            <a:spLocks noChangeArrowheads="1"/>
          </p:cNvSpPr>
          <p:nvPr/>
        </p:nvSpPr>
        <p:spPr bwMode="auto">
          <a:xfrm>
            <a:off x="4787901" y="1412876"/>
            <a:ext cx="4032251" cy="489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274638" indent="-2746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dirty="0"/>
              <a:t>Принципиальную схему обучения Гропиус изобразил в виде концентрических колец. </a:t>
            </a:r>
          </a:p>
          <a:p>
            <a:pPr eaLnBrk="1" hangingPunct="1"/>
            <a:r>
              <a:rPr lang="ru-RU" altLang="ru-RU" dirty="0"/>
              <a:t>Наружное кольцо - </a:t>
            </a:r>
            <a:r>
              <a:rPr lang="ru-RU" altLang="ru-RU" b="1" dirty="0"/>
              <a:t>пропедевтический вводный курс </a:t>
            </a:r>
            <a:r>
              <a:rPr lang="ru-RU" altLang="ru-RU" dirty="0"/>
              <a:t>длительностью шесть месяцев;</a:t>
            </a:r>
            <a:endParaRPr lang="en-US" altLang="ru-RU" dirty="0"/>
          </a:p>
          <a:p>
            <a:pPr eaLnBrk="1" hangingPunct="1"/>
            <a:r>
              <a:rPr lang="ru-RU" altLang="ru-RU" dirty="0"/>
              <a:t>Следующие три года отводились:</a:t>
            </a:r>
          </a:p>
          <a:p>
            <a:pPr eaLnBrk="1" hangingPunct="1"/>
            <a:r>
              <a:rPr lang="ru-RU" altLang="ru-RU" b="1" dirty="0"/>
              <a:t>во-первых</a:t>
            </a:r>
            <a:r>
              <a:rPr lang="ru-RU" altLang="ru-RU" dirty="0"/>
              <a:t>, на подробное изучение материалов;</a:t>
            </a:r>
          </a:p>
          <a:p>
            <a:pPr eaLnBrk="1" hangingPunct="1"/>
            <a:r>
              <a:rPr lang="ru-RU" altLang="ru-RU" b="1" dirty="0"/>
              <a:t>во-вторых</a:t>
            </a:r>
            <a:r>
              <a:rPr lang="ru-RU" altLang="ru-RU" dirty="0"/>
              <a:t>,  на освоение приемов работы с материалами через изучение инструментов и конструкций;</a:t>
            </a:r>
          </a:p>
          <a:p>
            <a:pPr eaLnBrk="1" hangingPunct="1"/>
            <a:r>
              <a:rPr lang="ru-RU" altLang="ru-RU" dirty="0"/>
              <a:t>Существовал также  курс различной длительности развития таланта для особо одаренных студентов (аспирантов).</a:t>
            </a:r>
            <a:endParaRPr lang="en-US" altLang="ru-RU" dirty="0"/>
          </a:p>
          <a:p>
            <a:endParaRPr lang="ru-RU" altLang="ru-RU" dirty="0">
              <a:latin typeface="Calibri" panose="020F0502020204030204" pitchFamily="34" charset="0"/>
            </a:endParaRPr>
          </a:p>
        </p:txBody>
      </p:sp>
      <p:sp>
        <p:nvSpPr>
          <p:cNvPr id="7172" name="Text Box 5"/>
          <p:cNvSpPr txBox="1">
            <a:spLocks noChangeArrowheads="1"/>
          </p:cNvSpPr>
          <p:nvPr/>
        </p:nvSpPr>
        <p:spPr bwMode="auto">
          <a:xfrm>
            <a:off x="323850" y="1"/>
            <a:ext cx="8528051" cy="1125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 b="1">
              <a:solidFill>
                <a:schemeClr val="tx2"/>
              </a:solidFill>
            </a:endParaRPr>
          </a:p>
        </p:txBody>
      </p:sp>
      <p:sp>
        <p:nvSpPr>
          <p:cNvPr id="7173" name="Text Box 6"/>
          <p:cNvSpPr txBox="1">
            <a:spLocks noChangeArrowheads="1"/>
          </p:cNvSpPr>
          <p:nvPr/>
        </p:nvSpPr>
        <p:spPr bwMode="auto">
          <a:xfrm>
            <a:off x="323851" y="6308727"/>
            <a:ext cx="12824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34FA4A1-49FE-4CE9-B202-A0D6E138E2C9}" type="slidenum">
              <a:rPr lang="ru-RU" altLang="ru-RU"/>
              <a:pPr eaLnBrk="1" hangingPunct="1"/>
              <a:t>6</a:t>
            </a:fld>
            <a:endParaRPr lang="ru-RU" altLang="ru-RU"/>
          </a:p>
        </p:txBody>
      </p:sp>
      <p:sp>
        <p:nvSpPr>
          <p:cNvPr id="7174" name="Заголовок 1"/>
          <p:cNvSpPr>
            <a:spLocks noGrp="1"/>
          </p:cNvSpPr>
          <p:nvPr>
            <p:ph type="title"/>
          </p:nvPr>
        </p:nvSpPr>
        <p:spPr bwMode="auto">
          <a:xfrm>
            <a:off x="428625" y="0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ru-RU" altLang="ru-RU" sz="2400"/>
              <a:t>Баухауз под руководством Гропиуса</a:t>
            </a:r>
            <a:br>
              <a:rPr lang="ru-RU" altLang="ru-RU" sz="2400"/>
            </a:br>
            <a:r>
              <a:rPr lang="ru-RU" altLang="ru-RU" sz="2400" b="1">
                <a:solidFill>
                  <a:schemeClr val="accent2"/>
                </a:solidFill>
              </a:rPr>
              <a:t>Схема обучения в Баухаузе</a:t>
            </a:r>
            <a:endParaRPr lang="ru-RU" altLang="ru-RU" sz="2400">
              <a:solidFill>
                <a:schemeClr val="accent2"/>
              </a:solidFill>
            </a:endParaRPr>
          </a:p>
        </p:txBody>
      </p:sp>
      <p:pic>
        <p:nvPicPr>
          <p:cNvPr id="7175" name="Содержимое 4" descr="Программа обучения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64" y="1254129"/>
            <a:ext cx="3890963" cy="519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715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Line 2"/>
          <p:cNvSpPr>
            <a:spLocks noChangeShapeType="1"/>
          </p:cNvSpPr>
          <p:nvPr/>
        </p:nvSpPr>
        <p:spPr bwMode="auto">
          <a:xfrm>
            <a:off x="323851" y="1125539"/>
            <a:ext cx="8496300" cy="0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195" name="Text Box 4"/>
          <p:cNvSpPr txBox="1">
            <a:spLocks noChangeArrowheads="1"/>
          </p:cNvSpPr>
          <p:nvPr/>
        </p:nvSpPr>
        <p:spPr bwMode="auto">
          <a:xfrm>
            <a:off x="4787901" y="1347789"/>
            <a:ext cx="4032251" cy="489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274638" indent="-2746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/>
              <a:t>Первые мастерские, организованные в Баухаузе – ювелирная, книжная, текстильная и печатной графики. Далее  -мастерские скульптуры, мебели, монументальной живописи и керамики.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/>
              <a:t>С 1920 г. вводится новая система преподавания, в соответствии с которой каждую мастерскую ведут два специалиста: технолог и художник.</a:t>
            </a:r>
          </a:p>
          <a:p>
            <a:pPr eaLnBrk="1" hangingPunct="1"/>
            <a:r>
              <a:rPr lang="ru-RU" altLang="ru-RU"/>
              <a:t>Производственные мастерские отражали определенный педагогический принцип, с другой оставались учебными классами, приносили материальную прибыль.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ru-RU"/>
          </a:p>
        </p:txBody>
      </p:sp>
      <p:sp>
        <p:nvSpPr>
          <p:cNvPr id="8196" name="Text Box 5"/>
          <p:cNvSpPr txBox="1">
            <a:spLocks noChangeArrowheads="1"/>
          </p:cNvSpPr>
          <p:nvPr/>
        </p:nvSpPr>
        <p:spPr bwMode="auto">
          <a:xfrm>
            <a:off x="323850" y="1"/>
            <a:ext cx="8528051" cy="1125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 b="1">
              <a:solidFill>
                <a:schemeClr val="tx2"/>
              </a:solidFill>
            </a:endParaRPr>
          </a:p>
        </p:txBody>
      </p:sp>
      <p:sp>
        <p:nvSpPr>
          <p:cNvPr id="8197" name="Text Box 6"/>
          <p:cNvSpPr txBox="1">
            <a:spLocks noChangeArrowheads="1"/>
          </p:cNvSpPr>
          <p:nvPr/>
        </p:nvSpPr>
        <p:spPr bwMode="auto">
          <a:xfrm>
            <a:off x="323851" y="6308727"/>
            <a:ext cx="12824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379C514-66C5-4392-8F23-E89DF933D1C2}" type="slidenum">
              <a:rPr lang="ru-RU" altLang="ru-RU"/>
              <a:pPr eaLnBrk="1" hangingPunct="1"/>
              <a:t>7</a:t>
            </a:fld>
            <a:endParaRPr lang="ru-RU" altLang="ru-RU"/>
          </a:p>
        </p:txBody>
      </p:sp>
      <p:sp>
        <p:nvSpPr>
          <p:cNvPr id="8198" name="Заголовок 1"/>
          <p:cNvSpPr>
            <a:spLocks noGrp="1"/>
          </p:cNvSpPr>
          <p:nvPr>
            <p:ph type="title"/>
          </p:nvPr>
        </p:nvSpPr>
        <p:spPr bwMode="auto">
          <a:xfrm>
            <a:off x="428625" y="0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ru-RU" altLang="ru-RU" sz="2400"/>
              <a:t>Баухауз под руководством Гропиуса</a:t>
            </a:r>
            <a:br>
              <a:rPr lang="ru-RU" altLang="ru-RU" sz="2400"/>
            </a:br>
            <a:r>
              <a:rPr lang="ru-RU" altLang="ru-RU" sz="2400" b="1">
                <a:solidFill>
                  <a:schemeClr val="accent2"/>
                </a:solidFill>
              </a:rPr>
              <a:t>Производственные мастерские</a:t>
            </a:r>
          </a:p>
        </p:txBody>
      </p:sp>
      <p:pic>
        <p:nvPicPr>
          <p:cNvPr id="819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8" y="1160463"/>
            <a:ext cx="3179763" cy="250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Содержимое 7" descr="Мастерская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1" y="3681416"/>
            <a:ext cx="3176588" cy="221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1" name="Прямоугольник 1"/>
          <p:cNvSpPr>
            <a:spLocks noChangeArrowheads="1"/>
          </p:cNvSpPr>
          <p:nvPr/>
        </p:nvSpPr>
        <p:spPr bwMode="auto">
          <a:xfrm>
            <a:off x="539751" y="5913440"/>
            <a:ext cx="3816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600"/>
              <a:t>Мастерские: столярная и росписи стекла, 1923 </a:t>
            </a:r>
          </a:p>
        </p:txBody>
      </p:sp>
    </p:spTree>
    <p:extLst>
      <p:ext uri="{BB962C8B-B14F-4D97-AF65-F5344CB8AC3E}">
        <p14:creationId xmlns:p14="http://schemas.microsoft.com/office/powerpoint/2010/main" val="1442156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Line 2"/>
          <p:cNvSpPr>
            <a:spLocks noChangeShapeType="1"/>
          </p:cNvSpPr>
          <p:nvPr/>
        </p:nvSpPr>
        <p:spPr bwMode="auto">
          <a:xfrm>
            <a:off x="323851" y="1125539"/>
            <a:ext cx="8496300" cy="0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387" name="Text Box 4"/>
          <p:cNvSpPr txBox="1">
            <a:spLocks noChangeArrowheads="1"/>
          </p:cNvSpPr>
          <p:nvPr/>
        </p:nvSpPr>
        <p:spPr bwMode="auto">
          <a:xfrm>
            <a:off x="4787901" y="1403350"/>
            <a:ext cx="4032251" cy="489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274638" indent="-2746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b="1">
                <a:solidFill>
                  <a:schemeClr val="accent2"/>
                </a:solidFill>
              </a:rPr>
              <a:t>Пауль Клее </a:t>
            </a:r>
            <a:r>
              <a:rPr lang="ru-RU" altLang="ru-RU"/>
              <a:t>(1879— 1940), швейцарский художник-авангардист, работал в стиле, близком примитивному («детскому») рисунку, преподавал в 1921—1933 годах. </a:t>
            </a:r>
          </a:p>
          <a:p>
            <a:r>
              <a:rPr lang="ru-RU" altLang="ru-RU"/>
              <a:t>В Баухаузе вел занятия в мастерских книжного переплета, витража, текстиля, и в качестве мастера формы читал курс композиции.</a:t>
            </a:r>
          </a:p>
          <a:p>
            <a:endParaRPr lang="ru-RU" altLang="ru-RU"/>
          </a:p>
          <a:p>
            <a:r>
              <a:rPr lang="ru-RU" altLang="ru-RU"/>
              <a:t>Клее всегда верил, что изобразительное искусство «не передаёт только видимое, а делает зримым тайно постигнутое».</a:t>
            </a:r>
          </a:p>
          <a:p>
            <a:endParaRPr lang="en-US" altLang="ru-RU"/>
          </a:p>
        </p:txBody>
      </p:sp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323850" y="1"/>
            <a:ext cx="8528051" cy="1125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 b="1">
              <a:solidFill>
                <a:schemeClr val="tx2"/>
              </a:solidFill>
            </a:endParaRPr>
          </a:p>
        </p:txBody>
      </p:sp>
      <p:sp>
        <p:nvSpPr>
          <p:cNvPr id="16389" name="Text Box 6"/>
          <p:cNvSpPr txBox="1">
            <a:spLocks noChangeArrowheads="1"/>
          </p:cNvSpPr>
          <p:nvPr/>
        </p:nvSpPr>
        <p:spPr bwMode="auto">
          <a:xfrm>
            <a:off x="323851" y="6308727"/>
            <a:ext cx="2564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90B3A98-FBA3-46E0-BB7D-743AD44FAC9B}" type="slidenum">
              <a:rPr lang="ru-RU" altLang="ru-RU"/>
              <a:pPr eaLnBrk="1" hangingPunct="1"/>
              <a:t>8</a:t>
            </a:fld>
            <a:endParaRPr lang="ru-RU" altLang="ru-RU"/>
          </a:p>
        </p:txBody>
      </p:sp>
      <p:sp>
        <p:nvSpPr>
          <p:cNvPr id="16390" name="Заголовок 1"/>
          <p:cNvSpPr>
            <a:spLocks noGrp="1"/>
          </p:cNvSpPr>
          <p:nvPr>
            <p:ph type="title"/>
          </p:nvPr>
        </p:nvSpPr>
        <p:spPr bwMode="auto">
          <a:xfrm>
            <a:off x="473075" y="0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ru-RU" altLang="ru-RU" sz="2400"/>
              <a:t>Баухауз под руководством Гропиуса</a:t>
            </a:r>
            <a:br>
              <a:rPr lang="ru-RU" altLang="ru-RU" sz="2400"/>
            </a:br>
            <a:r>
              <a:rPr lang="ru-RU" altLang="ru-RU" sz="2400" b="1">
                <a:solidFill>
                  <a:schemeClr val="accent2"/>
                </a:solidFill>
              </a:rPr>
              <a:t>Пауль Клее</a:t>
            </a:r>
            <a:endParaRPr lang="ru-RU" altLang="ru-RU" sz="2400">
              <a:solidFill>
                <a:schemeClr val="accent2"/>
              </a:solidFill>
            </a:endParaRPr>
          </a:p>
        </p:txBody>
      </p:sp>
      <p:sp>
        <p:nvSpPr>
          <p:cNvPr id="16391" name="Прямоугольник 2"/>
          <p:cNvSpPr>
            <a:spLocks noChangeArrowheads="1"/>
          </p:cNvSpPr>
          <p:nvPr/>
        </p:nvSpPr>
        <p:spPr bwMode="auto">
          <a:xfrm>
            <a:off x="328614" y="5732466"/>
            <a:ext cx="40767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600"/>
              <a:t>П. Клее. Вычеркнут из списка, 1933</a:t>
            </a:r>
          </a:p>
        </p:txBody>
      </p:sp>
      <p:pic>
        <p:nvPicPr>
          <p:cNvPr id="1639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3" y="1304929"/>
            <a:ext cx="3103563" cy="420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9928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Line 2"/>
          <p:cNvSpPr>
            <a:spLocks noChangeShapeType="1"/>
          </p:cNvSpPr>
          <p:nvPr/>
        </p:nvSpPr>
        <p:spPr bwMode="auto">
          <a:xfrm>
            <a:off x="323851" y="1125539"/>
            <a:ext cx="8496300" cy="0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11" name="Text Box 4"/>
          <p:cNvSpPr txBox="1">
            <a:spLocks noChangeArrowheads="1"/>
          </p:cNvSpPr>
          <p:nvPr/>
        </p:nvSpPr>
        <p:spPr bwMode="auto">
          <a:xfrm>
            <a:off x="4787901" y="1403350"/>
            <a:ext cx="4032251" cy="489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274638" indent="-2746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b="1">
                <a:solidFill>
                  <a:schemeClr val="accent2"/>
                </a:solidFill>
              </a:rPr>
              <a:t>Йозеф Альберс </a:t>
            </a:r>
            <a:r>
              <a:rPr lang="ru-RU" altLang="ru-RU"/>
              <a:t>(1888—1976) –известный немецкий и американский дизайнер, художник и педагог.</a:t>
            </a:r>
          </a:p>
          <a:p>
            <a:r>
              <a:rPr lang="ru-RU" altLang="ru-RU"/>
              <a:t> В 1920—1922 годах обучается, а в 1923—1932 годах преподает в Баухаузе. </a:t>
            </a:r>
          </a:p>
          <a:p>
            <a:r>
              <a:rPr lang="ru-RU" altLang="ru-RU"/>
              <a:t>Один из создателей стилистики Баухауза (мебель, изделия из стекла и металла, шрифты)</a:t>
            </a:r>
          </a:p>
          <a:p>
            <a:r>
              <a:rPr lang="ru-RU" altLang="ru-RU"/>
              <a:t>Художник создал стиль живописи, для которого характерны абстрактная прямолинейность и основные цвета, такие как черный и белый.</a:t>
            </a:r>
          </a:p>
        </p:txBody>
      </p:sp>
      <p:sp>
        <p:nvSpPr>
          <p:cNvPr id="17412" name="Text Box 5"/>
          <p:cNvSpPr txBox="1">
            <a:spLocks noChangeArrowheads="1"/>
          </p:cNvSpPr>
          <p:nvPr/>
        </p:nvSpPr>
        <p:spPr bwMode="auto">
          <a:xfrm>
            <a:off x="323850" y="1"/>
            <a:ext cx="8528051" cy="1125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 b="1">
              <a:solidFill>
                <a:schemeClr val="tx2"/>
              </a:solidFill>
            </a:endParaRPr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323851" y="6308727"/>
            <a:ext cx="2564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FB19CEB-7172-4218-B93F-E8526F6B843E}" type="slidenum">
              <a:rPr lang="ru-RU" altLang="ru-RU"/>
              <a:pPr eaLnBrk="1" hangingPunct="1"/>
              <a:t>9</a:t>
            </a:fld>
            <a:endParaRPr lang="ru-RU" altLang="ru-RU"/>
          </a:p>
        </p:txBody>
      </p:sp>
      <p:sp>
        <p:nvSpPr>
          <p:cNvPr id="17414" name="Заголовок 1"/>
          <p:cNvSpPr>
            <a:spLocks noGrp="1"/>
          </p:cNvSpPr>
          <p:nvPr>
            <p:ph type="title"/>
          </p:nvPr>
        </p:nvSpPr>
        <p:spPr bwMode="auto">
          <a:xfrm>
            <a:off x="473075" y="0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ru-RU" altLang="ru-RU" sz="2400"/>
              <a:t>Баухауз под руководством Гропиуса</a:t>
            </a:r>
            <a:br>
              <a:rPr lang="ru-RU" altLang="ru-RU" sz="2400"/>
            </a:br>
            <a:r>
              <a:rPr lang="ru-RU" altLang="ru-RU" sz="2400" b="1">
                <a:solidFill>
                  <a:schemeClr val="accent2"/>
                </a:solidFill>
              </a:rPr>
              <a:t>Йозеф Альберс</a:t>
            </a:r>
            <a:endParaRPr lang="ru-RU" altLang="ru-RU" sz="2400">
              <a:solidFill>
                <a:schemeClr val="accent2"/>
              </a:solidFill>
            </a:endParaRPr>
          </a:p>
        </p:txBody>
      </p:sp>
      <p:pic>
        <p:nvPicPr>
          <p:cNvPr id="17415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1" y="1160466"/>
            <a:ext cx="2413000" cy="181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76" y="2997201"/>
            <a:ext cx="2520951" cy="1811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7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78" y="4833942"/>
            <a:ext cx="1749425" cy="176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4590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Дерево</Template>
  <TotalTime>416</TotalTime>
  <Words>1960</Words>
  <Application>Microsoft Office PowerPoint</Application>
  <PresentationFormat>Экран (4:3)</PresentationFormat>
  <Paragraphs>213</Paragraphs>
  <Slides>30</Slides>
  <Notes>30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9" baseType="lpstr">
      <vt:lpstr>Arial</vt:lpstr>
      <vt:lpstr>Book Antiqua</vt:lpstr>
      <vt:lpstr>Calibri</vt:lpstr>
      <vt:lpstr>Cambria</vt:lpstr>
      <vt:lpstr>Rockwell</vt:lpstr>
      <vt:lpstr>Rockwell Condensed</vt:lpstr>
      <vt:lpstr>Times New Roman</vt:lpstr>
      <vt:lpstr>Wingdings</vt:lpstr>
      <vt:lpstr>Дерево</vt:lpstr>
      <vt:lpstr>История дизайна, науки и техники </vt:lpstr>
      <vt:lpstr>Презентация PowerPoint</vt:lpstr>
      <vt:lpstr>Ведущий педагогический принцип Баухауза – соединение обучения и ремесла. Образование Баухауза</vt:lpstr>
      <vt:lpstr>Ведущий педагогический принцип Баухауза – соединение обучения и ремесла. Основатель Баухауза – Вальтер Гроппиус</vt:lpstr>
      <vt:lpstr>Ведущий педагогический принцип Баухауза – соединение обучения и ремесла. Манифест Баухауза</vt:lpstr>
      <vt:lpstr>Баухауз под руководством Гропиуса Схема обучения в Баухаузе</vt:lpstr>
      <vt:lpstr>Баухауз под руководством Гропиуса Производственные мастерские</vt:lpstr>
      <vt:lpstr>Баухауз под руководством Гропиуса Пауль Клее</vt:lpstr>
      <vt:lpstr>Баухауз под руководством Гропиуса Йозеф Альберс</vt:lpstr>
      <vt:lpstr>Баухауз под руководством Гропиуса Йоганес Иттен</vt:lpstr>
      <vt:lpstr>Баухауз под руководством Гропиуса Тео ван Дусбург в Баухаузе</vt:lpstr>
      <vt:lpstr>Баухауз под руководством Гропиуса Влияние Де Стиль на работы Баухауза. Кабинет директора в Веймаре</vt:lpstr>
      <vt:lpstr>Баухауз под руководством Гропиуса Влияние различных течений на Баухауз</vt:lpstr>
      <vt:lpstr>Баухауз под руководством Гропиуса «Искусство и техника: новое единство».  В. Вагенфельд и К. Юкер, настольная лампа</vt:lpstr>
      <vt:lpstr>Баухауз под руководством Гропиуса «Искусство и техника: новое единство». Марианна Брандт, чайник для заварки</vt:lpstr>
      <vt:lpstr>Баухауз под руководством Гропиуса Переезд Баухауза в Дессау, 1925</vt:lpstr>
      <vt:lpstr>Баухауз под руководством Гропиуса Новое здание школы в Дессау – манифест архитектурного функционализма</vt:lpstr>
      <vt:lpstr>Баухауз под руководством Майера Путь на промышленное изготовление изделий</vt:lpstr>
      <vt:lpstr>Баухауз под руководством Майера Переход на реальные заказы</vt:lpstr>
      <vt:lpstr>Баухауз под руководством Майера Новый преподавательский состав</vt:lpstr>
      <vt:lpstr>Баухауз под руководством Майера Стандартизация продукции</vt:lpstr>
      <vt:lpstr>Баухауз под руководством Майера Стандартизация продукции, обои, лампы</vt:lpstr>
      <vt:lpstr>Баухауз под руководством Майера Работа архитектурного отделения, «Новое строительство»</vt:lpstr>
      <vt:lpstr>Баухауз под руководством Миса ван дер Роэ Архитектор с мировым именем</vt:lpstr>
      <vt:lpstr>Баухауз под руководством Миса ван дер Роэ Закрытие Баухауза</vt:lpstr>
      <vt:lpstr>Значение Баухауза и его роль в развитии дизайна «Стиль Баухауз»</vt:lpstr>
      <vt:lpstr>Значение Баухауза и его роль в развитии дизайна Пропаганда идей Баухауза</vt:lpstr>
      <vt:lpstr>Значение Баухауза и его роль в развитии дизайна  Наследие Баухауза. О. Шлеммер и В. Кандинский</vt:lpstr>
      <vt:lpstr>Значение Баухауза и его роль в развитии дизайна  Наследие Баухауза. М. Брандт и Ю. Хартвиг, М. Брандт, Т. Боглер</vt:lpstr>
      <vt:lpstr>Значение Баухауза и его роль в развитии дизайна  Наследие Баухауза. М. Брейер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дизайна, науки и техники </dc:title>
  <dc:creator>Пользователь Windows</dc:creator>
  <cp:lastModifiedBy>Пользователь Windows</cp:lastModifiedBy>
  <cp:revision>13</cp:revision>
  <dcterms:created xsi:type="dcterms:W3CDTF">2019-02-19T15:04:27Z</dcterms:created>
  <dcterms:modified xsi:type="dcterms:W3CDTF">2019-02-19T22:00:55Z</dcterms:modified>
</cp:coreProperties>
</file>