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60" r:id="rId5"/>
    <p:sldId id="266" r:id="rId6"/>
    <p:sldId id="259" r:id="rId7"/>
    <p:sldId id="267" r:id="rId8"/>
    <p:sldId id="263" r:id="rId9"/>
    <p:sldId id="265" r:id="rId10"/>
    <p:sldId id="268" r:id="rId11"/>
    <p:sldId id="258" r:id="rId12"/>
    <p:sldId id="269" r:id="rId13"/>
    <p:sldId id="264" r:id="rId14"/>
    <p:sldId id="273" r:id="rId15"/>
    <p:sldId id="270" r:id="rId16"/>
    <p:sldId id="275" r:id="rId17"/>
    <p:sldId id="271" r:id="rId18"/>
    <p:sldId id="274" r:id="rId19"/>
    <p:sldId id="272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0" r:id="rId34"/>
    <p:sldId id="289" r:id="rId35"/>
    <p:sldId id="292" r:id="rId36"/>
    <p:sldId id="291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AD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DE447-03BB-4324-A650-BAF5D60FBB8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C6569B9C-D18C-4ABF-AD78-FAFAFACF7FD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charset="0"/>
            </a:rPr>
            <a:t>Виды дизайна</a:t>
          </a:r>
        </a:p>
      </dgm:t>
    </dgm:pt>
    <dgm:pt modelId="{5F3FA820-0EAA-4FDE-BE7E-72D154000E3A}" type="parTrans" cxnId="{3A885E6E-6C85-490A-A5BE-4258AAC31862}">
      <dgm:prSet/>
      <dgm:spPr/>
      <dgm:t>
        <a:bodyPr/>
        <a:lstStyle/>
        <a:p>
          <a:endParaRPr lang="ru-RU"/>
        </a:p>
      </dgm:t>
    </dgm:pt>
    <dgm:pt modelId="{3E57370A-6409-4970-B8C7-1D5E9CD46BE9}" type="sibTrans" cxnId="{3A885E6E-6C85-490A-A5BE-4258AAC31862}">
      <dgm:prSet/>
      <dgm:spPr/>
      <dgm:t>
        <a:bodyPr/>
        <a:lstStyle/>
        <a:p>
          <a:endParaRPr lang="ru-RU"/>
        </a:p>
      </dgm:t>
    </dgm:pt>
    <dgm:pt modelId="{2C013417-85D5-4A3F-97FC-44206006F89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charset="0"/>
            </a:rPr>
            <a:t>Промышленный</a:t>
          </a:r>
        </a:p>
      </dgm:t>
    </dgm:pt>
    <dgm:pt modelId="{831D58DA-793F-443E-9398-8DF5DAFFA1E7}" type="parTrans" cxnId="{0B0F5163-FF00-44EB-BA2D-0B81A2BD0279}">
      <dgm:prSet/>
      <dgm:spPr/>
      <dgm:t>
        <a:bodyPr/>
        <a:lstStyle/>
        <a:p>
          <a:endParaRPr lang="ru-RU"/>
        </a:p>
      </dgm:t>
    </dgm:pt>
    <dgm:pt modelId="{2A8AAA89-F366-4D8E-9012-BE75C5BFF896}" type="sibTrans" cxnId="{0B0F5163-FF00-44EB-BA2D-0B81A2BD0279}">
      <dgm:prSet/>
      <dgm:spPr/>
      <dgm:t>
        <a:bodyPr/>
        <a:lstStyle/>
        <a:p>
          <a:endParaRPr lang="ru-RU"/>
        </a:p>
      </dgm:t>
    </dgm:pt>
    <dgm:pt modelId="{90F4596A-422C-477E-B22F-D4771C35208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charset="0"/>
            </a:rPr>
            <a:t>Средовой</a:t>
          </a:r>
        </a:p>
      </dgm:t>
    </dgm:pt>
    <dgm:pt modelId="{B8C5EDA0-FBF3-47A1-8E98-DA84143AD11A}" type="parTrans" cxnId="{D0CEFFAD-1750-4DCD-B1A3-1EDB64F1BEA9}">
      <dgm:prSet/>
      <dgm:spPr/>
      <dgm:t>
        <a:bodyPr/>
        <a:lstStyle/>
        <a:p>
          <a:endParaRPr lang="ru-RU"/>
        </a:p>
      </dgm:t>
    </dgm:pt>
    <dgm:pt modelId="{431F1132-08E5-43E7-B750-4789350809BA}" type="sibTrans" cxnId="{D0CEFFAD-1750-4DCD-B1A3-1EDB64F1BEA9}">
      <dgm:prSet/>
      <dgm:spPr/>
      <dgm:t>
        <a:bodyPr/>
        <a:lstStyle/>
        <a:p>
          <a:endParaRPr lang="ru-RU"/>
        </a:p>
      </dgm:t>
    </dgm:pt>
    <dgm:pt modelId="{9EDD8445-38F8-40CA-B3BA-C9A9FE46942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charset="0"/>
            </a:rPr>
            <a:t>Графический</a:t>
          </a:r>
        </a:p>
      </dgm:t>
    </dgm:pt>
    <dgm:pt modelId="{C918A5B9-F9D5-442F-9C76-970731CA5C75}" type="sibTrans" cxnId="{6F288FF2-09AC-4121-922B-C1BB84E1B36D}">
      <dgm:prSet/>
      <dgm:spPr/>
      <dgm:t>
        <a:bodyPr/>
        <a:lstStyle/>
        <a:p>
          <a:endParaRPr lang="ru-RU"/>
        </a:p>
      </dgm:t>
    </dgm:pt>
    <dgm:pt modelId="{44791313-1ADF-4205-B341-C2EE43BE8949}" type="parTrans" cxnId="{6F288FF2-09AC-4121-922B-C1BB84E1B36D}">
      <dgm:prSet/>
      <dgm:spPr/>
      <dgm:t>
        <a:bodyPr/>
        <a:lstStyle/>
        <a:p>
          <a:endParaRPr lang="ru-RU"/>
        </a:p>
      </dgm:t>
    </dgm:pt>
    <dgm:pt modelId="{978D3B2A-308C-472C-9690-33B5027DF954}" type="pres">
      <dgm:prSet presAssocID="{CC0DE447-03BB-4324-A650-BAF5D60FBB8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47426EA-0F18-47D7-AA0F-4B446B840AB5}" type="pres">
      <dgm:prSet presAssocID="{C6569B9C-D18C-4ABF-AD78-FAFAFACF7FD9}" presName="hierRoot1" presStyleCnt="0">
        <dgm:presLayoutVars>
          <dgm:hierBranch/>
        </dgm:presLayoutVars>
      </dgm:prSet>
      <dgm:spPr/>
    </dgm:pt>
    <dgm:pt modelId="{FBA41D1C-B676-4BF2-ADBC-9194F77E2B64}" type="pres">
      <dgm:prSet presAssocID="{C6569B9C-D18C-4ABF-AD78-FAFAFACF7FD9}" presName="rootComposite1" presStyleCnt="0"/>
      <dgm:spPr/>
    </dgm:pt>
    <dgm:pt modelId="{81BFAED3-D219-4BF7-BF24-8DB836504AD7}" type="pres">
      <dgm:prSet presAssocID="{C6569B9C-D18C-4ABF-AD78-FAFAFACF7FD9}" presName="rootText1" presStyleLbl="node0" presStyleIdx="0" presStyleCnt="1" custScaleX="112120" custScaleY="56114" custLinFactNeighborX="-1495" custLinFactNeighborY="67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24A398-2B95-4F1D-8B2E-F1491C3E2648}" type="pres">
      <dgm:prSet presAssocID="{C6569B9C-D18C-4ABF-AD78-FAFAFACF7FD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A25D23D-FA2A-4713-B5B7-C65E6878026B}" type="pres">
      <dgm:prSet presAssocID="{C6569B9C-D18C-4ABF-AD78-FAFAFACF7FD9}" presName="hierChild2" presStyleCnt="0"/>
      <dgm:spPr/>
    </dgm:pt>
    <dgm:pt modelId="{63631EEB-BC83-479D-AF4C-B38555C9F91E}" type="pres">
      <dgm:prSet presAssocID="{44791313-1ADF-4205-B341-C2EE43BE8949}" presName="Name35" presStyleLbl="parChTrans1D2" presStyleIdx="0" presStyleCnt="3"/>
      <dgm:spPr/>
      <dgm:t>
        <a:bodyPr/>
        <a:lstStyle/>
        <a:p>
          <a:endParaRPr lang="ru-RU"/>
        </a:p>
      </dgm:t>
    </dgm:pt>
    <dgm:pt modelId="{BFF340C7-74C0-4329-A8AC-F1F554F705CA}" type="pres">
      <dgm:prSet presAssocID="{9EDD8445-38F8-40CA-B3BA-C9A9FE469423}" presName="hierRoot2" presStyleCnt="0">
        <dgm:presLayoutVars>
          <dgm:hierBranch/>
        </dgm:presLayoutVars>
      </dgm:prSet>
      <dgm:spPr/>
    </dgm:pt>
    <dgm:pt modelId="{2722E593-40FB-42AC-A0FA-832661455AAE}" type="pres">
      <dgm:prSet presAssocID="{9EDD8445-38F8-40CA-B3BA-C9A9FE469423}" presName="rootComposite" presStyleCnt="0"/>
      <dgm:spPr/>
    </dgm:pt>
    <dgm:pt modelId="{DEEBF13B-1F71-42B8-880F-93843B1EBDBB}" type="pres">
      <dgm:prSet presAssocID="{9EDD8445-38F8-40CA-B3BA-C9A9FE46942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9376E3-0AE4-4E57-B8C2-2EF04E100EFB}" type="pres">
      <dgm:prSet presAssocID="{9EDD8445-38F8-40CA-B3BA-C9A9FE469423}" presName="rootConnector" presStyleLbl="node2" presStyleIdx="0" presStyleCnt="3"/>
      <dgm:spPr/>
      <dgm:t>
        <a:bodyPr/>
        <a:lstStyle/>
        <a:p>
          <a:endParaRPr lang="ru-RU"/>
        </a:p>
      </dgm:t>
    </dgm:pt>
    <dgm:pt modelId="{700326A2-3F0F-4BD4-9890-0DF818B596A6}" type="pres">
      <dgm:prSet presAssocID="{9EDD8445-38F8-40CA-B3BA-C9A9FE469423}" presName="hierChild4" presStyleCnt="0"/>
      <dgm:spPr/>
    </dgm:pt>
    <dgm:pt modelId="{55E8E271-E346-4442-936F-C3CF4320BA41}" type="pres">
      <dgm:prSet presAssocID="{9EDD8445-38F8-40CA-B3BA-C9A9FE469423}" presName="hierChild5" presStyleCnt="0"/>
      <dgm:spPr/>
    </dgm:pt>
    <dgm:pt modelId="{33077CE3-1C77-4704-93A4-1A55AB1FE87C}" type="pres">
      <dgm:prSet presAssocID="{831D58DA-793F-443E-9398-8DF5DAFFA1E7}" presName="Name35" presStyleLbl="parChTrans1D2" presStyleIdx="1" presStyleCnt="3"/>
      <dgm:spPr/>
      <dgm:t>
        <a:bodyPr/>
        <a:lstStyle/>
        <a:p>
          <a:endParaRPr lang="ru-RU"/>
        </a:p>
      </dgm:t>
    </dgm:pt>
    <dgm:pt modelId="{BC6B0C7C-793B-4A79-88B5-D133EB7ECD9A}" type="pres">
      <dgm:prSet presAssocID="{2C013417-85D5-4A3F-97FC-44206006F894}" presName="hierRoot2" presStyleCnt="0">
        <dgm:presLayoutVars>
          <dgm:hierBranch/>
        </dgm:presLayoutVars>
      </dgm:prSet>
      <dgm:spPr/>
    </dgm:pt>
    <dgm:pt modelId="{D21D4D31-2718-43F3-8C12-809CD4CC6C98}" type="pres">
      <dgm:prSet presAssocID="{2C013417-85D5-4A3F-97FC-44206006F894}" presName="rootComposite" presStyleCnt="0"/>
      <dgm:spPr/>
    </dgm:pt>
    <dgm:pt modelId="{AC606088-2B12-40F7-9620-89070F3479FD}" type="pres">
      <dgm:prSet presAssocID="{2C013417-85D5-4A3F-97FC-44206006F894}" presName="rootText" presStyleLbl="node2" presStyleIdx="1" presStyleCnt="3" custScaleX="116769" custLinFactNeighborX="-8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11255A-D2C7-46BD-833E-3136E2ED6A9D}" type="pres">
      <dgm:prSet presAssocID="{2C013417-85D5-4A3F-97FC-44206006F894}" presName="rootConnector" presStyleLbl="node2" presStyleIdx="1" presStyleCnt="3"/>
      <dgm:spPr/>
      <dgm:t>
        <a:bodyPr/>
        <a:lstStyle/>
        <a:p>
          <a:endParaRPr lang="ru-RU"/>
        </a:p>
      </dgm:t>
    </dgm:pt>
    <dgm:pt modelId="{65AD5E7F-7B54-4547-90D1-8AE3A7992F28}" type="pres">
      <dgm:prSet presAssocID="{2C013417-85D5-4A3F-97FC-44206006F894}" presName="hierChild4" presStyleCnt="0"/>
      <dgm:spPr/>
    </dgm:pt>
    <dgm:pt modelId="{E237FF45-98DB-4FD7-9F89-F21882B74E2D}" type="pres">
      <dgm:prSet presAssocID="{2C013417-85D5-4A3F-97FC-44206006F894}" presName="hierChild5" presStyleCnt="0"/>
      <dgm:spPr/>
    </dgm:pt>
    <dgm:pt modelId="{68062500-4DF1-444F-A430-2DA79D077746}" type="pres">
      <dgm:prSet presAssocID="{B8C5EDA0-FBF3-47A1-8E98-DA84143AD11A}" presName="Name35" presStyleLbl="parChTrans1D2" presStyleIdx="2" presStyleCnt="3"/>
      <dgm:spPr/>
      <dgm:t>
        <a:bodyPr/>
        <a:lstStyle/>
        <a:p>
          <a:endParaRPr lang="ru-RU"/>
        </a:p>
      </dgm:t>
    </dgm:pt>
    <dgm:pt modelId="{BA1F23AA-1396-4559-95A5-68036B961BDE}" type="pres">
      <dgm:prSet presAssocID="{90F4596A-422C-477E-B22F-D4771C352089}" presName="hierRoot2" presStyleCnt="0">
        <dgm:presLayoutVars>
          <dgm:hierBranch/>
        </dgm:presLayoutVars>
      </dgm:prSet>
      <dgm:spPr/>
    </dgm:pt>
    <dgm:pt modelId="{C5AFAD38-4523-4737-8C0D-23664BA78B34}" type="pres">
      <dgm:prSet presAssocID="{90F4596A-422C-477E-B22F-D4771C352089}" presName="rootComposite" presStyleCnt="0"/>
      <dgm:spPr/>
    </dgm:pt>
    <dgm:pt modelId="{F3E3A4A5-AA5F-4FF3-B00E-DE9FEEE5D809}" type="pres">
      <dgm:prSet presAssocID="{90F4596A-422C-477E-B22F-D4771C35208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585663-50DE-4A37-A904-81FB3C2D59AD}" type="pres">
      <dgm:prSet presAssocID="{90F4596A-422C-477E-B22F-D4771C352089}" presName="rootConnector" presStyleLbl="node2" presStyleIdx="2" presStyleCnt="3"/>
      <dgm:spPr/>
      <dgm:t>
        <a:bodyPr/>
        <a:lstStyle/>
        <a:p>
          <a:endParaRPr lang="ru-RU"/>
        </a:p>
      </dgm:t>
    </dgm:pt>
    <dgm:pt modelId="{F8FFC64A-373D-4818-806B-36B4ED5000DC}" type="pres">
      <dgm:prSet presAssocID="{90F4596A-422C-477E-B22F-D4771C352089}" presName="hierChild4" presStyleCnt="0"/>
      <dgm:spPr/>
    </dgm:pt>
    <dgm:pt modelId="{BB762B4E-EDA5-4E08-A83D-1E7390DB3F63}" type="pres">
      <dgm:prSet presAssocID="{90F4596A-422C-477E-B22F-D4771C352089}" presName="hierChild5" presStyleCnt="0"/>
      <dgm:spPr/>
    </dgm:pt>
    <dgm:pt modelId="{2ABC37FA-68C1-401B-826F-5CB13C356D8A}" type="pres">
      <dgm:prSet presAssocID="{C6569B9C-D18C-4ABF-AD78-FAFAFACF7FD9}" presName="hierChild3" presStyleCnt="0"/>
      <dgm:spPr/>
    </dgm:pt>
  </dgm:ptLst>
  <dgm:cxnLst>
    <dgm:cxn modelId="{D0CEFFAD-1750-4DCD-B1A3-1EDB64F1BEA9}" srcId="{C6569B9C-D18C-4ABF-AD78-FAFAFACF7FD9}" destId="{90F4596A-422C-477E-B22F-D4771C352089}" srcOrd="2" destOrd="0" parTransId="{B8C5EDA0-FBF3-47A1-8E98-DA84143AD11A}" sibTransId="{431F1132-08E5-43E7-B750-4789350809BA}"/>
    <dgm:cxn modelId="{67DF0A9A-AB10-4106-A117-50EA10EDEA2D}" type="presOf" srcId="{9EDD8445-38F8-40CA-B3BA-C9A9FE469423}" destId="{529376E3-0AE4-4E57-B8C2-2EF04E100EFB}" srcOrd="1" destOrd="0" presId="urn:microsoft.com/office/officeart/2005/8/layout/orgChart1"/>
    <dgm:cxn modelId="{5784E340-612C-4C3B-80DA-32F0449FD0AE}" type="presOf" srcId="{2C013417-85D5-4A3F-97FC-44206006F894}" destId="{9911255A-D2C7-46BD-833E-3136E2ED6A9D}" srcOrd="1" destOrd="0" presId="urn:microsoft.com/office/officeart/2005/8/layout/orgChart1"/>
    <dgm:cxn modelId="{3A885E6E-6C85-490A-A5BE-4258AAC31862}" srcId="{CC0DE447-03BB-4324-A650-BAF5D60FBB89}" destId="{C6569B9C-D18C-4ABF-AD78-FAFAFACF7FD9}" srcOrd="0" destOrd="0" parTransId="{5F3FA820-0EAA-4FDE-BE7E-72D154000E3A}" sibTransId="{3E57370A-6409-4970-B8C7-1D5E9CD46BE9}"/>
    <dgm:cxn modelId="{D4B764C5-8BF2-41C2-806C-07BBFA781458}" type="presOf" srcId="{2C013417-85D5-4A3F-97FC-44206006F894}" destId="{AC606088-2B12-40F7-9620-89070F3479FD}" srcOrd="0" destOrd="0" presId="urn:microsoft.com/office/officeart/2005/8/layout/orgChart1"/>
    <dgm:cxn modelId="{85A1D059-CC0E-4E89-9CC1-F1865E90399E}" type="presOf" srcId="{C6569B9C-D18C-4ABF-AD78-FAFAFACF7FD9}" destId="{81BFAED3-D219-4BF7-BF24-8DB836504AD7}" srcOrd="0" destOrd="0" presId="urn:microsoft.com/office/officeart/2005/8/layout/orgChart1"/>
    <dgm:cxn modelId="{0B003A18-CDC2-4D5A-8AB6-7288C93DB142}" type="presOf" srcId="{831D58DA-793F-443E-9398-8DF5DAFFA1E7}" destId="{33077CE3-1C77-4704-93A4-1A55AB1FE87C}" srcOrd="0" destOrd="0" presId="urn:microsoft.com/office/officeart/2005/8/layout/orgChart1"/>
    <dgm:cxn modelId="{0B0F5163-FF00-44EB-BA2D-0B81A2BD0279}" srcId="{C6569B9C-D18C-4ABF-AD78-FAFAFACF7FD9}" destId="{2C013417-85D5-4A3F-97FC-44206006F894}" srcOrd="1" destOrd="0" parTransId="{831D58DA-793F-443E-9398-8DF5DAFFA1E7}" sibTransId="{2A8AAA89-F366-4D8E-9012-BE75C5BFF896}"/>
    <dgm:cxn modelId="{E3ABEF92-7FDA-43FF-BB49-30C124441E23}" type="presOf" srcId="{C6569B9C-D18C-4ABF-AD78-FAFAFACF7FD9}" destId="{7724A398-2B95-4F1D-8B2E-F1491C3E2648}" srcOrd="1" destOrd="0" presId="urn:microsoft.com/office/officeart/2005/8/layout/orgChart1"/>
    <dgm:cxn modelId="{8CDC3AF1-2FE2-4D44-86E5-7AD0C3E90205}" type="presOf" srcId="{CC0DE447-03BB-4324-A650-BAF5D60FBB89}" destId="{978D3B2A-308C-472C-9690-33B5027DF954}" srcOrd="0" destOrd="0" presId="urn:microsoft.com/office/officeart/2005/8/layout/orgChart1"/>
    <dgm:cxn modelId="{6F288FF2-09AC-4121-922B-C1BB84E1B36D}" srcId="{C6569B9C-D18C-4ABF-AD78-FAFAFACF7FD9}" destId="{9EDD8445-38F8-40CA-B3BA-C9A9FE469423}" srcOrd="0" destOrd="0" parTransId="{44791313-1ADF-4205-B341-C2EE43BE8949}" sibTransId="{C918A5B9-F9D5-442F-9C76-970731CA5C75}"/>
    <dgm:cxn modelId="{6DA2DB0A-A190-4A40-952C-585E0C323114}" type="presOf" srcId="{44791313-1ADF-4205-B341-C2EE43BE8949}" destId="{63631EEB-BC83-479D-AF4C-B38555C9F91E}" srcOrd="0" destOrd="0" presId="urn:microsoft.com/office/officeart/2005/8/layout/orgChart1"/>
    <dgm:cxn modelId="{BBD87C04-FF2A-4F83-84A0-A9CF01D20B5F}" type="presOf" srcId="{9EDD8445-38F8-40CA-B3BA-C9A9FE469423}" destId="{DEEBF13B-1F71-42B8-880F-93843B1EBDBB}" srcOrd="0" destOrd="0" presId="urn:microsoft.com/office/officeart/2005/8/layout/orgChart1"/>
    <dgm:cxn modelId="{4BBDB193-36BE-44DF-A39A-7F509C41E433}" type="presOf" srcId="{90F4596A-422C-477E-B22F-D4771C352089}" destId="{6D585663-50DE-4A37-A904-81FB3C2D59AD}" srcOrd="1" destOrd="0" presId="urn:microsoft.com/office/officeart/2005/8/layout/orgChart1"/>
    <dgm:cxn modelId="{145757E9-5B2E-4D9F-B745-F92FD874CF0F}" type="presOf" srcId="{90F4596A-422C-477E-B22F-D4771C352089}" destId="{F3E3A4A5-AA5F-4FF3-B00E-DE9FEEE5D809}" srcOrd="0" destOrd="0" presId="urn:microsoft.com/office/officeart/2005/8/layout/orgChart1"/>
    <dgm:cxn modelId="{C336748E-15AC-4E1B-9417-5DC0FD15AB54}" type="presOf" srcId="{B8C5EDA0-FBF3-47A1-8E98-DA84143AD11A}" destId="{68062500-4DF1-444F-A430-2DA79D077746}" srcOrd="0" destOrd="0" presId="urn:microsoft.com/office/officeart/2005/8/layout/orgChart1"/>
    <dgm:cxn modelId="{F07B8124-FF8C-4494-8048-C295700AFA84}" type="presParOf" srcId="{978D3B2A-308C-472C-9690-33B5027DF954}" destId="{447426EA-0F18-47D7-AA0F-4B446B840AB5}" srcOrd="0" destOrd="0" presId="urn:microsoft.com/office/officeart/2005/8/layout/orgChart1"/>
    <dgm:cxn modelId="{286C55BA-9015-4A2C-9D96-D439FF476F28}" type="presParOf" srcId="{447426EA-0F18-47D7-AA0F-4B446B840AB5}" destId="{FBA41D1C-B676-4BF2-ADBC-9194F77E2B64}" srcOrd="0" destOrd="0" presId="urn:microsoft.com/office/officeart/2005/8/layout/orgChart1"/>
    <dgm:cxn modelId="{965E45D1-1947-474B-B3B6-EF587C66E654}" type="presParOf" srcId="{FBA41D1C-B676-4BF2-ADBC-9194F77E2B64}" destId="{81BFAED3-D219-4BF7-BF24-8DB836504AD7}" srcOrd="0" destOrd="0" presId="urn:microsoft.com/office/officeart/2005/8/layout/orgChart1"/>
    <dgm:cxn modelId="{3F611389-F0C1-498C-B524-44DAEAB55A37}" type="presParOf" srcId="{FBA41D1C-B676-4BF2-ADBC-9194F77E2B64}" destId="{7724A398-2B95-4F1D-8B2E-F1491C3E2648}" srcOrd="1" destOrd="0" presId="urn:microsoft.com/office/officeart/2005/8/layout/orgChart1"/>
    <dgm:cxn modelId="{DF5F3E38-E0AF-45E5-B807-E631ECBB6F09}" type="presParOf" srcId="{447426EA-0F18-47D7-AA0F-4B446B840AB5}" destId="{4A25D23D-FA2A-4713-B5B7-C65E6878026B}" srcOrd="1" destOrd="0" presId="urn:microsoft.com/office/officeart/2005/8/layout/orgChart1"/>
    <dgm:cxn modelId="{838A20AD-903F-4F95-A4FF-98AE8D88D9E4}" type="presParOf" srcId="{4A25D23D-FA2A-4713-B5B7-C65E6878026B}" destId="{63631EEB-BC83-479D-AF4C-B38555C9F91E}" srcOrd="0" destOrd="0" presId="urn:microsoft.com/office/officeart/2005/8/layout/orgChart1"/>
    <dgm:cxn modelId="{EE6F254B-C7F6-4E9C-ACE6-DC7A9E64815D}" type="presParOf" srcId="{4A25D23D-FA2A-4713-B5B7-C65E6878026B}" destId="{BFF340C7-74C0-4329-A8AC-F1F554F705CA}" srcOrd="1" destOrd="0" presId="urn:microsoft.com/office/officeart/2005/8/layout/orgChart1"/>
    <dgm:cxn modelId="{93A221CE-3E9C-4092-B1EF-A65EC53D3172}" type="presParOf" srcId="{BFF340C7-74C0-4329-A8AC-F1F554F705CA}" destId="{2722E593-40FB-42AC-A0FA-832661455AAE}" srcOrd="0" destOrd="0" presId="urn:microsoft.com/office/officeart/2005/8/layout/orgChart1"/>
    <dgm:cxn modelId="{9EC3D2DD-F6F6-4D78-AB38-43941268E8D0}" type="presParOf" srcId="{2722E593-40FB-42AC-A0FA-832661455AAE}" destId="{DEEBF13B-1F71-42B8-880F-93843B1EBDBB}" srcOrd="0" destOrd="0" presId="urn:microsoft.com/office/officeart/2005/8/layout/orgChart1"/>
    <dgm:cxn modelId="{E710C363-5F08-4C05-A7A2-BA9F8EB6EBB6}" type="presParOf" srcId="{2722E593-40FB-42AC-A0FA-832661455AAE}" destId="{529376E3-0AE4-4E57-B8C2-2EF04E100EFB}" srcOrd="1" destOrd="0" presId="urn:microsoft.com/office/officeart/2005/8/layout/orgChart1"/>
    <dgm:cxn modelId="{064802D1-F547-449B-9F1E-90DD4027F4D3}" type="presParOf" srcId="{BFF340C7-74C0-4329-A8AC-F1F554F705CA}" destId="{700326A2-3F0F-4BD4-9890-0DF818B596A6}" srcOrd="1" destOrd="0" presId="urn:microsoft.com/office/officeart/2005/8/layout/orgChart1"/>
    <dgm:cxn modelId="{2C745374-2AC1-418D-984F-444A36E75C25}" type="presParOf" srcId="{BFF340C7-74C0-4329-A8AC-F1F554F705CA}" destId="{55E8E271-E346-4442-936F-C3CF4320BA41}" srcOrd="2" destOrd="0" presId="urn:microsoft.com/office/officeart/2005/8/layout/orgChart1"/>
    <dgm:cxn modelId="{989F04D3-4ED9-4B7A-9963-B1D77CD0C08A}" type="presParOf" srcId="{4A25D23D-FA2A-4713-B5B7-C65E6878026B}" destId="{33077CE3-1C77-4704-93A4-1A55AB1FE87C}" srcOrd="2" destOrd="0" presId="urn:microsoft.com/office/officeart/2005/8/layout/orgChart1"/>
    <dgm:cxn modelId="{5EBDAD34-C46B-4AFD-B373-7D6B0E551240}" type="presParOf" srcId="{4A25D23D-FA2A-4713-B5B7-C65E6878026B}" destId="{BC6B0C7C-793B-4A79-88B5-D133EB7ECD9A}" srcOrd="3" destOrd="0" presId="urn:microsoft.com/office/officeart/2005/8/layout/orgChart1"/>
    <dgm:cxn modelId="{99CF54FC-1D3D-49C1-AC53-90C60F9A8A00}" type="presParOf" srcId="{BC6B0C7C-793B-4A79-88B5-D133EB7ECD9A}" destId="{D21D4D31-2718-43F3-8C12-809CD4CC6C98}" srcOrd="0" destOrd="0" presId="urn:microsoft.com/office/officeart/2005/8/layout/orgChart1"/>
    <dgm:cxn modelId="{0E9B8E19-0EA1-4A9D-B245-E7AEA0619FB4}" type="presParOf" srcId="{D21D4D31-2718-43F3-8C12-809CD4CC6C98}" destId="{AC606088-2B12-40F7-9620-89070F3479FD}" srcOrd="0" destOrd="0" presId="urn:microsoft.com/office/officeart/2005/8/layout/orgChart1"/>
    <dgm:cxn modelId="{96C67908-27B3-45B5-B5F3-318904560149}" type="presParOf" srcId="{D21D4D31-2718-43F3-8C12-809CD4CC6C98}" destId="{9911255A-D2C7-46BD-833E-3136E2ED6A9D}" srcOrd="1" destOrd="0" presId="urn:microsoft.com/office/officeart/2005/8/layout/orgChart1"/>
    <dgm:cxn modelId="{2D620F8A-2420-4A7D-A806-08B6ECE58C7B}" type="presParOf" srcId="{BC6B0C7C-793B-4A79-88B5-D133EB7ECD9A}" destId="{65AD5E7F-7B54-4547-90D1-8AE3A7992F28}" srcOrd="1" destOrd="0" presId="urn:microsoft.com/office/officeart/2005/8/layout/orgChart1"/>
    <dgm:cxn modelId="{2236BD90-99F9-466C-A8EE-D1627123D0E8}" type="presParOf" srcId="{BC6B0C7C-793B-4A79-88B5-D133EB7ECD9A}" destId="{E237FF45-98DB-4FD7-9F89-F21882B74E2D}" srcOrd="2" destOrd="0" presId="urn:microsoft.com/office/officeart/2005/8/layout/orgChart1"/>
    <dgm:cxn modelId="{86B499FD-4C96-4A9B-B07A-47802982C12F}" type="presParOf" srcId="{4A25D23D-FA2A-4713-B5B7-C65E6878026B}" destId="{68062500-4DF1-444F-A430-2DA79D077746}" srcOrd="4" destOrd="0" presId="urn:microsoft.com/office/officeart/2005/8/layout/orgChart1"/>
    <dgm:cxn modelId="{71D050A1-192C-41F1-A187-480A10BF3A6D}" type="presParOf" srcId="{4A25D23D-FA2A-4713-B5B7-C65E6878026B}" destId="{BA1F23AA-1396-4559-95A5-68036B961BDE}" srcOrd="5" destOrd="0" presId="urn:microsoft.com/office/officeart/2005/8/layout/orgChart1"/>
    <dgm:cxn modelId="{4FB2431E-D681-4689-B7A4-B40D8862E063}" type="presParOf" srcId="{BA1F23AA-1396-4559-95A5-68036B961BDE}" destId="{C5AFAD38-4523-4737-8C0D-23664BA78B34}" srcOrd="0" destOrd="0" presId="urn:microsoft.com/office/officeart/2005/8/layout/orgChart1"/>
    <dgm:cxn modelId="{C8A1AD2B-C49D-4298-AA7B-7800BCCCED86}" type="presParOf" srcId="{C5AFAD38-4523-4737-8C0D-23664BA78B34}" destId="{F3E3A4A5-AA5F-4FF3-B00E-DE9FEEE5D809}" srcOrd="0" destOrd="0" presId="urn:microsoft.com/office/officeart/2005/8/layout/orgChart1"/>
    <dgm:cxn modelId="{EB20EFCE-6901-449D-9B7D-BB7184754DC5}" type="presParOf" srcId="{C5AFAD38-4523-4737-8C0D-23664BA78B34}" destId="{6D585663-50DE-4A37-A904-81FB3C2D59AD}" srcOrd="1" destOrd="0" presId="urn:microsoft.com/office/officeart/2005/8/layout/orgChart1"/>
    <dgm:cxn modelId="{A14F9619-070C-45EA-80F9-49278BA0BFC9}" type="presParOf" srcId="{BA1F23AA-1396-4559-95A5-68036B961BDE}" destId="{F8FFC64A-373D-4818-806B-36B4ED5000DC}" srcOrd="1" destOrd="0" presId="urn:microsoft.com/office/officeart/2005/8/layout/orgChart1"/>
    <dgm:cxn modelId="{CF124920-D5DD-443F-911B-6F89EB199805}" type="presParOf" srcId="{BA1F23AA-1396-4559-95A5-68036B961BDE}" destId="{BB762B4E-EDA5-4E08-A83D-1E7390DB3F63}" srcOrd="2" destOrd="0" presId="urn:microsoft.com/office/officeart/2005/8/layout/orgChart1"/>
    <dgm:cxn modelId="{1E511ED3-1AFF-445A-833E-BAB271805885}" type="presParOf" srcId="{447426EA-0F18-47D7-AA0F-4B446B840AB5}" destId="{2ABC37FA-68C1-401B-826F-5CB13C356D8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062500-4DF1-444F-A430-2DA79D077746}">
      <dsp:nvSpPr>
        <dsp:cNvPr id="0" name=""/>
        <dsp:cNvSpPr/>
      </dsp:nvSpPr>
      <dsp:spPr>
        <a:xfrm>
          <a:off x="3784556" y="883918"/>
          <a:ext cx="2783368" cy="375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960"/>
              </a:lnTo>
              <a:lnTo>
                <a:pt x="2783368" y="151960"/>
              </a:lnTo>
              <a:lnTo>
                <a:pt x="2783368" y="375260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077CE3-1C77-4704-93A4-1A55AB1FE87C}">
      <dsp:nvSpPr>
        <dsp:cNvPr id="0" name=""/>
        <dsp:cNvSpPr/>
      </dsp:nvSpPr>
      <dsp:spPr>
        <a:xfrm>
          <a:off x="3738836" y="883918"/>
          <a:ext cx="91440" cy="3752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1960"/>
              </a:lnTo>
              <a:lnTo>
                <a:pt x="60138" y="151960"/>
              </a:lnTo>
              <a:lnTo>
                <a:pt x="60138" y="375260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31EEB-BC83-479D-AF4C-B38555C9F91E}">
      <dsp:nvSpPr>
        <dsp:cNvPr id="0" name=""/>
        <dsp:cNvSpPr/>
      </dsp:nvSpPr>
      <dsp:spPr>
        <a:xfrm>
          <a:off x="1064775" y="883918"/>
          <a:ext cx="2719780" cy="375260"/>
        </a:xfrm>
        <a:custGeom>
          <a:avLst/>
          <a:gdLst/>
          <a:ahLst/>
          <a:cxnLst/>
          <a:rect l="0" t="0" r="0" b="0"/>
          <a:pathLst>
            <a:path>
              <a:moveTo>
                <a:pt x="2719780" y="0"/>
              </a:moveTo>
              <a:lnTo>
                <a:pt x="2719780" y="151960"/>
              </a:lnTo>
              <a:lnTo>
                <a:pt x="0" y="151960"/>
              </a:lnTo>
              <a:lnTo>
                <a:pt x="0" y="375260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BFAED3-D219-4BF7-BF24-8DB836504AD7}">
      <dsp:nvSpPr>
        <dsp:cNvPr id="0" name=""/>
        <dsp:cNvSpPr/>
      </dsp:nvSpPr>
      <dsp:spPr>
        <a:xfrm>
          <a:off x="2592348" y="287239"/>
          <a:ext cx="2384416" cy="596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charset="0"/>
            </a:rPr>
            <a:t>Виды дизайна</a:t>
          </a:r>
        </a:p>
      </dsp:txBody>
      <dsp:txXfrm>
        <a:off x="2592348" y="287239"/>
        <a:ext cx="2384416" cy="596678"/>
      </dsp:txXfrm>
    </dsp:sp>
    <dsp:sp modelId="{DEEBF13B-1F71-42B8-880F-93843B1EBDBB}">
      <dsp:nvSpPr>
        <dsp:cNvPr id="0" name=""/>
        <dsp:cNvSpPr/>
      </dsp:nvSpPr>
      <dsp:spPr>
        <a:xfrm>
          <a:off x="1443" y="1259178"/>
          <a:ext cx="2126664" cy="10633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5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charset="0"/>
            </a:rPr>
            <a:t>Графический</a:t>
          </a:r>
        </a:p>
      </dsp:txBody>
      <dsp:txXfrm>
        <a:off x="1443" y="1259178"/>
        <a:ext cx="2126664" cy="1063332"/>
      </dsp:txXfrm>
    </dsp:sp>
    <dsp:sp modelId="{AC606088-2B12-40F7-9620-89070F3479FD}">
      <dsp:nvSpPr>
        <dsp:cNvPr id="0" name=""/>
        <dsp:cNvSpPr/>
      </dsp:nvSpPr>
      <dsp:spPr>
        <a:xfrm>
          <a:off x="2557332" y="1259178"/>
          <a:ext cx="2483285" cy="10633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5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charset="0"/>
            </a:rPr>
            <a:t>Промышленный</a:t>
          </a:r>
        </a:p>
      </dsp:txBody>
      <dsp:txXfrm>
        <a:off x="2557332" y="1259178"/>
        <a:ext cx="2483285" cy="1063332"/>
      </dsp:txXfrm>
    </dsp:sp>
    <dsp:sp modelId="{F3E3A4A5-AA5F-4FF3-B00E-DE9FEEE5D809}">
      <dsp:nvSpPr>
        <dsp:cNvPr id="0" name=""/>
        <dsp:cNvSpPr/>
      </dsp:nvSpPr>
      <dsp:spPr>
        <a:xfrm>
          <a:off x="5504592" y="1259178"/>
          <a:ext cx="2126664" cy="10633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charset="0"/>
            </a:rPr>
            <a:t>Средовой</a:t>
          </a:r>
        </a:p>
      </dsp:txBody>
      <dsp:txXfrm>
        <a:off x="5504592" y="1259178"/>
        <a:ext cx="2126664" cy="10633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CDB7F-B9AF-4CDC-A850-A9B5D254E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67676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jemome.com/cdn/2010/10/graphic-design-history-timeline_2665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317" y="1052736"/>
            <a:ext cx="3547753" cy="5014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974901" y="189580"/>
            <a:ext cx="52924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a_Monumento" pitchFamily="18" charset="-52"/>
              </a:rPr>
              <a:t>История дизайна</a:t>
            </a:r>
            <a:endParaRPr lang="ru-RU" sz="4800" b="1" dirty="0">
              <a:solidFill>
                <a:schemeClr val="bg1"/>
              </a:solidFill>
              <a:latin typeface="a_Monumento" pitchFamily="18" charset="-52"/>
            </a:endParaRPr>
          </a:p>
        </p:txBody>
      </p:sp>
      <p:pic>
        <p:nvPicPr>
          <p:cNvPr id="5" name="Picture 4" descr="AG00011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7312" y="4873911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103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fv.tw1.ru/upload/iblock/e8c/afisha_20a13_550x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82133"/>
            <a:ext cx="357010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G00011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3448" y="4869160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851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4805" y="529516"/>
            <a:ext cx="3163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u="sng" dirty="0" smtClean="0">
                <a:solidFill>
                  <a:srgbClr val="C00000"/>
                </a:solidFill>
                <a:latin typeface="Cambria" pitchFamily="18" charset="0"/>
              </a:rPr>
              <a:t>Виды Дизайна</a:t>
            </a:r>
            <a:endParaRPr lang="ru-RU" sz="2800" b="1" u="sng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057140"/>
            <a:ext cx="7488832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>
                <a:latin typeface="Cambria" pitchFamily="18" charset="0"/>
              </a:rPr>
              <a:t>Виды дизайна </a:t>
            </a:r>
            <a:r>
              <a:rPr lang="ru-RU" sz="2400" dirty="0">
                <a:latin typeface="Cambria" pitchFamily="18" charset="0"/>
              </a:rPr>
              <a:t>– специфические </a:t>
            </a:r>
            <a:r>
              <a:rPr lang="ru-RU" sz="2400" dirty="0" smtClean="0">
                <a:latin typeface="Cambria" pitchFamily="18" charset="0"/>
              </a:rPr>
              <a:t>формы, </a:t>
            </a:r>
            <a:r>
              <a:rPr lang="ru-RU" sz="2400" dirty="0">
                <a:latin typeface="Cambria" pitchFamily="18" charset="0"/>
              </a:rPr>
              <a:t>специализация дизайнерской </a:t>
            </a:r>
            <a:r>
              <a:rPr lang="ru-RU" sz="2400" dirty="0" smtClean="0">
                <a:latin typeface="Cambria" pitchFamily="18" charset="0"/>
              </a:rPr>
              <a:t>деятельности, </a:t>
            </a:r>
            <a:r>
              <a:rPr lang="ru-RU" sz="2400" dirty="0">
                <a:latin typeface="Cambria" pitchFamily="18" charset="0"/>
              </a:rPr>
              <a:t>отличающиеся предметом проектирования (областью приложения профессиональных знаний), целями и методами проектной работы и её конечным результатами</a:t>
            </a:r>
            <a:r>
              <a:rPr lang="ru-RU" sz="2400" dirty="0" smtClean="0">
                <a:latin typeface="Cambria" pitchFamily="18" charset="0"/>
              </a:rPr>
              <a:t>.</a:t>
            </a:r>
          </a:p>
          <a:p>
            <a:pPr>
              <a:lnSpc>
                <a:spcPct val="90000"/>
              </a:lnSpc>
              <a:defRPr/>
            </a:pPr>
            <a:endParaRPr lang="ru-RU" sz="2400" dirty="0" smtClean="0">
              <a:latin typeface="Cambria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i="1" dirty="0">
                <a:latin typeface="Cambria" pitchFamily="18" charset="0"/>
              </a:rPr>
              <a:t>Деление дизайна на виды способствует эффективной организации профессиональной деятельности и качественной постановке специального образования. </a:t>
            </a:r>
          </a:p>
          <a:p>
            <a:pPr>
              <a:lnSpc>
                <a:spcPct val="90000"/>
              </a:lnSpc>
              <a:defRPr/>
            </a:pPr>
            <a:endParaRPr lang="ru-RU" sz="2400" dirty="0">
              <a:latin typeface="Cambria" pitchFamily="18" charset="0"/>
            </a:endParaRPr>
          </a:p>
        </p:txBody>
      </p:sp>
      <p:pic>
        <p:nvPicPr>
          <p:cNvPr id="4" name="Picture 4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9141" y="4837289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1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620688"/>
            <a:ext cx="5976664" cy="504056"/>
          </a:xfrm>
        </p:spPr>
        <p:txBody>
          <a:bodyPr>
            <a:normAutofit/>
          </a:bodyPr>
          <a:lstStyle/>
          <a:p>
            <a:pPr marL="342900" indent="-342900" algn="ctr" eaLnBrk="1" hangingPunct="1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Классификации видов дизайна №1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27115160"/>
              </p:ext>
            </p:extLst>
          </p:nvPr>
        </p:nvGraphicFramePr>
        <p:xfrm>
          <a:off x="971550" y="1125538"/>
          <a:ext cx="7632700" cy="2538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36" name="Rectangle 23"/>
          <p:cNvSpPr>
            <a:spLocks noChangeArrowheads="1"/>
          </p:cNvSpPr>
          <p:nvPr/>
        </p:nvSpPr>
        <p:spPr bwMode="auto">
          <a:xfrm>
            <a:off x="3491880" y="3501008"/>
            <a:ext cx="2663825" cy="211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/>
              <a:t>формирование бытовых вещей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/>
              <a:t>приборов, станков,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/>
              <a:t>средств транспорта,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/>
              <a:t>одежды и т.д. </a:t>
            </a:r>
          </a:p>
        </p:txBody>
      </p:sp>
      <p:sp>
        <p:nvSpPr>
          <p:cNvPr id="1037" name="Rectangle 24"/>
          <p:cNvSpPr>
            <a:spLocks noChangeArrowheads="1"/>
          </p:cNvSpPr>
          <p:nvPr/>
        </p:nvSpPr>
        <p:spPr bwMode="auto">
          <a:xfrm>
            <a:off x="6515298" y="3573016"/>
            <a:ext cx="20891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/>
              <a:t>дизайн интерьера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/>
              <a:t>открытых пространств различного назначения </a:t>
            </a:r>
          </a:p>
        </p:txBody>
      </p:sp>
      <p:pic>
        <p:nvPicPr>
          <p:cNvPr id="1038" name="Picture 25" descr="AG0001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64413" y="980728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33"/>
          <p:cNvSpPr txBox="1">
            <a:spLocks noChangeArrowheads="1"/>
          </p:cNvSpPr>
          <p:nvPr/>
        </p:nvSpPr>
        <p:spPr bwMode="auto">
          <a:xfrm>
            <a:off x="898526" y="3547706"/>
            <a:ext cx="252134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sz="2000" dirty="0" smtClean="0">
                <a:latin typeface="Cambria" pitchFamily="18" charset="0"/>
              </a:rPr>
              <a:t> работа </a:t>
            </a:r>
            <a:r>
              <a:rPr lang="ru-RU" sz="2000" dirty="0">
                <a:latin typeface="Cambria" pitchFamily="18" charset="0"/>
              </a:rPr>
              <a:t>с визуальными </a:t>
            </a:r>
            <a:r>
              <a:rPr lang="ru-RU" sz="2000" dirty="0" smtClean="0">
                <a:latin typeface="Cambria" pitchFamily="18" charset="0"/>
              </a:rPr>
              <a:t>коммуникациями</a:t>
            </a:r>
            <a:endParaRPr lang="ru-RU" sz="2000" dirty="0">
              <a:latin typeface="Cambria" pitchFamily="18" charset="0"/>
            </a:endParaRPr>
          </a:p>
          <a:p>
            <a:pPr>
              <a:buFontTx/>
              <a:buChar char="•"/>
            </a:pPr>
            <a:r>
              <a:rPr lang="ru-RU" sz="2000" dirty="0" smtClean="0">
                <a:latin typeface="Cambria" pitchFamily="18" charset="0"/>
              </a:rPr>
              <a:t> информационной </a:t>
            </a:r>
            <a:r>
              <a:rPr lang="ru-RU" sz="2000" dirty="0">
                <a:latin typeface="Cambria" pitchFamily="18" charset="0"/>
              </a:rPr>
              <a:t>графикой,</a:t>
            </a:r>
          </a:p>
          <a:p>
            <a:pPr>
              <a:buFontTx/>
              <a:buChar char="•"/>
            </a:pPr>
            <a:r>
              <a:rPr lang="ru-RU" sz="2000" dirty="0" smtClean="0">
                <a:latin typeface="Cambria" pitchFamily="18" charset="0"/>
              </a:rPr>
              <a:t> рекламой </a:t>
            </a:r>
            <a:endParaRPr lang="ru-RU" sz="2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2368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20688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Классификации видов дизайна №2. По сфере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дизайн-проектирования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39552" y="1425568"/>
            <a:ext cx="7992888" cy="200343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Футуродизайн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(от англ. </a:t>
            </a:r>
            <a:r>
              <a:rPr lang="ru-RU" dirty="0" err="1">
                <a:solidFill>
                  <a:schemeClr val="tx1"/>
                </a:solidFill>
                <a:latin typeface="Cambria" pitchFamily="18" charset="0"/>
              </a:rPr>
              <a:t>future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Cambria" pitchFamily="18" charset="0"/>
              </a:rPr>
              <a:t>design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 — «дизайн будущего») — направление проектной философии, превентивно разрабатывающее проектные доктрины и концепции, адекватные смыслам будущего. </a:t>
            </a:r>
          </a:p>
        </p:txBody>
      </p:sp>
      <p:pic>
        <p:nvPicPr>
          <p:cNvPr id="5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149080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035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ardesign.ru/files/designclub/part_3/31770/file/3_317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4290206" cy="3033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5" descr="AG00011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365104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://photo.roodo.com/photos/4109858_vzwhvhh_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83230"/>
            <a:ext cx="5043416" cy="335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01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92696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Классификации видов дизайна №2. По сфере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дизайн-проектирования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99380" y="1520209"/>
            <a:ext cx="7112980" cy="129614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Ландшафтный </a:t>
            </a:r>
            <a:r>
              <a:rPr lang="ru-RU" b="1" dirty="0">
                <a:solidFill>
                  <a:srgbClr val="C00000"/>
                </a:solidFill>
                <a:latin typeface="Cambria" pitchFamily="18" charset="0"/>
              </a:rPr>
              <a:t>дизайн</a:t>
            </a:r>
            <a:r>
              <a:rPr lang="ru-RU" dirty="0">
                <a:latin typeface="Cambria" pitchFamily="18" charset="0"/>
              </a:rPr>
              <a:t> - это разработка и внедрение мероприятий по преобразованию и оформлению земельного участка.</a:t>
            </a:r>
            <a:endParaRPr lang="ru-RU" dirty="0" smtClean="0">
              <a:latin typeface="Cambria" pitchFamily="18" charset="0"/>
            </a:endParaRPr>
          </a:p>
        </p:txBody>
      </p:sp>
      <p:pic>
        <p:nvPicPr>
          <p:cNvPr id="5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3722" y="4797152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598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3722" y="4797152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s://avatars.mds.yandex.net/get-pdb/163339/be2e0b6a-3996-4b82-9133-f75c42e18c88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585" y="620688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bestdizain.com/_mod_files/ce_images/files/stages-landshaftmode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16" y="2900940"/>
            <a:ext cx="4778896" cy="318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0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92696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Классификации видов дизайна №2. По сфере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дизайн-проектирования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99380" y="1566263"/>
            <a:ext cx="7689044" cy="162498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Экспозиционный</a:t>
            </a:r>
            <a:r>
              <a:rPr lang="ru-RU" b="1" dirty="0">
                <a:solidFill>
                  <a:srgbClr val="C00000"/>
                </a:solidFill>
                <a:latin typeface="Cambria" pitchFamily="18" charset="0"/>
              </a:rPr>
              <a:t> дизайн</a:t>
            </a:r>
            <a:r>
              <a:rPr lang="ru-RU" dirty="0">
                <a:latin typeface="Cambria" pitchFamily="18" charset="0"/>
              </a:rPr>
              <a:t> (от англ. </a:t>
            </a:r>
            <a:r>
              <a:rPr lang="ru-RU" dirty="0" err="1">
                <a:latin typeface="Cambria" pitchFamily="18" charset="0"/>
              </a:rPr>
              <a:t>dеsign</a:t>
            </a:r>
            <a:r>
              <a:rPr lang="ru-RU" dirty="0">
                <a:latin typeface="Cambria" pitchFamily="18" charset="0"/>
              </a:rPr>
              <a:t> – замысел, проект, рисунок), совокупность эстетических и функциональных качеств целостной предметно-пространственной среды экспозиции музейной.</a:t>
            </a:r>
            <a:endParaRPr lang="ru-RU" dirty="0" smtClean="0">
              <a:latin typeface="Cambria" pitchFamily="18" charset="0"/>
            </a:endParaRPr>
          </a:p>
        </p:txBody>
      </p:sp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3722" y="4797152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857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https://static.tildacdn.com/tild3930-6630-4635-a666-393766376362/EgKLAydlX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36" y="764704"/>
            <a:ext cx="765390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5" descr="AG00011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9500" y="5373216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181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92696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Классификации видов дизайна №2. По сфере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дизайн-проектирования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7099" y="1052736"/>
            <a:ext cx="7617036" cy="36004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Инженерный </a:t>
            </a:r>
            <a:r>
              <a:rPr lang="ru-RU" b="1" dirty="0">
                <a:solidFill>
                  <a:srgbClr val="C00000"/>
                </a:solidFill>
                <a:latin typeface="Cambria" pitchFamily="18" charset="0"/>
              </a:rPr>
              <a:t>дизайн CAD </a:t>
            </a:r>
            <a:r>
              <a:rPr lang="ru-RU" dirty="0">
                <a:latin typeface="Cambria" pitchFamily="18" charset="0"/>
              </a:rPr>
              <a:t>(САПР-система автоматизированного проектирования) </a:t>
            </a:r>
            <a:r>
              <a:rPr lang="ru-RU" dirty="0" smtClean="0">
                <a:latin typeface="Cambria" pitchFamily="18" charset="0"/>
              </a:rPr>
              <a:t>включает </a:t>
            </a:r>
            <a:r>
              <a:rPr lang="ru-RU" dirty="0">
                <a:latin typeface="Cambria" pitchFamily="18" charset="0"/>
              </a:rPr>
              <a:t>в себя умения использовать технологии компьютерного проектирования при создании виртуальных моделей, чертежей, текстовых документов и файлов, содержащих информацию, необходимую для жизненного цикла объекта. </a:t>
            </a:r>
            <a:endParaRPr lang="ru-RU" dirty="0" smtClean="0">
              <a:latin typeface="Cambria" pitchFamily="18" charset="0"/>
            </a:endParaRPr>
          </a:p>
        </p:txBody>
      </p:sp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3722" y="4797152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235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4805" y="523965"/>
            <a:ext cx="19287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u="sng" dirty="0" smtClean="0">
                <a:solidFill>
                  <a:srgbClr val="C00000"/>
                </a:solidFill>
                <a:latin typeface="Cambria" pitchFamily="18" charset="0"/>
              </a:rPr>
              <a:t>Дизайн</a:t>
            </a:r>
            <a:endParaRPr lang="ru-RU" sz="2800" b="1" u="sng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466" y="1196752"/>
            <a:ext cx="738795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>
                <a:latin typeface="Cambria" pitchFamily="18" charset="0"/>
              </a:rPr>
              <a:t>Дизайн </a:t>
            </a:r>
            <a:r>
              <a:rPr lang="ru-RU" sz="2400" dirty="0">
                <a:latin typeface="Cambria" pitchFamily="18" charset="0"/>
              </a:rPr>
              <a:t>(от </a:t>
            </a:r>
            <a:r>
              <a:rPr lang="ru-RU" sz="2400" dirty="0" err="1">
                <a:latin typeface="Cambria" pitchFamily="18" charset="0"/>
              </a:rPr>
              <a:t>англ.design</a:t>
            </a:r>
            <a:r>
              <a:rPr lang="ru-RU" sz="2400" dirty="0">
                <a:latin typeface="Cambria" pitchFamily="18" charset="0"/>
              </a:rPr>
              <a:t> - проектировать, чертить, задумать, а также план, рисунок, чертёж) – художественное конструирование предметов, проектирование эстетического облика. </a:t>
            </a:r>
            <a:endParaRPr lang="ru-RU" sz="2400" dirty="0" smtClean="0">
              <a:latin typeface="Cambria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2400" dirty="0" smtClean="0">
              <a:latin typeface="Cambria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Cambria" pitchFamily="18" charset="0"/>
              </a:rPr>
              <a:t>В более широком смысле </a:t>
            </a:r>
            <a:r>
              <a:rPr lang="ru-RU" sz="2400" b="1" dirty="0">
                <a:latin typeface="Cambria" pitchFamily="18" charset="0"/>
              </a:rPr>
              <a:t>дизайн </a:t>
            </a:r>
            <a:r>
              <a:rPr lang="ru-RU" sz="2400" dirty="0">
                <a:latin typeface="Cambria" pitchFamily="18" charset="0"/>
              </a:rPr>
              <a:t>– художественное оформление среды, интерьера, где все элементы - мебель, драпировки, осветительные приборы, декоративно-прикладные изделия  решены в едином стиле и составляют ансамбль. </a:t>
            </a:r>
            <a:endParaRPr lang="ru-RU" sz="2400" dirty="0" smtClean="0">
              <a:latin typeface="Cambria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2400" i="1" dirty="0">
              <a:latin typeface="Cambria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i="1" dirty="0">
                <a:latin typeface="Cambria" pitchFamily="18" charset="0"/>
              </a:rPr>
              <a:t>Мало того, что слово многозначно, им называют и процесс создания, зарождения, воплощения, и результат деятельности.</a:t>
            </a:r>
          </a:p>
          <a:p>
            <a:pPr>
              <a:lnSpc>
                <a:spcPct val="90000"/>
              </a:lnSpc>
              <a:defRPr/>
            </a:pPr>
            <a:endParaRPr lang="ru-RU" sz="2400" dirty="0"/>
          </a:p>
        </p:txBody>
      </p:sp>
      <p:pic>
        <p:nvPicPr>
          <p:cNvPr id="6" name="Picture 4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7778" y="1556792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128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vademec.ru/upload/iblock/10b/10bfd8c48315dd6ca1fd819bfa11c0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295" y="476671"/>
            <a:ext cx="7216395" cy="541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106020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176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anesh-ju.com/wp-content/uploads/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83" y="634835"/>
            <a:ext cx="7237500" cy="542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2145" y="4869160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45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2145" y="4869160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15616" y="908720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Классификации видов дизайна №3. </a:t>
            </a:r>
            <a:endParaRPr lang="ru-RU" sz="2400" b="1" dirty="0" smtClean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84784"/>
            <a:ext cx="72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По характеру результатов деятельности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latin typeface="Cambria" pitchFamily="18" charset="0"/>
              </a:rPr>
              <a:t>арт-дизайн,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 err="1">
                <a:latin typeface="Cambria" pitchFamily="18" charset="0"/>
              </a:rPr>
              <a:t>шрифтовый</a:t>
            </a:r>
            <a:r>
              <a:rPr lang="ru-RU" sz="2400" dirty="0" smtClean="0">
                <a:latin typeface="Cambria" pitchFamily="18" charset="0"/>
              </a:rPr>
              <a:t>, дизайн</a:t>
            </a:r>
            <a:r>
              <a:rPr lang="ru-RU" sz="2400" dirty="0">
                <a:latin typeface="Cambria" pitchFamily="18" charset="0"/>
              </a:rPr>
              <a:t>,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 err="1">
                <a:latin typeface="Cambria" pitchFamily="18" charset="0"/>
              </a:rPr>
              <a:t>ленд</a:t>
            </a:r>
            <a:r>
              <a:rPr lang="ru-RU" sz="2400" dirty="0">
                <a:latin typeface="Cambria" pitchFamily="18" charset="0"/>
              </a:rPr>
              <a:t>-арт,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latin typeface="Cambria" pitchFamily="18" charset="0"/>
              </a:rPr>
              <a:t>дизайн </a:t>
            </a:r>
            <a:r>
              <a:rPr lang="ru-RU" sz="2400" dirty="0" smtClean="0">
                <a:latin typeface="Cambria" pitchFamily="18" charset="0"/>
              </a:rPr>
              <a:t>одежды,</a:t>
            </a:r>
            <a:endParaRPr lang="ru-RU" sz="2400" dirty="0">
              <a:latin typeface="Cambria" pitchFamily="18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latin typeface="Cambria" pitchFamily="18" charset="0"/>
              </a:rPr>
              <a:t>дизайн архитектурный,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latin typeface="Cambria" pitchFamily="18" charset="0"/>
              </a:rPr>
              <a:t>компьютерный и пр</a:t>
            </a:r>
            <a:r>
              <a:rPr lang="ru-RU" sz="2400" dirty="0" smtClean="0">
                <a:latin typeface="Cambria" pitchFamily="18" charset="0"/>
              </a:rPr>
              <a:t>.</a:t>
            </a:r>
            <a:endParaRPr lang="ru-RU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7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2145" y="4869160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15616" y="62068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Классификация №4. </a:t>
            </a:r>
            <a:endParaRPr lang="ru-RU" sz="2400" b="1" dirty="0" smtClean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6105" y="1268760"/>
            <a:ext cx="7200800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По виду объектов проектирования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:</a:t>
            </a:r>
            <a:endParaRPr lang="ru-RU" sz="2400" dirty="0" smtClean="0"/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Промышленный </a:t>
            </a:r>
            <a:r>
              <a:rPr lang="ru-RU" sz="2400" dirty="0"/>
              <a:t>дизайн.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/>
              <a:t>Строительный (архитектурный ) дизайн.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/>
              <a:t>Графический (текстовой, знаковый) дизайн.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 err="1"/>
              <a:t>Имидждизайн</a:t>
            </a:r>
            <a:r>
              <a:rPr lang="ru-RU" sz="2400" dirty="0"/>
              <a:t>.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/>
              <a:t>Ландшафтный дизайн.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 err="1"/>
              <a:t>Фитодизайн</a:t>
            </a:r>
            <a:r>
              <a:rPr lang="ru-RU" sz="2400" dirty="0"/>
              <a:t>.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 err="1"/>
              <a:t>Светодизайн</a:t>
            </a:r>
            <a:r>
              <a:rPr lang="ru-RU" sz="2400" dirty="0"/>
              <a:t>.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/>
              <a:t>Компьютерный дизайн.</a:t>
            </a:r>
          </a:p>
        </p:txBody>
      </p:sp>
    </p:spTree>
    <p:extLst>
      <p:ext uri="{BB962C8B-B14F-4D97-AF65-F5344CB8AC3E}">
        <p14:creationId xmlns:p14="http://schemas.microsoft.com/office/powerpoint/2010/main" val="191818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2145" y="4869160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76105" y="597909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Возникновение дизайна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96752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П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ервый дизайнер 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ru-RU" sz="2400" i="1" dirty="0">
                <a:latin typeface="Cambria" pitchFamily="18" charset="0"/>
              </a:rPr>
              <a:t>Н</a:t>
            </a:r>
            <a:r>
              <a:rPr lang="ru-RU" sz="2400" i="1" dirty="0" smtClean="0">
                <a:latin typeface="Cambria" pitchFamily="18" charset="0"/>
              </a:rPr>
              <a:t>емецкий </a:t>
            </a:r>
            <a:r>
              <a:rPr lang="ru-RU" sz="2400" i="1" dirty="0">
                <a:latin typeface="Cambria" pitchFamily="18" charset="0"/>
              </a:rPr>
              <a:t>архитектор </a:t>
            </a:r>
            <a:r>
              <a:rPr lang="ru-RU" sz="2400" b="1" i="1" dirty="0">
                <a:latin typeface="Cambria" pitchFamily="18" charset="0"/>
              </a:rPr>
              <a:t>Петер </a:t>
            </a:r>
            <a:r>
              <a:rPr lang="ru-RU" sz="2400" b="1" i="1" dirty="0" err="1" smtClean="0">
                <a:latin typeface="Cambria" pitchFamily="18" charset="0"/>
              </a:rPr>
              <a:t>Беренс</a:t>
            </a:r>
            <a:r>
              <a:rPr lang="ru-RU" sz="2400" i="1" dirty="0" smtClean="0">
                <a:latin typeface="Cambria" pitchFamily="18" charset="0"/>
              </a:rPr>
              <a:t>.</a:t>
            </a:r>
            <a:endParaRPr lang="ru-RU" sz="2400" i="1" dirty="0">
              <a:latin typeface="Cambria" pitchFamily="18" charset="0"/>
            </a:endParaRPr>
          </a:p>
          <a:p>
            <a:r>
              <a:rPr lang="ru-RU" sz="2400" i="1" dirty="0">
                <a:latin typeface="Cambria" pitchFamily="18" charset="0"/>
              </a:rPr>
              <a:t>Он отвечал за дизайн электротехнических изделий, внешний имидж компании, рекламу продукции и архитектуру цехов.</a:t>
            </a:r>
          </a:p>
        </p:txBody>
      </p:sp>
      <p:pic>
        <p:nvPicPr>
          <p:cNvPr id="1026" name="Picture 2" descr="http://docomomo-us.org/resource/desktop/medias/image/147sff8wuj0k8enz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35744"/>
            <a:ext cx="3937200" cy="295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43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2145" y="4869160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76105" y="597909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Возникновение дизайна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96752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История дизайна — </a:t>
            </a:r>
            <a:r>
              <a:rPr lang="ru-RU" sz="2400" dirty="0">
                <a:latin typeface="Cambria" pitchFamily="18" charset="0"/>
              </a:rPr>
              <a:t>наука о становлении и развитии проектно-художественной деятельности дизайна</a:t>
            </a:r>
            <a:r>
              <a:rPr lang="ru-RU" sz="2400" dirty="0" smtClean="0">
                <a:latin typeface="Cambria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i="1" dirty="0"/>
              <a:t>Определить точку отсчета, когда же появилось такое явление, как "дизайн", достаточно сложно. Трудно представить себе дизайнера в грязных шкурах и с дубиной в руках, однако потребность человека сделать орудие труда более удобным, красивым, функциональным появилась именно вместе с этими орудиями </a:t>
            </a:r>
            <a:r>
              <a:rPr lang="ru-RU" sz="2400" i="1" dirty="0" smtClean="0"/>
              <a:t>труда</a:t>
            </a:r>
            <a:r>
              <a:rPr lang="ru-RU" sz="24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15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1340768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76105" y="597909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Обрати внимание!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96752"/>
            <a:ext cx="741682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dirty="0"/>
              <a:t>Проанализируйте изменение </a:t>
            </a:r>
            <a:r>
              <a:rPr lang="ru-RU" sz="2400" b="1" dirty="0">
                <a:solidFill>
                  <a:srgbClr val="C00000"/>
                </a:solidFill>
              </a:rPr>
              <a:t>дизайна стула</a:t>
            </a:r>
            <a:r>
              <a:rPr lang="ru-RU" sz="2400" b="1" dirty="0" smtClean="0">
                <a:solidFill>
                  <a:srgbClr val="C00000"/>
                </a:solidFill>
              </a:rPr>
              <a:t>:</a:t>
            </a:r>
          </a:p>
          <a:p>
            <a:pPr>
              <a:lnSpc>
                <a:spcPct val="90000"/>
              </a:lnSpc>
              <a:defRPr/>
            </a:pPr>
            <a:endParaRPr lang="ru-RU" sz="2400" b="1" dirty="0">
              <a:solidFill>
                <a:srgbClr val="C00000"/>
              </a:solidFill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2400" dirty="0"/>
              <a:t>Стиль примитив.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2400" dirty="0"/>
              <a:t>Стул «</a:t>
            </a:r>
            <a:r>
              <a:rPr lang="ru-RU" sz="2400" dirty="0" err="1"/>
              <a:t>клисмос</a:t>
            </a:r>
            <a:r>
              <a:rPr lang="ru-RU" sz="2400" dirty="0"/>
              <a:t>» - </a:t>
            </a:r>
            <a:r>
              <a:rPr lang="ru-RU" sz="2400" dirty="0" err="1"/>
              <a:t>Др.Греция</a:t>
            </a:r>
            <a:r>
              <a:rPr lang="ru-RU" sz="2400" dirty="0"/>
              <a:t>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2400" dirty="0"/>
              <a:t>Стул в стиле классицизм.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2400" dirty="0"/>
              <a:t>Стул </a:t>
            </a:r>
            <a:r>
              <a:rPr lang="ru-RU" sz="2400" dirty="0" err="1"/>
              <a:t>Макентоша</a:t>
            </a:r>
            <a:r>
              <a:rPr lang="ru-RU" sz="2400" dirty="0"/>
              <a:t>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2400" dirty="0"/>
              <a:t>Современный стул с имитацией плечиков вместо спинки.</a:t>
            </a:r>
          </a:p>
        </p:txBody>
      </p:sp>
      <p:pic>
        <p:nvPicPr>
          <p:cNvPr id="6" name="Picture 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560" y="4221088"/>
            <a:ext cx="1728788" cy="1720850"/>
          </a:xfrm>
          <a:prstGeom prst="rect">
            <a:avLst/>
          </a:prstGeom>
          <a:noFill/>
          <a:ln w="38100" cap="sq">
            <a:solidFill>
              <a:schemeClr val="accent2"/>
            </a:solidFill>
            <a:headEnd type="none" w="sm" len="sm"/>
            <a:tailEnd type="none" w="sm" len="sm"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7" y="4194886"/>
            <a:ext cx="1641475" cy="1741488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3262" y="4206801"/>
            <a:ext cx="1584325" cy="1749425"/>
          </a:xfrm>
          <a:prstGeom prst="rect">
            <a:avLst/>
          </a:prstGeom>
          <a:noFill/>
          <a:ln w="38100" cap="sq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40501" y="4227438"/>
            <a:ext cx="1728787" cy="1728788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20854" y="4227438"/>
            <a:ext cx="647700" cy="1728788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711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6043" y="751957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76105" y="597909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Этапы возникновения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96752"/>
            <a:ext cx="7416824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1) Античный мир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atin typeface="Cambria" pitchFamily="18" charset="0"/>
              </a:rPr>
              <a:t>Первые </a:t>
            </a:r>
            <a:r>
              <a:rPr lang="ru-RU" sz="2400" dirty="0">
                <a:latin typeface="Cambria" pitchFamily="18" charset="0"/>
              </a:rPr>
              <a:t>теории о соотнесении красоты и пользы принадлежат древнегреческим ученым Сократу, Аристиппу, Протагору, Платону, Аристотелю. Уже тогда философы впервые задумывались о различия между искусством и наукой по их целеполаганию. </a:t>
            </a:r>
          </a:p>
        </p:txBody>
      </p:sp>
      <p:pic>
        <p:nvPicPr>
          <p:cNvPr id="11" name="Picture 9" descr="leonardoi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63493" y="4206528"/>
            <a:ext cx="2663825" cy="1776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8" descr="af53021i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1826" y="4195818"/>
            <a:ext cx="1657350" cy="1843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9" descr="коринфский ордер.bmp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4195818"/>
            <a:ext cx="1655763" cy="1843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0" descr="greciastul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8312" y="4293096"/>
            <a:ext cx="1604962" cy="1871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366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6043" y="751957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1196752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2) Ренессанс</a:t>
            </a:r>
            <a:endParaRPr lang="ru-RU" sz="2400" dirty="0">
              <a:solidFill>
                <a:srgbClr val="C00000"/>
              </a:solidFill>
            </a:endParaRPr>
          </a:p>
          <a:p>
            <a:r>
              <a:rPr lang="ru-RU" sz="2400" dirty="0" smtClean="0"/>
              <a:t>Интерьеры </a:t>
            </a:r>
            <a:r>
              <a:rPr lang="ru-RU" sz="2400" dirty="0"/>
              <a:t>скрупулезно продумывались до мельчайших деталей и богато декорировались. Кроме того, именно в этот период утратила доминирующее значение в декоративном искусстве настенная живопись – фреска. </a:t>
            </a:r>
            <a:r>
              <a:rPr lang="ru-RU" sz="2400" dirty="0" smtClean="0"/>
              <a:t>Поэтому </a:t>
            </a:r>
            <a:r>
              <a:rPr lang="ru-RU" sz="2400" dirty="0"/>
              <a:t>на смену фреске пришла масляная живопись и другие, более компактные и мобильные, формы.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28505" y="603151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Этапы возникновения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41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76105" y="597909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Ренессанс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2050" name="Picture 2" descr="http://www.ifitnes.ru/wp-content/uploads/2016/07/YArkie-krasnyie-barhatnyie-poverhnosti-stilya-renessa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909" y="980728"/>
            <a:ext cx="6751535" cy="506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85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4805" y="523965"/>
            <a:ext cx="71568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u="sng" dirty="0" smtClean="0">
                <a:solidFill>
                  <a:srgbClr val="C00000"/>
                </a:solidFill>
                <a:latin typeface="Cambria" pitchFamily="18" charset="0"/>
              </a:rPr>
              <a:t>С уверенностью можно сказать, что …</a:t>
            </a:r>
            <a:endParaRPr lang="ru-RU" sz="2800" b="1" u="sng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196752"/>
            <a:ext cx="7344816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i="1" dirty="0">
                <a:latin typeface="Cambria" pitchFamily="18" charset="0"/>
              </a:rPr>
              <a:t>Д</a:t>
            </a:r>
            <a:r>
              <a:rPr lang="ru-RU" sz="2400" i="1" dirty="0" smtClean="0">
                <a:latin typeface="Cambria" pitchFamily="18" charset="0"/>
              </a:rPr>
              <a:t>изайн </a:t>
            </a:r>
            <a:r>
              <a:rPr lang="ru-RU" sz="2400" i="1" dirty="0">
                <a:latin typeface="Cambria" pitchFamily="18" charset="0"/>
              </a:rPr>
              <a:t>– это современное искусство художественного конструирования, разработка образцов рационального построения предметной среды</a:t>
            </a:r>
            <a:r>
              <a:rPr lang="ru-RU" sz="2400" i="1" dirty="0" smtClean="0">
                <a:latin typeface="Cambria" pitchFamily="18" charset="0"/>
              </a:rPr>
              <a:t>.</a:t>
            </a:r>
            <a:endParaRPr lang="ru-RU" sz="2400" i="1" dirty="0">
              <a:latin typeface="Cambria" pitchFamily="18" charset="0"/>
            </a:endParaRP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i="1" dirty="0">
                <a:latin typeface="Cambria" pitchFamily="18" charset="0"/>
              </a:rPr>
              <a:t>Человек, занимающийся дизайном (дизайнер) должен обладать знаниями во многих предметных областях и умело применять их на практике, проецируя в творческом процессе создание образа. 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i="1" dirty="0">
                <a:latin typeface="Cambria" pitchFamily="18" charset="0"/>
              </a:rPr>
              <a:t>Понятие дизайнер объединяет в себе множество названий профессий специалистов, которые трудятся в области </a:t>
            </a:r>
            <a:r>
              <a:rPr lang="ru-RU" sz="2400" i="1" dirty="0" smtClean="0">
                <a:latin typeface="Cambria" pitchFamily="18" charset="0"/>
              </a:rPr>
              <a:t>дизайна</a:t>
            </a:r>
            <a:endParaRPr lang="ru-RU" sz="2400" i="1" dirty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5264158"/>
            <a:ext cx="619268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Cambria" pitchFamily="18" charset="0"/>
              </a:rPr>
              <a:t>(</a:t>
            </a:r>
            <a:r>
              <a:rPr lang="ru-RU" sz="2400" i="1" dirty="0">
                <a:latin typeface="Cambria" pitchFamily="18" charset="0"/>
              </a:rPr>
              <a:t>модельеры, архитекторы, конструкторы, декораторы, стилисты и т.п.).</a:t>
            </a:r>
          </a:p>
        </p:txBody>
      </p:sp>
      <p:pic>
        <p:nvPicPr>
          <p:cNvPr id="5" name="Picture 4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167" y="4832223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975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03170" y="908720"/>
            <a:ext cx="782927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3) Промышленная 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революция</a:t>
            </a:r>
            <a:endParaRPr lang="ru-RU" sz="2400" dirty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ru-RU" sz="2400" i="1" dirty="0">
                <a:latin typeface="Cambria" pitchFamily="18" charset="0"/>
              </a:rPr>
              <a:t>Следующим ключевым этапом в развитии прикладного дизайна стала промышленная революция. </a:t>
            </a:r>
            <a:r>
              <a:rPr lang="ru-RU" sz="2400" dirty="0">
                <a:latin typeface="Cambria" pitchFamily="18" charset="0"/>
              </a:rPr>
              <a:t>В мировой истории начало промышленной революции связывают с изобретением эффективного парового двигателя в Англии во второй половине XVIII века. Этот период положил начало демократизации дизайна. Благодаря развитию массового промышленного производства предметы декоративно-прикладного искусства стали более доступны среднему классу, и дизайн интерьера перестал быть хобби и прерогативой только одной элиты общества.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6105" y="519063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Этапы возникновения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3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76105" y="519063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C00000"/>
                </a:solidFill>
                <a:latin typeface="Cambria" pitchFamily="18" charset="0"/>
              </a:rPr>
              <a:t>Парова́я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Cambria" pitchFamily="18" charset="0"/>
              </a:rPr>
              <a:t>маши́на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sz="2400" dirty="0">
                <a:latin typeface="Cambria" pitchFamily="18" charset="0"/>
              </a:rPr>
              <a:t>— тепловой двигатель внешнего сгорания, преобразующий энергию водяного пара в механическую работу возвратно-поступательного движения поршня, а затем во вращательное движение вала. В более широком смысле паровая машина — любой двигатель внешнего сгорания, который преобразует энергию пара в механическую работу</a:t>
            </a:r>
            <a:r>
              <a:rPr lang="ru-RU" sz="2400" dirty="0" smtClean="0">
                <a:latin typeface="Cambria" pitchFamily="18" charset="0"/>
              </a:rPr>
              <a:t>.</a:t>
            </a:r>
          </a:p>
          <a:p>
            <a:r>
              <a:rPr lang="ru-RU" sz="2400" dirty="0"/>
              <a:t>В 1705 году англичанин </a:t>
            </a:r>
            <a:r>
              <a:rPr lang="ru-RU" sz="2400" b="1" dirty="0"/>
              <a:t>Томас </a:t>
            </a:r>
            <a:r>
              <a:rPr lang="ru-RU" sz="2400" b="1" dirty="0" err="1"/>
              <a:t>Ньюкомен</a:t>
            </a:r>
            <a:r>
              <a:rPr lang="ru-RU" sz="2400" b="1" dirty="0"/>
              <a:t> </a:t>
            </a:r>
            <a:r>
              <a:rPr lang="ru-RU" sz="2400" dirty="0"/>
              <a:t>изобрел паровой двигатель. Он использовался для откачки воды из угольных шахт.</a:t>
            </a:r>
            <a:endParaRPr lang="ru-RU" sz="2400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74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vunderkind.info/wp-content/uploads/2012/11/promyshlennaya-revolyuciya-768x4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75" y="1484784"/>
            <a:ext cx="758569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25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55576" y="920909"/>
            <a:ext cx="7704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4) </a:t>
            </a:r>
            <a:r>
              <a:rPr lang="ru-RU" sz="2400" b="1" dirty="0" err="1" smtClean="0">
                <a:solidFill>
                  <a:srgbClr val="C00000"/>
                </a:solidFill>
                <a:latin typeface="Cambria" pitchFamily="18" charset="0"/>
              </a:rPr>
              <a:t>Баухауз</a:t>
            </a:r>
            <a:endParaRPr lang="ru-RU" sz="2400" dirty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ru-RU" sz="2400" dirty="0">
                <a:latin typeface="Cambria" pitchFamily="18" charset="0"/>
              </a:rPr>
              <a:t>Существенным шагом в развитии теории и практики дизайна стало создание в Веймарской республике в результате объединения 25 апреля 1919 года </a:t>
            </a:r>
            <a:r>
              <a:rPr lang="ru-RU" sz="2400" dirty="0" err="1">
                <a:latin typeface="Cambria" pitchFamily="18" charset="0"/>
              </a:rPr>
              <a:t>Саксонско</a:t>
            </a:r>
            <a:r>
              <a:rPr lang="ru-RU" sz="2400" dirty="0">
                <a:latin typeface="Cambria" pitchFamily="18" charset="0"/>
              </a:rPr>
              <a:t>-Веймарской Высшей школы изобразительных искусств и основанной Анри Ван де Вельде </a:t>
            </a:r>
            <a:r>
              <a:rPr lang="ru-RU" sz="2400" dirty="0" err="1">
                <a:latin typeface="Cambria" pitchFamily="18" charset="0"/>
              </a:rPr>
              <a:t>Саксонско</a:t>
            </a:r>
            <a:r>
              <a:rPr lang="ru-RU" sz="2400" dirty="0">
                <a:latin typeface="Cambria" pitchFamily="18" charset="0"/>
              </a:rPr>
              <a:t>-Веймарской школы прикладного искусства Высшей школы строительства и художественного конструирования (</a:t>
            </a:r>
            <a:r>
              <a:rPr lang="ru-RU" sz="2400" dirty="0" err="1">
                <a:latin typeface="Cambria" pitchFamily="18" charset="0"/>
              </a:rPr>
              <a:t>Staatliche</a:t>
            </a:r>
            <a:r>
              <a:rPr lang="ru-RU" sz="2400" dirty="0">
                <a:latin typeface="Cambria" pitchFamily="18" charset="0"/>
              </a:rPr>
              <a:t> </a:t>
            </a:r>
            <a:r>
              <a:rPr lang="ru-RU" sz="2400" dirty="0" err="1">
                <a:latin typeface="Cambria" pitchFamily="18" charset="0"/>
              </a:rPr>
              <a:t>Bauhaus</a:t>
            </a:r>
            <a:r>
              <a:rPr lang="ru-RU" sz="2400" dirty="0">
                <a:latin typeface="Cambria" pitchFamily="18" charset="0"/>
              </a:rPr>
              <a:t>).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6105" y="519063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Этапы возникновения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30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http://www.massimodeluca.it/uploads/8140101_BAU_BAU_-_stampa_su_carta_cotone__50x50cm._ed_di_9._20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76672"/>
            <a:ext cx="561662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77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srbski.weebly.com/uploads/4/8/9/7/48971821/6409592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692696"/>
            <a:ext cx="47580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Этапы становления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дизайна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190967"/>
            <a:ext cx="7605590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 dirty="0">
                <a:solidFill>
                  <a:srgbClr val="C00000"/>
                </a:solidFill>
                <a:latin typeface="Cambria" pitchFamily="18" charset="0"/>
              </a:rPr>
              <a:t>История развития художественного конструирования берет начало с середины 19 в. Исторические этапы формообразования</a:t>
            </a:r>
            <a:r>
              <a:rPr lang="ru-RU" sz="2400" dirty="0" smtClean="0">
                <a:solidFill>
                  <a:srgbClr val="C00000"/>
                </a:solidFill>
                <a:latin typeface="Cambria" pitchFamily="18" charset="0"/>
              </a:rPr>
              <a:t>:</a:t>
            </a:r>
            <a:endParaRPr lang="ru-RU" sz="2400" dirty="0">
              <a:solidFill>
                <a:srgbClr val="C00000"/>
              </a:solidFill>
              <a:latin typeface="Cambria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b="1" dirty="0" smtClean="0">
                <a:latin typeface="Cambria" pitchFamily="18" charset="0"/>
              </a:rPr>
              <a:t>1. </a:t>
            </a:r>
            <a:r>
              <a:rPr lang="ru-RU" sz="2400" i="1" dirty="0" smtClean="0">
                <a:latin typeface="Cambria" pitchFamily="18" charset="0"/>
              </a:rPr>
              <a:t>Кустарное</a:t>
            </a:r>
            <a:r>
              <a:rPr lang="ru-RU" sz="2400" i="1" dirty="0">
                <a:latin typeface="Cambria" pitchFamily="18" charset="0"/>
              </a:rPr>
              <a:t>, ремесленное производство (от начала человеческой цивилизации до конца 18 века) - предтеча дизайна </a:t>
            </a:r>
          </a:p>
          <a:p>
            <a:pPr>
              <a:lnSpc>
                <a:spcPct val="90000"/>
              </a:lnSpc>
              <a:defRPr/>
            </a:pPr>
            <a:r>
              <a:rPr lang="ru-RU" sz="2400" b="1" i="1" dirty="0">
                <a:latin typeface="Cambria" pitchFamily="18" charset="0"/>
              </a:rPr>
              <a:t>2. </a:t>
            </a:r>
            <a:r>
              <a:rPr lang="ru-RU" sz="2400" i="1" dirty="0">
                <a:latin typeface="Cambria" pitchFamily="18" charset="0"/>
              </a:rPr>
              <a:t>Индустриальное машинное производство - конец 18 века начало 20 века </a:t>
            </a:r>
          </a:p>
          <a:p>
            <a:pPr>
              <a:lnSpc>
                <a:spcPct val="90000"/>
              </a:lnSpc>
              <a:defRPr/>
            </a:pPr>
            <a:r>
              <a:rPr lang="ru-RU" sz="2400" b="1" i="1" dirty="0">
                <a:latin typeface="Cambria" pitchFamily="18" charset="0"/>
              </a:rPr>
              <a:t>3.</a:t>
            </a:r>
            <a:r>
              <a:rPr lang="ru-RU" sz="2400" i="1" dirty="0">
                <a:latin typeface="Cambria" pitchFamily="18" charset="0"/>
              </a:rPr>
              <a:t> Этап дизайна - начало 20-21вв.</a:t>
            </a:r>
          </a:p>
        </p:txBody>
      </p:sp>
    </p:spTree>
    <p:extLst>
      <p:ext uri="{BB962C8B-B14F-4D97-AF65-F5344CB8AC3E}">
        <p14:creationId xmlns:p14="http://schemas.microsoft.com/office/powerpoint/2010/main" val="27662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8" descr="Изображение 1 0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3096395" cy="2341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748113" y="3140968"/>
            <a:ext cx="3103858" cy="5847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>
                <a:latin typeface="Cambria" pitchFamily="18" charset="0"/>
              </a:rPr>
              <a:t>Стул ремесленного производства. </a:t>
            </a:r>
            <a:r>
              <a:rPr lang="ru-RU" sz="1600" dirty="0" err="1">
                <a:latin typeface="Cambria" pitchFamily="18" charset="0"/>
              </a:rPr>
              <a:t>Др.Египет</a:t>
            </a:r>
            <a:endParaRPr lang="ru-RU" sz="1600" dirty="0">
              <a:latin typeface="Cambria" pitchFamily="18" charset="0"/>
            </a:endParaRPr>
          </a:p>
        </p:txBody>
      </p:sp>
      <p:pic>
        <p:nvPicPr>
          <p:cNvPr id="8" name="Picture 19" descr="ww_70_276Чарльз Макинтош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620688"/>
            <a:ext cx="2083494" cy="2326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5754983" y="3140968"/>
            <a:ext cx="2561433" cy="33855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>
                <a:latin typeface="Cambria" pitchFamily="18" charset="0"/>
              </a:rPr>
              <a:t>Стулья Макинтоша 19в.</a:t>
            </a:r>
          </a:p>
        </p:txBody>
      </p:sp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64643" y="2915591"/>
            <a:ext cx="2046930" cy="2779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3821214" y="5778897"/>
            <a:ext cx="2334962" cy="33855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>
                <a:latin typeface="Cambria" pitchFamily="18" charset="0"/>
              </a:rPr>
              <a:t>Стул </a:t>
            </a:r>
            <a:r>
              <a:rPr lang="ru-RU" sz="1600" dirty="0" err="1">
                <a:latin typeface="Cambria" pitchFamily="18" charset="0"/>
              </a:rPr>
              <a:t>А.Аалто</a:t>
            </a:r>
            <a:r>
              <a:rPr lang="ru-RU" sz="1600" dirty="0">
                <a:latin typeface="Cambria" pitchFamily="18" charset="0"/>
              </a:rPr>
              <a:t> 20 в.</a:t>
            </a:r>
          </a:p>
        </p:txBody>
      </p:sp>
    </p:spTree>
    <p:extLst>
      <p:ext uri="{BB962C8B-B14F-4D97-AF65-F5344CB8AC3E}">
        <p14:creationId xmlns:p14="http://schemas.microsoft.com/office/powerpoint/2010/main" val="313398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692696"/>
            <a:ext cx="7535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Ключевые фигуры новейшей истории дизайна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41375" y="1340768"/>
            <a:ext cx="76492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latin typeface="Cambria" pitchFamily="18" charset="0"/>
              </a:rPr>
              <a:t>Говоря о ключевых моментах эволюции интерьера, нельзя забывать, что в этом процессе участвовали и конкретные люди. В истории дизайна было много людей, значение деятельности которых нельзя недооценивать. </a:t>
            </a:r>
            <a:endParaRPr lang="ru-RU" sz="2400" i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84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692696"/>
            <a:ext cx="7535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Ключевые фигуры новейшей истории дизайна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1268760"/>
            <a:ext cx="37009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Чарльз</a:t>
            </a:r>
            <a:r>
              <a:rPr lang="ru-RU" sz="2400" dirty="0">
                <a:solidFill>
                  <a:srgbClr val="C00000"/>
                </a:solidFill>
                <a:latin typeface="Cambria" pitchFamily="18" charset="0"/>
              </a:rPr>
              <a:t> </a:t>
            </a:r>
            <a:r>
              <a:rPr lang="ru-RU" sz="2400" b="1" dirty="0" err="1">
                <a:solidFill>
                  <a:srgbClr val="C00000"/>
                </a:solidFill>
                <a:latin typeface="Cambria" pitchFamily="18" charset="0"/>
              </a:rPr>
              <a:t>Рени</a:t>
            </a:r>
            <a:r>
              <a:rPr lang="ru-RU" sz="2400" dirty="0">
                <a:solidFill>
                  <a:srgbClr val="C00000"/>
                </a:solidFill>
                <a:latin typeface="Cambria" pitchFamily="18" charset="0"/>
              </a:rPr>
              <a:t> 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Макинтош</a:t>
            </a:r>
            <a:endParaRPr lang="ru-RU" sz="2400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4342" name="Picture 6" descr="http://img.over-blog-kiwi.com/0/54/52/09/20140427/ob_ab5aab_charles-rennie-mackintosh-circa-1900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63" y="1740427"/>
            <a:ext cx="2833906" cy="4159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771075" y="1767537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Cambria" pitchFamily="18" charset="0"/>
              </a:rPr>
              <a:t>Чарльз Ренни Макинтош (</a:t>
            </a:r>
            <a:r>
              <a:rPr lang="ru-RU" dirty="0" err="1">
                <a:latin typeface="Cambria" pitchFamily="18" charset="0"/>
              </a:rPr>
              <a:t>Charles</a:t>
            </a:r>
            <a:r>
              <a:rPr lang="ru-RU" dirty="0">
                <a:latin typeface="Cambria" pitchFamily="18" charset="0"/>
              </a:rPr>
              <a:t> </a:t>
            </a:r>
            <a:r>
              <a:rPr lang="ru-RU" dirty="0" err="1">
                <a:latin typeface="Cambria" pitchFamily="18" charset="0"/>
              </a:rPr>
              <a:t>Rennie</a:t>
            </a:r>
            <a:r>
              <a:rPr lang="ru-RU" dirty="0">
                <a:latin typeface="Cambria" pitchFamily="18" charset="0"/>
              </a:rPr>
              <a:t> </a:t>
            </a:r>
            <a:r>
              <a:rPr lang="ru-RU" dirty="0" err="1">
                <a:latin typeface="Cambria" pitchFamily="18" charset="0"/>
              </a:rPr>
              <a:t>Mackintosh</a:t>
            </a:r>
            <a:r>
              <a:rPr lang="ru-RU" dirty="0">
                <a:latin typeface="Cambria" pitchFamily="18" charset="0"/>
              </a:rPr>
              <a:t>; 1868–1928 гг.) – шотландский архитектор, художник и дизайнер, родоначальник стиля модерн в Шотландии. Исповедует  принцип тотального дизайна, заключающийся в разработке единой концепции всего интерьера и экстерьера дома: от мебели, чайного сервиза и столовых приборов до архитектуры самого здания. За свой недолгий век Макинтош создал серию стульев, настольных часов, светильников, столов и каминов. В его интерьере доминирует геометрия, предметы конструктивны. </a:t>
            </a:r>
            <a:endParaRPr lang="ru-RU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81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692696"/>
            <a:ext cx="7535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Ключевые фигуры новейшей истории дизайна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1268760"/>
            <a:ext cx="2934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Фрэнк Ллойд Райт</a:t>
            </a:r>
            <a:endParaRPr lang="ru-RU" sz="2400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1075" y="170080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Фрэнк Ллойд Райт (</a:t>
            </a:r>
            <a:r>
              <a:rPr lang="ru-RU" dirty="0" err="1"/>
              <a:t>Frank</a:t>
            </a:r>
            <a:r>
              <a:rPr lang="ru-RU" dirty="0"/>
              <a:t> </a:t>
            </a:r>
            <a:r>
              <a:rPr lang="ru-RU" dirty="0" err="1"/>
              <a:t>Lloyd</a:t>
            </a:r>
            <a:r>
              <a:rPr lang="ru-RU" dirty="0"/>
              <a:t> </a:t>
            </a:r>
            <a:r>
              <a:rPr lang="ru-RU" dirty="0" err="1"/>
              <a:t>Wright</a:t>
            </a:r>
            <a:r>
              <a:rPr lang="ru-RU" dirty="0"/>
              <a:t>, 1867–1959) – крупнейший архитектор в истории США. Оказал огромное влияние на развитие современной архитектуры и современного дизайна интерьера. Основоположник принципа органичной архитектуры – целостной, являющейся неотъемлемой частью среды, окружающей человека. </a:t>
            </a:r>
            <a:r>
              <a:rPr lang="ru-RU" dirty="0" smtClean="0"/>
              <a:t>Райт </a:t>
            </a:r>
            <a:r>
              <a:rPr lang="ru-RU" dirty="0"/>
              <a:t>придавал особое значение освещенности интерьера, особо подчеркивая, что помещения должны</a:t>
            </a:r>
          </a:p>
          <a:p>
            <a:r>
              <a:rPr lang="ru-RU" dirty="0"/>
              <a:t>быть расположены так, чтобы свет проникал в них с трех сторон.</a:t>
            </a:r>
          </a:p>
          <a:p>
            <a:r>
              <a:rPr lang="ru-RU" dirty="0"/>
              <a:t>Фрэнк Ллойд Райт известен еще и как страстный коллекционер японского искусства.</a:t>
            </a:r>
          </a:p>
        </p:txBody>
      </p:sp>
      <p:pic>
        <p:nvPicPr>
          <p:cNvPr id="16386" name="Picture 2" descr="https://cardesignnews.azureedge.net/media/14250259/frank_lloyd_wright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033795"/>
            <a:ext cx="3304865" cy="37147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26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4869160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27584" y="620688"/>
            <a:ext cx="5328592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400" b="1" u="sng" dirty="0" smtClean="0">
                <a:solidFill>
                  <a:srgbClr val="C00000"/>
                </a:solidFill>
                <a:latin typeface="Cambria" pitchFamily="18" charset="0"/>
              </a:rPr>
              <a:t>Принципы </a:t>
            </a:r>
            <a:r>
              <a:rPr lang="ru-RU" sz="2400" b="1" u="sng" dirty="0">
                <a:solidFill>
                  <a:srgbClr val="C00000"/>
                </a:solidFill>
                <a:latin typeface="Cambria" pitchFamily="18" charset="0"/>
              </a:rPr>
              <a:t>дизайна </a:t>
            </a:r>
            <a:endParaRPr lang="ru-RU" sz="2400" b="1" u="sng" dirty="0" smtClean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051690"/>
            <a:ext cx="7488832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AutoNum type="arabicPeriod"/>
              <a:defRPr/>
            </a:pPr>
            <a:r>
              <a:rPr lang="ru-RU" sz="2400" i="1" dirty="0" smtClean="0">
                <a:solidFill>
                  <a:srgbClr val="C00000"/>
                </a:solidFill>
                <a:latin typeface="Cambria" pitchFamily="18" charset="0"/>
              </a:rPr>
              <a:t>Единство </a:t>
            </a:r>
            <a:r>
              <a:rPr lang="ru-RU" sz="2400" i="1" dirty="0">
                <a:solidFill>
                  <a:srgbClr val="C00000"/>
                </a:solidFill>
                <a:latin typeface="Cambria" pitchFamily="18" charset="0"/>
              </a:rPr>
              <a:t>стиля. </a:t>
            </a:r>
            <a:endParaRPr lang="ru-RU" sz="2400" i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dirty="0" smtClean="0">
                <a:latin typeface="Cambria" pitchFamily="18" charset="0"/>
              </a:rPr>
              <a:t>Главный </a:t>
            </a:r>
            <a:r>
              <a:rPr lang="ru-RU" sz="2400" dirty="0">
                <a:latin typeface="Cambria" pitchFamily="18" charset="0"/>
              </a:rPr>
              <a:t>принцип дизайна. </a:t>
            </a:r>
            <a:endParaRPr lang="ru-RU" sz="2400" dirty="0" smtClean="0">
              <a:latin typeface="Cambria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dirty="0" smtClean="0">
                <a:latin typeface="Cambria" pitchFamily="18" charset="0"/>
              </a:rPr>
              <a:t>Единством </a:t>
            </a:r>
            <a:r>
              <a:rPr lang="ru-RU" sz="2400" dirty="0">
                <a:latin typeface="Cambria" pitchFamily="18" charset="0"/>
              </a:rPr>
              <a:t>стиля отличается вся креативная реклама. </a:t>
            </a:r>
            <a:endParaRPr lang="ru-RU" sz="2400" dirty="0" smtClean="0">
              <a:latin typeface="Cambria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dirty="0" smtClean="0">
                <a:latin typeface="Cambria" pitchFamily="18" charset="0"/>
              </a:rPr>
              <a:t>Композиция </a:t>
            </a:r>
            <a:r>
              <a:rPr lang="ru-RU" sz="2400" dirty="0">
                <a:latin typeface="Cambria" pitchFamily="18" charset="0"/>
              </a:rPr>
              <a:t>задумывается как единое целое, взаимосвязи составных элементов которого (текст, графика, заголовок, логотип и т. д.) создают общий, цельный эффект. </a:t>
            </a:r>
            <a:endParaRPr lang="ru-RU" sz="2400" dirty="0" smtClean="0">
              <a:latin typeface="Cambria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dirty="0" smtClean="0">
                <a:latin typeface="Cambria" pitchFamily="18" charset="0"/>
              </a:rPr>
              <a:t>В </a:t>
            </a:r>
            <a:r>
              <a:rPr lang="ru-RU" sz="2400" dirty="0">
                <a:latin typeface="Cambria" pitchFamily="18" charset="0"/>
              </a:rPr>
              <a:t>отсутствие единства исполнения объявление «разваливается», превращаясь в нагромождение отдельных частей</a:t>
            </a:r>
            <a:r>
              <a:rPr lang="ru-RU" sz="2400" dirty="0" smtClean="0">
                <a:latin typeface="Cambria" pitchFamily="18" charset="0"/>
              </a:rPr>
              <a:t>.</a:t>
            </a:r>
            <a:endParaRPr lang="ru-RU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80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692696"/>
            <a:ext cx="7535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Ключевые фигуры новейшей истории дизайна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37685" y="1268759"/>
            <a:ext cx="47132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«</a:t>
            </a:r>
            <a:r>
              <a:rPr lang="ru-RU" sz="2400" b="1" dirty="0" err="1">
                <a:solidFill>
                  <a:srgbClr val="C00000"/>
                </a:solidFill>
                <a:latin typeface="Cambria" pitchFamily="18" charset="0"/>
              </a:rPr>
              <a:t>Систер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Cambria" pitchFamily="18" charset="0"/>
              </a:rPr>
              <a:t>Пэриш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» (</a:t>
            </a:r>
            <a:r>
              <a:rPr lang="en-US" sz="2400" b="1" dirty="0">
                <a:solidFill>
                  <a:srgbClr val="C00000"/>
                </a:solidFill>
                <a:latin typeface="Cambria" pitchFamily="18" charset="0"/>
              </a:rPr>
              <a:t>Sister Parish)</a:t>
            </a:r>
            <a:endParaRPr lang="ru-RU" sz="2400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1075" y="188488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Среди проектов декораторской компании «</a:t>
            </a:r>
            <a:r>
              <a:rPr lang="ru-RU" dirty="0" err="1"/>
              <a:t>Систер</a:t>
            </a:r>
            <a:r>
              <a:rPr lang="ru-RU" dirty="0"/>
              <a:t> </a:t>
            </a:r>
            <a:r>
              <a:rPr lang="ru-RU" dirty="0" err="1"/>
              <a:t>Пэриш</a:t>
            </a:r>
            <a:r>
              <a:rPr lang="ru-RU" dirty="0"/>
              <a:t>», по всей видимости, наибольшую известность получили интерьеры Белого дома, выполненные в 1960-е годы в период правления президента Кеннеди. </a:t>
            </a:r>
            <a:r>
              <a:rPr lang="ru-RU" dirty="0" err="1"/>
              <a:t>Пэриш</a:t>
            </a:r>
            <a:r>
              <a:rPr lang="ru-RU" dirty="0"/>
              <a:t> – элитарный нью-йоркский дизайнер с великолепным чувством цвета и стиля. </a:t>
            </a:r>
            <a:r>
              <a:rPr lang="ru-RU" dirty="0" err="1"/>
              <a:t>Пэриш</a:t>
            </a:r>
            <a:r>
              <a:rPr lang="ru-RU" dirty="0"/>
              <a:t> обожала встроенные мягкие кресла и диванчики, а также либеральный английский ситец (</a:t>
            </a:r>
            <a:r>
              <a:rPr lang="ru-RU" dirty="0" err="1"/>
              <a:t>чинтс</a:t>
            </a:r>
            <a:r>
              <a:rPr lang="ru-RU" dirty="0"/>
              <a:t>) и парчу. Ее пристрастием были крашеные стены, кровати с балдахинами и лоскутные одеяла.</a:t>
            </a:r>
          </a:p>
        </p:txBody>
      </p:sp>
      <p:pic>
        <p:nvPicPr>
          <p:cNvPr id="17410" name="Picture 2" descr="http://bspoke.net/wp-content/uploads/2013/03/Sister-Pari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97" y="1916832"/>
            <a:ext cx="3037776" cy="39576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0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692696"/>
            <a:ext cx="7535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Ключевые фигуры новейшей истории дизайна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90437" y="1124744"/>
            <a:ext cx="20896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solidFill>
                  <a:srgbClr val="C00000"/>
                </a:solidFill>
                <a:latin typeface="Cambria" pitchFamily="18" charset="0"/>
              </a:rPr>
              <a:t>Ле</a:t>
            </a: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 Корбюзье</a:t>
            </a:r>
            <a:endParaRPr lang="ru-RU" sz="2400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1075" y="1640989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Настоящее имя </a:t>
            </a:r>
            <a:r>
              <a:rPr lang="ru-RU" b="1" dirty="0"/>
              <a:t>Шарль Эдуард </a:t>
            </a:r>
            <a:r>
              <a:rPr lang="ru-RU" b="1" dirty="0" err="1"/>
              <a:t>Жаннере-Гри</a:t>
            </a:r>
            <a:r>
              <a:rPr lang="ru-RU" dirty="0"/>
              <a:t> (фр. </a:t>
            </a:r>
            <a:r>
              <a:rPr lang="ru-RU" dirty="0" err="1"/>
              <a:t>Charles</a:t>
            </a:r>
            <a:r>
              <a:rPr lang="ru-RU" dirty="0"/>
              <a:t> </a:t>
            </a:r>
            <a:r>
              <a:rPr lang="ru-RU" dirty="0" err="1"/>
              <a:t>Edouard</a:t>
            </a:r>
            <a:r>
              <a:rPr lang="ru-RU" dirty="0"/>
              <a:t> </a:t>
            </a:r>
            <a:r>
              <a:rPr lang="ru-RU" dirty="0" err="1"/>
              <a:t>Jeanneret-Gris</a:t>
            </a:r>
            <a:r>
              <a:rPr lang="ru-RU" dirty="0"/>
              <a:t>), 1887–1965 гг., французский архитектор, живописец, дизайнер и теоретик архитектуры, внесший большой вклад в разработку концепции интернационального архитектурного стиля. Интернациональный стиль</a:t>
            </a:r>
            <a:r>
              <a:rPr lang="ru-RU" b="1" dirty="0"/>
              <a:t> </a:t>
            </a:r>
            <a:r>
              <a:rPr lang="ru-RU" dirty="0"/>
              <a:t>— </a:t>
            </a:r>
            <a:r>
              <a:rPr lang="ru-RU" dirty="0" smtClean="0"/>
              <a:t>ведущее направление</a:t>
            </a:r>
            <a:r>
              <a:rPr lang="ru-RU" dirty="0"/>
              <a:t> модернистской архитектурной мысли периода 1930-60-х гг. </a:t>
            </a:r>
            <a:endParaRPr lang="ru-RU" dirty="0" smtClean="0"/>
          </a:p>
          <a:p>
            <a:r>
              <a:rPr lang="ru-RU" dirty="0"/>
              <a:t>В современной технике и серийности индустриального строительства </a:t>
            </a:r>
            <a:r>
              <a:rPr lang="ru-RU" dirty="0" err="1"/>
              <a:t>Ле</a:t>
            </a:r>
            <a:r>
              <a:rPr lang="ru-RU" dirty="0"/>
              <a:t> Корбюзье видел основу обновления архитектуры, стремился эстетически выявить функционально оправданную структуру сооружения.</a:t>
            </a:r>
          </a:p>
        </p:txBody>
      </p:sp>
      <p:pic>
        <p:nvPicPr>
          <p:cNvPr id="18434" name="Picture 2" descr="https://i.pinimg.com/736x/76/08/d0/7608d0204de0bf2856a17acbb21b5e2f--organic-architecture-le-corbusi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75" y="1772816"/>
            <a:ext cx="3256808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59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2529" y="5526325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srbski.weebly.com/uploads/4/8/9/7/48971821/9628965_or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692696"/>
            <a:ext cx="19271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Вопросы: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5330" y="1268760"/>
            <a:ext cx="74790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ru-RU" sz="2400" dirty="0" smtClean="0">
                <a:latin typeface="Cambria" pitchFamily="18" charset="0"/>
              </a:rPr>
              <a:t>Термин «Дизайн»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Cambria" pitchFamily="18" charset="0"/>
              </a:rPr>
              <a:t>Принципы дизайна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Cambria" pitchFamily="18" charset="0"/>
              </a:rPr>
              <a:t>Виды дизайна (классификации)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Cambria" pitchFamily="18" charset="0"/>
              </a:rPr>
              <a:t>Кто был первым дизайнером?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Cambria" pitchFamily="18" charset="0"/>
              </a:rPr>
              <a:t>Этапы возникновения дизайна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Cambria" pitchFamily="18" charset="0"/>
              </a:rPr>
              <a:t>Ключевые фигуры истории дизайна</a:t>
            </a:r>
            <a:endParaRPr lang="ru-RU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64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63339/59eb3925-0ad9-4e2d-810b-c9512137b2a5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75" y="1124614"/>
            <a:ext cx="4096105" cy="223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just-my-beauty.com/wp-content/uploads/2015/10/1250510-1024x6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2" y="3501008"/>
            <a:ext cx="4096105" cy="258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.artlebedev.ru/everything/kaluga/identity/kaluga-doc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478" y="1536100"/>
            <a:ext cx="3179262" cy="3929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27584" y="620688"/>
            <a:ext cx="5328592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Фирменный стиль компании</a:t>
            </a:r>
          </a:p>
        </p:txBody>
      </p:sp>
      <p:pic>
        <p:nvPicPr>
          <p:cNvPr id="8" name="Picture 4" descr="AG00011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4109" y="764704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605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Cambria" pitchFamily="18" charset="0"/>
              </a:rPr>
              <a:t>2. Гармония</a:t>
            </a:r>
            <a:r>
              <a:rPr lang="ru-RU" sz="2400" i="1" dirty="0">
                <a:solidFill>
                  <a:srgbClr val="C00000"/>
                </a:solidFill>
                <a:latin typeface="Cambria" pitchFamily="18" charset="0"/>
              </a:rPr>
              <a:t>.</a:t>
            </a:r>
            <a:r>
              <a:rPr lang="ru-RU" sz="2400" dirty="0">
                <a:latin typeface="Cambria" pitchFamily="18" charset="0"/>
              </a:rPr>
              <a:t> </a:t>
            </a:r>
            <a:endParaRPr lang="ru-RU" sz="2400" dirty="0" smtClean="0"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Композиция </a:t>
            </a:r>
            <a:r>
              <a:rPr lang="ru-RU" sz="2400" dirty="0">
                <a:latin typeface="Cambria" pitchFamily="18" charset="0"/>
              </a:rPr>
              <a:t>эффективна только в том случае, если ее элементы гармонируют между собой. </a:t>
            </a:r>
            <a:endParaRPr lang="ru-RU" sz="2400" dirty="0" smtClean="0"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В </a:t>
            </a:r>
            <a:r>
              <a:rPr lang="ru-RU" sz="2400" dirty="0">
                <a:latin typeface="Cambria" pitchFamily="18" charset="0"/>
              </a:rPr>
              <a:t>объявлении не должно быть слишком много шрифтов разного типа или размера, иллюстраций и т. д.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620688"/>
            <a:ext cx="5328592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400" b="1" u="sng" dirty="0" smtClean="0">
                <a:solidFill>
                  <a:srgbClr val="C00000"/>
                </a:solidFill>
                <a:latin typeface="Cambria" pitchFamily="18" charset="0"/>
              </a:rPr>
              <a:t>Принципы </a:t>
            </a:r>
            <a:r>
              <a:rPr lang="ru-RU" sz="2400" b="1" u="sng" dirty="0">
                <a:solidFill>
                  <a:srgbClr val="C00000"/>
                </a:solidFill>
                <a:latin typeface="Cambria" pitchFamily="18" charset="0"/>
              </a:rPr>
              <a:t>дизайна </a:t>
            </a:r>
            <a:endParaRPr lang="ru-RU" sz="2400" b="1" u="sng" dirty="0" smtClean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5" name="Picture 4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3448" y="4869160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2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ad.sfu-kras.ru/images/portfolio/img_23198_m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51379"/>
            <a:ext cx="7416824" cy="546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G00011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374249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289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Cambria" pitchFamily="18" charset="0"/>
              </a:rPr>
              <a:t>3. Порядок</a:t>
            </a:r>
            <a:r>
              <a:rPr lang="ru-RU" sz="2400" i="1" dirty="0">
                <a:solidFill>
                  <a:srgbClr val="C00000"/>
                </a:solidFill>
                <a:latin typeface="Cambria" pitchFamily="18" charset="0"/>
              </a:rPr>
              <a:t>. </a:t>
            </a:r>
            <a:endParaRPr lang="ru-RU" sz="2400" i="1" dirty="0" smtClean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Объявление </a:t>
            </a:r>
            <a:r>
              <a:rPr lang="ru-RU" sz="2400" dirty="0">
                <a:latin typeface="Cambria" pitchFamily="18" charset="0"/>
              </a:rPr>
              <a:t>должно быть упорядочено, с тем чтобы оно читалось слева направо и сверху вниз. Такая последовательность элементов направляет взгляд читателя в нужную сторону. </a:t>
            </a:r>
            <a:endParaRPr lang="ru-RU" sz="2400" dirty="0" smtClean="0"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Располагайте </a:t>
            </a:r>
            <a:r>
              <a:rPr lang="ru-RU" sz="2400" dirty="0">
                <a:latin typeface="Cambria" pitchFamily="18" charset="0"/>
              </a:rPr>
              <a:t>элементы объявления так, чтобы взгляд изначально падал туда, куда вы задумали, и двигался по определенной траектории. Наиболее распространено упорядочивание в форме букв Z и S.</a:t>
            </a:r>
          </a:p>
          <a:p>
            <a:endParaRPr lang="ru-RU" sz="2400" dirty="0"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620688"/>
            <a:ext cx="5328592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400" b="1" u="sng" dirty="0" smtClean="0">
                <a:solidFill>
                  <a:srgbClr val="C00000"/>
                </a:solidFill>
                <a:latin typeface="Cambria" pitchFamily="18" charset="0"/>
              </a:rPr>
              <a:t>Принципы дизайна </a:t>
            </a:r>
          </a:p>
        </p:txBody>
      </p:sp>
      <p:pic>
        <p:nvPicPr>
          <p:cNvPr id="4" name="Picture 4" descr="AG000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3448" y="4869160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565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rtvladivostok.ru/wp-content/gallery/fentu-posters/fentu-posters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34" y="836712"/>
            <a:ext cx="7344816" cy="494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AG00011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5188381"/>
            <a:ext cx="10572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290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264</TotalTime>
  <Words>1146</Words>
  <Application>Microsoft Office PowerPoint</Application>
  <PresentationFormat>Экран (4:3)</PresentationFormat>
  <Paragraphs>133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Классификации видов дизайна №1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Antonio</dc:creator>
  <cp:lastModifiedBy>Monya</cp:lastModifiedBy>
  <cp:revision>25</cp:revision>
  <dcterms:created xsi:type="dcterms:W3CDTF">2018-09-10T17:26:56Z</dcterms:created>
  <dcterms:modified xsi:type="dcterms:W3CDTF">2018-09-11T17:18:56Z</dcterms:modified>
</cp:coreProperties>
</file>