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2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255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76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052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076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96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1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79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21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17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478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383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FC000-5B05-42A7-B692-55134CCCC26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ED276-13D7-4AAF-B482-B41859835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63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3200" y="2220686"/>
            <a:ext cx="5965371" cy="128927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Консультация для родителей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660570"/>
            <a:ext cx="6125029" cy="1197429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Подготовила воспитатель: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Юрикова В.В.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фон для презентации (лирика) - VA Real Piano-A Collection_(Inkompmusic.r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543" y="6248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40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284">
        <p15:prstTrans prst="wind"/>
      </p:transition>
    </mc:Choice>
    <mc:Fallback xmlns="">
      <p:transition spd="slow" advTm="42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1313" y="1"/>
            <a:ext cx="6966857" cy="1611085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Детские страхи: причины и что делать?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03199" y="3018971"/>
            <a:ext cx="5733143" cy="348342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/>
              <a:t>Любому ребенку свойственно испытывать чувство </a:t>
            </a:r>
            <a:r>
              <a:rPr lang="ru-RU" sz="2400" dirty="0" smtClean="0"/>
              <a:t>страха. В </a:t>
            </a:r>
            <a:r>
              <a:rPr lang="ru-RU" sz="2400" dirty="0"/>
              <a:t>различные периоды жизни страх проявляется как естественная реакция на все непонятное и неизвестное, по мере взросления ребенка страх проходит без следа, но иногда приводит к тому, что у ребенка меняется поведение: он становится неуверенным в себе, излишне тревожным и неспособным к гармоничному взаимодействию с внешним миром.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342" y="1611086"/>
            <a:ext cx="6052459" cy="43833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7" t="34709" r="21588" b="8571"/>
          <a:stretch/>
        </p:blipFill>
        <p:spPr>
          <a:xfrm>
            <a:off x="72571" y="1"/>
            <a:ext cx="4383315" cy="286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85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7876">
        <p15:prstTrans prst="wind"/>
      </p:transition>
    </mc:Choice>
    <mc:Fallback xmlns="">
      <p:transition spd="slow" advTm="178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9486" y="-174171"/>
            <a:ext cx="8011885" cy="10885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						</a:t>
            </a:r>
            <a:r>
              <a:rPr lang="ru-RU" b="1" i="1" dirty="0" smtClean="0">
                <a:solidFill>
                  <a:srgbClr val="C00000"/>
                </a:solidFill>
              </a:rPr>
              <a:t>существует четыре вида страхов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0704"/>
            <a:ext cx="11353800" cy="5597296"/>
          </a:xfrm>
        </p:spPr>
        <p:txBody>
          <a:bodyPr>
            <a:normAutofit fontScale="92500" lnSpcReduction="10000"/>
          </a:bodyPr>
          <a:lstStyle/>
          <a:p>
            <a:pPr marL="3657600" lvl="8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	1. Навязчивые </a:t>
            </a:r>
            <a:r>
              <a:rPr lang="ru-RU" sz="3200" b="1" dirty="0">
                <a:solidFill>
                  <a:srgbClr val="C00000"/>
                </a:solidFill>
              </a:rPr>
              <a:t>страхи</a:t>
            </a:r>
            <a:r>
              <a:rPr lang="ru-RU" sz="3200" dirty="0">
                <a:solidFill>
                  <a:srgbClr val="C00000"/>
                </a:solidFill>
              </a:rPr>
              <a:t>. </a:t>
            </a:r>
            <a:endParaRPr lang="ru-RU" sz="3200" dirty="0" smtClean="0">
              <a:solidFill>
                <a:srgbClr val="C00000"/>
              </a:solidFill>
            </a:endParaRPr>
          </a:p>
          <a:p>
            <a:pPr marL="3657600" lvl="8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	</a:t>
            </a:r>
            <a:r>
              <a:rPr lang="ru-RU" sz="3500" dirty="0" smtClean="0"/>
              <a:t>Эти 	страхи </a:t>
            </a:r>
            <a:r>
              <a:rPr lang="ru-RU" sz="3500" dirty="0"/>
              <a:t>ребенок испытывает </a:t>
            </a:r>
            <a:r>
              <a:rPr lang="ru-RU" sz="3500" dirty="0" smtClean="0"/>
              <a:t>в определенных </a:t>
            </a:r>
            <a:r>
              <a:rPr lang="ru-RU" sz="3500" dirty="0"/>
              <a:t>ситуациях, боится </a:t>
            </a:r>
            <a:r>
              <a:rPr lang="ru-RU" sz="3500" dirty="0" smtClean="0"/>
              <a:t>	обстоятельств</a:t>
            </a:r>
            <a:r>
              <a:rPr lang="ru-RU" sz="3500" dirty="0"/>
              <a:t>, которые могут их </a:t>
            </a:r>
            <a:r>
              <a:rPr lang="ru-RU" sz="3500" dirty="0" smtClean="0"/>
              <a:t>	за </a:t>
            </a:r>
            <a:r>
              <a:rPr lang="ru-RU" sz="3500" dirty="0"/>
              <a:t>собой повлечь (например, </a:t>
            </a:r>
            <a:r>
              <a:rPr lang="ru-RU" sz="3500" dirty="0" smtClean="0"/>
              <a:t>	страх </a:t>
            </a:r>
            <a:r>
              <a:rPr lang="ru-RU" sz="3500" dirty="0"/>
              <a:t>высоты, воды</a:t>
            </a:r>
            <a:r>
              <a:rPr lang="ru-RU" sz="3500" dirty="0" smtClean="0"/>
              <a:t>)</a:t>
            </a:r>
          </a:p>
          <a:p>
            <a:pPr marL="742950" indent="-742950">
              <a:buAutoNum type="arabicPeriod"/>
            </a:pPr>
            <a:endParaRPr lang="ru-RU" sz="3600" dirty="0"/>
          </a:p>
          <a:p>
            <a:pPr marL="742950" indent="-742950">
              <a:buAutoNum type="arabicPeriod"/>
            </a:pPr>
            <a:endParaRPr lang="ru-RU" sz="3600" dirty="0" smtClean="0"/>
          </a:p>
          <a:p>
            <a:pPr marL="742950" indent="-742950">
              <a:buAutoNum type="arabicPeriod"/>
            </a:pPr>
            <a:endParaRPr lang="ru-RU" sz="3600" dirty="0"/>
          </a:p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</a:rPr>
              <a:t>2. Бредовые страхи.</a:t>
            </a:r>
            <a:r>
              <a:rPr lang="ru-RU" sz="3600" dirty="0">
                <a:solidFill>
                  <a:srgbClr val="FFFF00"/>
                </a:solidFill>
              </a:rPr>
              <a:t> </a:t>
            </a:r>
            <a:r>
              <a:rPr lang="ru-RU" sz="3600" dirty="0"/>
              <a:t>Самая тяжелая форма страхов, которой нет объяснения. Например, ребенок боится играть с какой – то игрушкой и т.д.</a:t>
            </a:r>
          </a:p>
        </p:txBody>
      </p:sp>
    </p:spTree>
    <p:extLst>
      <p:ext uri="{BB962C8B-B14F-4D97-AF65-F5344CB8AC3E}">
        <p14:creationId xmlns:p14="http://schemas.microsoft.com/office/powerpoint/2010/main" val="2162809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4315">
        <p15:prstTrans prst="wind"/>
      </p:transition>
    </mc:Choice>
    <mc:Fallback xmlns="">
      <p:transition spd="slow" advTm="143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9493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896">
        <p15:prstTrans prst="wind"/>
      </p:transition>
    </mc:Choice>
    <mc:Fallback xmlns="">
      <p:transition spd="slow" advTm="88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8571" y="1233714"/>
            <a:ext cx="7257144" cy="445588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4</a:t>
            </a:r>
            <a:r>
              <a:rPr lang="ru-RU" i="1" dirty="0">
                <a:solidFill>
                  <a:srgbClr val="C00000"/>
                </a:solidFill>
              </a:rPr>
              <a:t>. Ночные </a:t>
            </a:r>
            <a:r>
              <a:rPr lang="ru-RU" dirty="0" smtClean="0">
                <a:solidFill>
                  <a:srgbClr val="C00000"/>
                </a:solidFill>
              </a:rPr>
              <a:t>– </a:t>
            </a:r>
            <a:r>
              <a:rPr lang="ru-RU" b="1" dirty="0" smtClean="0">
                <a:solidFill>
                  <a:srgbClr val="002060"/>
                </a:solidFill>
              </a:rPr>
              <a:t>беспокойный </a:t>
            </a:r>
            <a:r>
              <a:rPr lang="ru-RU" b="1" dirty="0">
                <a:solidFill>
                  <a:srgbClr val="002060"/>
                </a:solidFill>
              </a:rPr>
              <a:t>сон, кошмары, пробуждение с криками и </a:t>
            </a:r>
            <a:r>
              <a:rPr lang="ru-RU" b="1" dirty="0" smtClean="0">
                <a:solidFill>
                  <a:srgbClr val="002060"/>
                </a:solidFill>
              </a:rPr>
              <a:t>плачем</a:t>
            </a:r>
            <a:r>
              <a:rPr lang="ru-RU" b="1" dirty="0">
                <a:solidFill>
                  <a:srgbClr val="002060"/>
                </a:solidFill>
              </a:rPr>
              <a:t>, утром ребенок ничего не помнит или почти ничего не помнит</a:t>
            </a:r>
            <a:r>
              <a:rPr lang="ru-RU" dirty="0">
                <a:solidFill>
                  <a:srgbClr val="C00000"/>
                </a:solidFill>
              </a:rPr>
              <a:t>.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84787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373">
        <p15:prstTrans prst="wind"/>
      </p:transition>
    </mc:Choice>
    <mc:Fallback xmlns="">
      <p:transition spd="slow" advTm="63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ОТКУДА БЕРУТЬСЯ СТРАХИ?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767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- </a:t>
            </a:r>
            <a:r>
              <a:rPr lang="ru-RU" u="sng" dirty="0"/>
              <a:t>излишняя тревожность родителей</a:t>
            </a:r>
            <a:r>
              <a:rPr lang="ru-RU" dirty="0"/>
              <a:t>. Сами родители имеют множество страхов, и эти страхи передаются ребенку, и у тревожных родителей вырастают тревожные дети с множеством фобий и страхов.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u="sng" dirty="0" err="1"/>
              <a:t>гиперопека</a:t>
            </a:r>
            <a:r>
              <a:rPr lang="ru-RU" dirty="0"/>
              <a:t>. Желание родителей оградить ребенка от проблем, мешает ему развиваться, и как следствие, может приводить к излишней тревожности и проявлению страхов.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u="sng" dirty="0"/>
              <a:t>запугивание детей родителями</a:t>
            </a:r>
            <a:r>
              <a:rPr lang="ru-RU" dirty="0"/>
              <a:t>. Вам, наверное, приходилось слышать, как некоторые родители говорят: «Не будешь слушаться, доктор тебе укол сделает», </a:t>
            </a:r>
            <a:r>
              <a:rPr lang="ru-RU" dirty="0" smtClean="0"/>
              <a:t>«</a:t>
            </a:r>
            <a:r>
              <a:rPr lang="ru-RU" dirty="0"/>
              <a:t>Не трогай – </a:t>
            </a:r>
            <a:r>
              <a:rPr lang="ru-RU" dirty="0" smtClean="0"/>
              <a:t>обожжешься». То </a:t>
            </a:r>
            <a:r>
              <a:rPr lang="ru-RU" dirty="0"/>
              <a:t>есть мы, взрослые, часто предупреждаем детей об опасности, порой не обращаем внимания на то, в какой форме мы это делаем, и тем самым запугиваем ребенка.   </a:t>
            </a:r>
          </a:p>
        </p:txBody>
      </p:sp>
    </p:spTree>
    <p:extLst>
      <p:ext uri="{BB962C8B-B14F-4D97-AF65-F5344CB8AC3E}">
        <p14:creationId xmlns:p14="http://schemas.microsoft.com/office/powerpoint/2010/main" val="4266314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4469">
        <p15:prstTrans prst="wind"/>
      </p:transition>
    </mc:Choice>
    <mc:Fallback xmlns="">
      <p:transition spd="slow" advTm="2446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0761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C000"/>
                </a:solidFill>
              </a:rPr>
              <a:t>КАК ПОМОЧЬ РЕБЕНКУ ПРЕОДОЛЕТЬ СТРАХ?</a:t>
            </a:r>
            <a:endParaRPr lang="ru-RU" sz="4000" b="1" i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1486" y="1683656"/>
            <a:ext cx="10189028" cy="470262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Правильное </a:t>
            </a:r>
            <a:r>
              <a:rPr lang="ru-RU" sz="3400" b="1" dirty="0">
                <a:solidFill>
                  <a:srgbClr val="C00000"/>
                </a:solidFill>
              </a:rPr>
              <a:t>поведение:</a:t>
            </a:r>
            <a:endParaRPr lang="ru-RU" sz="3400" dirty="0">
              <a:solidFill>
                <a:srgbClr val="C00000"/>
              </a:solidFill>
            </a:endParaRPr>
          </a:p>
          <a:p>
            <a:pPr marL="0" indent="0" algn="r">
              <a:buNone/>
            </a:pPr>
            <a:r>
              <a:rPr lang="ru-RU" b="1" dirty="0" smtClean="0"/>
              <a:t>             		- </a:t>
            </a:r>
            <a:r>
              <a:rPr lang="ru-RU" sz="3300" dirty="0"/>
              <a:t>проведите беседу, чем больше ребенок говорит о страхе, тем быстрее он может от него избавиться.</a:t>
            </a:r>
          </a:p>
          <a:p>
            <a:pPr>
              <a:buFontTx/>
              <a:buChar char="-"/>
            </a:pPr>
            <a:r>
              <a:rPr lang="ru-RU" sz="3300" dirty="0" smtClean="0"/>
              <a:t>нарисовать </a:t>
            </a:r>
            <a:r>
              <a:rPr lang="ru-RU" sz="3300" dirty="0"/>
              <a:t>страх- это самый распространенный и действенный метод борьбы с ним. </a:t>
            </a:r>
            <a:endParaRPr lang="ru-RU" sz="3300" dirty="0" smtClean="0"/>
          </a:p>
          <a:p>
            <a:pPr marL="0" indent="0">
              <a:buNone/>
            </a:pPr>
            <a:r>
              <a:rPr lang="ru-RU" sz="3300" dirty="0" smtClean="0"/>
              <a:t>- </a:t>
            </a:r>
            <a:r>
              <a:rPr lang="ru-RU" sz="3300" dirty="0"/>
              <a:t>юмор. Смейтесь вместе с ребенком над тем, чего он боится (не высмеивать самого ребенка, и то какой он трусиха, а именно предмет страха)</a:t>
            </a:r>
          </a:p>
          <a:p>
            <a:pPr marL="0" indent="0">
              <a:buNone/>
            </a:pPr>
            <a:r>
              <a:rPr lang="ru-RU" sz="3300" dirty="0" smtClean="0"/>
              <a:t>- </a:t>
            </a:r>
            <a:r>
              <a:rPr lang="ru-RU" sz="3300" dirty="0"/>
              <a:t>не относится к страхам детей, как к капризам, тем более нельзя ругать и наказывать детей за «трусость»</a:t>
            </a:r>
          </a:p>
          <a:p>
            <a:pPr marL="0" indent="0">
              <a:buNone/>
            </a:pPr>
            <a:r>
              <a:rPr lang="ru-RU" sz="3300" dirty="0" smtClean="0"/>
              <a:t>- </a:t>
            </a:r>
            <a:r>
              <a:rPr lang="ru-RU" sz="3300" dirty="0"/>
              <a:t>постоянно уверяйте своего ребенка, что он в полной безопасности. Ребенок должен верить вам и доверять.</a:t>
            </a:r>
          </a:p>
          <a:p>
            <a:pPr marL="0" indent="0">
              <a:buNone/>
            </a:pPr>
            <a:r>
              <a:rPr lang="ru-RU" sz="3300" dirty="0"/>
              <a:t>- постарайтесь отвлекать ребенка, например, когда у него началась паника, займите его игрой или наблюдением за чем-либо.</a:t>
            </a:r>
          </a:p>
          <a:p>
            <a:pPr marL="0" indent="0">
              <a:buNone/>
            </a:pPr>
            <a:r>
              <a:rPr lang="ru-RU" sz="3300" dirty="0"/>
              <a:t>- безусловным фактором является терпение при работе с детьми по устранению страхов, так как не всегда удается достичь незамедлительных результатов, так что </a:t>
            </a:r>
            <a:r>
              <a:rPr lang="ru-RU" sz="3300" b="1" dirty="0"/>
              <a:t>запаситесь терпением! </a:t>
            </a:r>
            <a:endParaRPr lang="ru-RU" sz="33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85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7683">
        <p15:prstTrans prst="wind"/>
      </p:transition>
    </mc:Choice>
    <mc:Fallback xmlns="">
      <p:transition spd="slow" advTm="376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06056" y="1944914"/>
            <a:ext cx="6792687" cy="425268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Помните!</a:t>
            </a:r>
            <a:endParaRPr lang="ru-RU" sz="32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32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должен видеть, что родители спокойны и уверены в себе, тогда детские страхи будет легче преодолеть.</a:t>
            </a:r>
          </a:p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244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513">
        <p15:prstTrans prst="wind"/>
      </p:transition>
    </mc:Choice>
    <mc:Fallback xmlns="">
      <p:transition spd="slow" advTm="55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621944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261</Words>
  <Application>Microsoft Office PowerPoint</Application>
  <PresentationFormat>Широкоэкранный</PresentationFormat>
  <Paragraphs>29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Консультация для родителей</vt:lpstr>
      <vt:lpstr>Детские страхи: причины и что делать?</vt:lpstr>
      <vt:lpstr>      существует четыре вида страхов</vt:lpstr>
      <vt:lpstr>Презентация PowerPoint</vt:lpstr>
      <vt:lpstr>4. Ночные – беспокойный сон, кошмары, пробуждение с криками и плачем, утром ребенок ничего не помнит или почти ничего не помнит. </vt:lpstr>
      <vt:lpstr>ОТКУДА БЕРУТЬСЯ СТРАХИ?</vt:lpstr>
      <vt:lpstr>КАК ПОМОЧЬ РЕБЕНКУ ПРЕОДОЛЕТЬ СТРАХ?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родителей</dc:title>
  <dc:creator>Admin</dc:creator>
  <cp:lastModifiedBy>Admin</cp:lastModifiedBy>
  <cp:revision>12</cp:revision>
  <dcterms:created xsi:type="dcterms:W3CDTF">2020-12-13T16:18:35Z</dcterms:created>
  <dcterms:modified xsi:type="dcterms:W3CDTF">2023-12-13T11:42:23Z</dcterms:modified>
</cp:coreProperties>
</file>