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8288000" cy="10287000"/>
  <p:notesSz cx="6858000" cy="9144000"/>
  <p:embeddedFontLst>
    <p:embeddedFont>
      <p:font typeface="Open Sans" panose="020B0604020202020204" charset="0"/>
      <p:regular r:id="rId12"/>
    </p:embeddedFont>
    <p:embeddedFont>
      <p:font typeface="Noto Serif Display Light" panose="020B0604020202020204"/>
      <p:regular r:id="rId13"/>
    </p:embeddedFont>
    <p:embeddedFont>
      <p:font typeface="Anaphora" panose="020B0604020202020204" charset="0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Arsenica" panose="020B0604020202020204" charset="0"/>
      <p:regular r:id="rId19"/>
    </p:embeddedFont>
    <p:embeddedFont>
      <p:font typeface="Open Sans Light" panose="020B0604020202020204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965" autoAdjust="0"/>
  </p:normalViewPr>
  <p:slideViewPr>
    <p:cSldViewPr>
      <p:cViewPr varScale="1">
        <p:scale>
          <a:sx n="74" d="100"/>
          <a:sy n="74" d="100"/>
        </p:scale>
        <p:origin x="69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1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337666">
            <a:off x="-676592" y="-312898"/>
            <a:ext cx="18447884" cy="15081145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0" y="3238500"/>
            <a:ext cx="18288000" cy="3390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9000">
                <a:solidFill>
                  <a:srgbClr val="000000"/>
                </a:solidFill>
                <a:latin typeface="Arsenica"/>
              </a:rPr>
              <a:t>Игры на мышление и воображение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7044392"/>
            <a:ext cx="18288000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0"/>
              </a:lnSpc>
            </a:pPr>
            <a:r>
              <a:rPr lang="en-US" sz="4900" dirty="0" err="1" smtClean="0">
                <a:solidFill>
                  <a:srgbClr val="000000"/>
                </a:solidFill>
                <a:latin typeface="Anaphora"/>
              </a:rPr>
              <a:t>Подготовила</a:t>
            </a:r>
            <a:r>
              <a:rPr lang="ru-RU" sz="4900" dirty="0">
                <a:solidFill>
                  <a:srgbClr val="000000"/>
                </a:solidFill>
                <a:latin typeface="Anaphora"/>
              </a:rPr>
              <a:t> </a:t>
            </a:r>
            <a:r>
              <a:rPr lang="en-US" sz="4900" dirty="0" smtClean="0">
                <a:solidFill>
                  <a:srgbClr val="000000"/>
                </a:solidFill>
                <a:latin typeface="Anaphora"/>
              </a:rPr>
              <a:t>Кужелева В</a:t>
            </a:r>
            <a:r>
              <a:rPr lang="ru-RU" sz="4900" smtClean="0">
                <a:solidFill>
                  <a:srgbClr val="000000"/>
                </a:solidFill>
                <a:latin typeface="Anaphora"/>
              </a:rPr>
              <a:t>.А.</a:t>
            </a:r>
            <a:endParaRPr lang="en-US" sz="4900" dirty="0">
              <a:solidFill>
                <a:srgbClr val="000000"/>
              </a:solidFill>
              <a:latin typeface="Anaphor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0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810486" y="-6342811"/>
            <a:ext cx="13938055" cy="1393805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2071154">
            <a:off x="-9437504" y="810679"/>
            <a:ext cx="18085189" cy="21658909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3276600" y="4305300"/>
            <a:ext cx="12963526" cy="13415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249"/>
              </a:lnSpc>
            </a:pPr>
            <a:r>
              <a:rPr lang="en-US" sz="8000" dirty="0">
                <a:solidFill>
                  <a:srgbClr val="000000"/>
                </a:solidFill>
                <a:latin typeface="Noto Serif Display Light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36946" t="4586" b="5994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85000"/>
          </a:blip>
          <a:srcRect/>
          <a:stretch>
            <a:fillRect/>
          </a:stretch>
        </p:blipFill>
        <p:spPr>
          <a:xfrm rot="9007576">
            <a:off x="-3718518" y="1240391"/>
            <a:ext cx="10624840" cy="12724359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3202409" y="3658541"/>
            <a:ext cx="11883182" cy="2380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852"/>
              </a:lnSpc>
            </a:pPr>
            <a:r>
              <a:rPr lang="en-US" sz="12037">
                <a:solidFill>
                  <a:srgbClr val="000000"/>
                </a:solidFill>
                <a:latin typeface="Arsenica"/>
              </a:rPr>
              <a:t>Игра "Метафоры"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E2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6410564" y="1709417"/>
            <a:ext cx="15350424" cy="15350424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553079" y="1073320"/>
            <a:ext cx="14773562" cy="2208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Open Sans"/>
              </a:rPr>
              <a:t>Участники, при получении слова, описывают те внутренние видения, которые возникли при произношении слова - "раздражителя". 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117855" y="3915796"/>
            <a:ext cx="2397621" cy="7566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</a:pP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Кипеть</a:t>
            </a:r>
            <a:endParaRPr lang="en-US" sz="4199" dirty="0">
              <a:solidFill>
                <a:srgbClr val="000000"/>
              </a:solidFill>
              <a:latin typeface="Open Sans Light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003990" y="5009266"/>
            <a:ext cx="2625350" cy="7566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</a:pP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Стучать</a:t>
            </a:r>
            <a:endParaRPr lang="en-US" sz="4199" dirty="0">
              <a:solidFill>
                <a:srgbClr val="000000"/>
              </a:solidFill>
              <a:latin typeface="Open Sans Light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431931" y="6102736"/>
            <a:ext cx="3769467" cy="7566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</a:pP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Разлетаться</a:t>
            </a:r>
            <a:endParaRPr lang="en-US" sz="4199" dirty="0">
              <a:solidFill>
                <a:srgbClr val="000000"/>
              </a:solidFill>
              <a:latin typeface="Open Sans Light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219791" y="7196206"/>
            <a:ext cx="2354781" cy="7566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</a:pP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Расти</a:t>
            </a:r>
            <a:endParaRPr lang="en-US" sz="4199" dirty="0">
              <a:solidFill>
                <a:srgbClr val="000000"/>
              </a:solidFill>
              <a:latin typeface="Open Sans Light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050163" y="8289676"/>
            <a:ext cx="2694035" cy="7566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</a:pP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Гаснуть</a:t>
            </a:r>
            <a:endParaRPr lang="en-US" sz="4199" dirty="0">
              <a:solidFill>
                <a:srgbClr val="000000"/>
              </a:solidFill>
              <a:latin typeface="Open Sans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36946" t="4586" b="5994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85000"/>
          </a:blip>
          <a:srcRect/>
          <a:stretch>
            <a:fillRect/>
          </a:stretch>
        </p:blipFill>
        <p:spPr>
          <a:xfrm rot="9007576">
            <a:off x="-3718518" y="1240391"/>
            <a:ext cx="10624840" cy="12724359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990600" y="2610328"/>
            <a:ext cx="15925800" cy="43345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852"/>
              </a:lnSpc>
            </a:pPr>
            <a:r>
              <a:rPr lang="en-US" sz="12037" dirty="0" err="1">
                <a:solidFill>
                  <a:srgbClr val="000000"/>
                </a:solidFill>
                <a:latin typeface="Arsenica"/>
              </a:rPr>
              <a:t>Игра</a:t>
            </a:r>
            <a:r>
              <a:rPr lang="en-US" sz="12037" dirty="0">
                <a:solidFill>
                  <a:srgbClr val="000000"/>
                </a:solidFill>
                <a:latin typeface="Arsenica"/>
              </a:rPr>
              <a:t> </a:t>
            </a:r>
          </a:p>
          <a:p>
            <a:pPr algn="ctr">
              <a:lnSpc>
                <a:spcPts val="16852"/>
              </a:lnSpc>
            </a:pPr>
            <a:r>
              <a:rPr lang="en-US" sz="12037" dirty="0">
                <a:solidFill>
                  <a:srgbClr val="000000"/>
                </a:solidFill>
                <a:latin typeface="Arsenica"/>
              </a:rPr>
              <a:t>"</a:t>
            </a:r>
            <a:r>
              <a:rPr lang="en-US" sz="12037" dirty="0" err="1">
                <a:solidFill>
                  <a:srgbClr val="000000"/>
                </a:solidFill>
                <a:latin typeface="Arsenica"/>
              </a:rPr>
              <a:t>Дорисуй</a:t>
            </a:r>
            <a:r>
              <a:rPr lang="en-US" sz="12037" dirty="0">
                <a:solidFill>
                  <a:srgbClr val="000000"/>
                </a:solidFill>
                <a:latin typeface="Arsenica"/>
              </a:rPr>
              <a:t> </a:t>
            </a:r>
            <a:r>
              <a:rPr lang="en-US" sz="12037" dirty="0" err="1">
                <a:solidFill>
                  <a:srgbClr val="000000"/>
                </a:solidFill>
                <a:latin typeface="Arsenica"/>
              </a:rPr>
              <a:t>картинку</a:t>
            </a:r>
            <a:r>
              <a:rPr lang="en-US" sz="12037" dirty="0">
                <a:solidFill>
                  <a:srgbClr val="000000"/>
                </a:solidFill>
                <a:latin typeface="Arsenica"/>
              </a:rPr>
              <a:t>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E2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6410564" y="1709417"/>
            <a:ext cx="15350424" cy="15350424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854533" y="4006215"/>
            <a:ext cx="15212963" cy="21983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</a:pP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Разложите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на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листе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бумаги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точки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, </a:t>
            </a: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не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задумываясь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об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их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местоположении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. </a:t>
            </a: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Потом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попробуйте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соединить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прямыми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линиями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эти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199" dirty="0" err="1" smtClean="0">
                <a:solidFill>
                  <a:srgbClr val="000000"/>
                </a:solidFill>
                <a:latin typeface="Open Sans Light"/>
              </a:rPr>
              <a:t>отметины</a:t>
            </a:r>
            <a:r>
              <a:rPr lang="en-US" sz="4199" dirty="0" smtClean="0">
                <a:solidFill>
                  <a:srgbClr val="000000"/>
                </a:solidFill>
                <a:latin typeface="Open Sans Light"/>
              </a:rPr>
              <a:t>.</a:t>
            </a:r>
            <a:endParaRPr lang="en-US" sz="4199" dirty="0">
              <a:solidFill>
                <a:srgbClr val="000000"/>
              </a:solidFill>
              <a:latin typeface="Open Sans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36946" t="4586" b="5994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85000"/>
          </a:blip>
          <a:srcRect/>
          <a:stretch>
            <a:fillRect/>
          </a:stretch>
        </p:blipFill>
        <p:spPr>
          <a:xfrm rot="9007576">
            <a:off x="-3718518" y="1240391"/>
            <a:ext cx="10624840" cy="12724359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533400" y="2610328"/>
            <a:ext cx="17221200" cy="43345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852"/>
              </a:lnSpc>
            </a:pPr>
            <a:r>
              <a:rPr lang="en-US" sz="12037" dirty="0" err="1">
                <a:solidFill>
                  <a:srgbClr val="000000"/>
                </a:solidFill>
                <a:latin typeface="Arsenica"/>
              </a:rPr>
              <a:t>Игра</a:t>
            </a:r>
            <a:r>
              <a:rPr lang="en-US" sz="12037" dirty="0">
                <a:solidFill>
                  <a:srgbClr val="000000"/>
                </a:solidFill>
                <a:latin typeface="Arsenica"/>
              </a:rPr>
              <a:t> </a:t>
            </a:r>
          </a:p>
          <a:p>
            <a:pPr algn="ctr">
              <a:lnSpc>
                <a:spcPts val="16852"/>
              </a:lnSpc>
            </a:pPr>
            <a:r>
              <a:rPr lang="en-US" sz="12037" dirty="0">
                <a:solidFill>
                  <a:srgbClr val="000000"/>
                </a:solidFill>
                <a:latin typeface="Arsenica"/>
              </a:rPr>
              <a:t>"</a:t>
            </a:r>
            <a:r>
              <a:rPr lang="en-US" sz="12037" dirty="0" err="1">
                <a:solidFill>
                  <a:srgbClr val="000000"/>
                </a:solidFill>
                <a:latin typeface="Arsenica"/>
              </a:rPr>
              <a:t>Дорисуй</a:t>
            </a:r>
            <a:r>
              <a:rPr lang="en-US" sz="12037" dirty="0">
                <a:solidFill>
                  <a:srgbClr val="000000"/>
                </a:solidFill>
                <a:latin typeface="Arsenica"/>
              </a:rPr>
              <a:t> </a:t>
            </a:r>
            <a:r>
              <a:rPr lang="en-US" sz="12037" dirty="0" err="1">
                <a:solidFill>
                  <a:srgbClr val="000000"/>
                </a:solidFill>
                <a:latin typeface="Arsenica"/>
              </a:rPr>
              <a:t>картинку</a:t>
            </a:r>
            <a:r>
              <a:rPr lang="en-US" sz="12037" dirty="0">
                <a:solidFill>
                  <a:srgbClr val="000000"/>
                </a:solidFill>
                <a:latin typeface="Arsenica"/>
              </a:rPr>
              <a:t> 2"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E2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6410564" y="1709417"/>
            <a:ext cx="15350424" cy="1535042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263286" y="989617"/>
            <a:ext cx="6996014" cy="8307767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273239" y="3263265"/>
            <a:ext cx="8666621" cy="3684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 dirty="0" err="1">
                <a:solidFill>
                  <a:srgbClr val="000000"/>
                </a:solidFill>
                <a:latin typeface="Open Sans Light"/>
              </a:rPr>
              <a:t>Посмотри</a:t>
            </a:r>
            <a:r>
              <a:rPr lang="en-US" sz="4200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Open Sans Light"/>
              </a:rPr>
              <a:t>внимательно</a:t>
            </a:r>
            <a:r>
              <a:rPr lang="en-US" sz="4200" dirty="0">
                <a:solidFill>
                  <a:srgbClr val="000000"/>
                </a:solidFill>
                <a:latin typeface="Open Sans Light"/>
              </a:rPr>
              <a:t>, </a:t>
            </a:r>
            <a:r>
              <a:rPr lang="en-US" sz="4200" dirty="0" err="1">
                <a:solidFill>
                  <a:srgbClr val="000000"/>
                </a:solidFill>
                <a:latin typeface="Open Sans Light"/>
              </a:rPr>
              <a:t>на</a:t>
            </a:r>
            <a:r>
              <a:rPr lang="en-US" sz="4200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Open Sans Light"/>
              </a:rPr>
              <a:t>что</a:t>
            </a:r>
            <a:r>
              <a:rPr lang="en-US" sz="4200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Open Sans Light"/>
              </a:rPr>
              <a:t>похожа</a:t>
            </a:r>
            <a:r>
              <a:rPr lang="en-US" sz="4200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Open Sans Light"/>
              </a:rPr>
              <a:t>каждая</a:t>
            </a:r>
            <a:r>
              <a:rPr lang="en-US" sz="4200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Open Sans Light"/>
              </a:rPr>
              <a:t>фигурка</a:t>
            </a:r>
            <a:r>
              <a:rPr lang="en-US" sz="4200" dirty="0">
                <a:solidFill>
                  <a:srgbClr val="000000"/>
                </a:solidFill>
                <a:latin typeface="Open Sans Light"/>
              </a:rPr>
              <a:t>?</a:t>
            </a:r>
          </a:p>
          <a:p>
            <a:pPr algn="ctr">
              <a:lnSpc>
                <a:spcPts val="5880"/>
              </a:lnSpc>
            </a:pPr>
            <a:r>
              <a:rPr lang="en-US" sz="4200" dirty="0" err="1">
                <a:solidFill>
                  <a:srgbClr val="000000"/>
                </a:solidFill>
                <a:latin typeface="Open Sans Light"/>
              </a:rPr>
              <a:t>Назови</a:t>
            </a:r>
            <a:r>
              <a:rPr lang="en-US" sz="4200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Open Sans Light"/>
              </a:rPr>
              <a:t>несколько</a:t>
            </a:r>
            <a:r>
              <a:rPr lang="en-US" sz="4200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Open Sans Light"/>
              </a:rPr>
              <a:t>вариантов</a:t>
            </a:r>
            <a:r>
              <a:rPr lang="en-US" sz="4200" dirty="0">
                <a:solidFill>
                  <a:srgbClr val="000000"/>
                </a:solidFill>
                <a:latin typeface="Open Sans Light"/>
              </a:rPr>
              <a:t>, а </a:t>
            </a:r>
            <a:r>
              <a:rPr lang="en-US" sz="4200" dirty="0" err="1">
                <a:solidFill>
                  <a:srgbClr val="000000"/>
                </a:solidFill>
                <a:latin typeface="Open Sans Light"/>
              </a:rPr>
              <a:t>потом</a:t>
            </a:r>
            <a:r>
              <a:rPr lang="en-US" sz="4200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Open Sans Light"/>
              </a:rPr>
              <a:t>можешь</a:t>
            </a:r>
            <a:r>
              <a:rPr lang="en-US" sz="4200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Open Sans Light"/>
              </a:rPr>
              <a:t>её</a:t>
            </a:r>
            <a:r>
              <a:rPr lang="en-US" sz="4200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Open Sans Light"/>
              </a:rPr>
              <a:t>дорисовать</a:t>
            </a:r>
            <a:r>
              <a:rPr lang="en-US" sz="4200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Open Sans Light"/>
              </a:rPr>
              <a:t>так</a:t>
            </a:r>
            <a:r>
              <a:rPr lang="en-US" sz="4200" dirty="0">
                <a:solidFill>
                  <a:srgbClr val="000000"/>
                </a:solidFill>
                <a:latin typeface="Open Sans Light"/>
              </a:rPr>
              <a:t>, </a:t>
            </a:r>
            <a:r>
              <a:rPr lang="en-US" sz="4200" dirty="0" err="1">
                <a:solidFill>
                  <a:srgbClr val="000000"/>
                </a:solidFill>
                <a:latin typeface="Open Sans Light"/>
              </a:rPr>
              <a:t>как</a:t>
            </a:r>
            <a:r>
              <a:rPr lang="en-US" sz="4200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Open Sans Light"/>
              </a:rPr>
              <a:t>ты</a:t>
            </a:r>
            <a:r>
              <a:rPr lang="en-US" sz="4200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Open Sans Light"/>
              </a:rPr>
              <a:t>себе</a:t>
            </a:r>
            <a:r>
              <a:rPr lang="en-US" sz="4200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Open Sans Light"/>
              </a:rPr>
              <a:t>это</a:t>
            </a:r>
            <a:r>
              <a:rPr lang="en-US" sz="4200" dirty="0">
                <a:solidFill>
                  <a:srgbClr val="000000"/>
                </a:solidFill>
                <a:latin typeface="Open Sans Light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Open Sans Light"/>
              </a:rPr>
              <a:t>представляешь</a:t>
            </a:r>
            <a:r>
              <a:rPr lang="en-US" sz="4200" dirty="0">
                <a:solidFill>
                  <a:srgbClr val="000000"/>
                </a:solidFill>
                <a:latin typeface="Open Sans Light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36946" t="4586" b="5994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85000"/>
          </a:blip>
          <a:srcRect/>
          <a:stretch>
            <a:fillRect/>
          </a:stretch>
        </p:blipFill>
        <p:spPr>
          <a:xfrm rot="9007576">
            <a:off x="-3718518" y="1240391"/>
            <a:ext cx="10624840" cy="12724359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914400" y="2610328"/>
            <a:ext cx="17373599" cy="43345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852"/>
              </a:lnSpc>
            </a:pPr>
            <a:r>
              <a:rPr lang="en-US" sz="12037" dirty="0" err="1">
                <a:solidFill>
                  <a:srgbClr val="000000"/>
                </a:solidFill>
                <a:latin typeface="Arsenica"/>
              </a:rPr>
              <a:t>Игра</a:t>
            </a:r>
            <a:r>
              <a:rPr lang="en-US" sz="12037" dirty="0">
                <a:solidFill>
                  <a:srgbClr val="000000"/>
                </a:solidFill>
                <a:latin typeface="Arsenica"/>
              </a:rPr>
              <a:t> </a:t>
            </a:r>
          </a:p>
          <a:p>
            <a:pPr algn="ctr">
              <a:lnSpc>
                <a:spcPts val="16852"/>
              </a:lnSpc>
            </a:pPr>
            <a:r>
              <a:rPr lang="en-US" sz="12037" dirty="0">
                <a:solidFill>
                  <a:srgbClr val="000000"/>
                </a:solidFill>
                <a:latin typeface="Arsenica"/>
              </a:rPr>
              <a:t>"</a:t>
            </a:r>
            <a:r>
              <a:rPr lang="en-US" sz="12037" dirty="0" err="1">
                <a:solidFill>
                  <a:srgbClr val="000000"/>
                </a:solidFill>
                <a:latin typeface="Arsenica"/>
              </a:rPr>
              <a:t>Третий</a:t>
            </a:r>
            <a:r>
              <a:rPr lang="en-US" sz="12037" dirty="0">
                <a:solidFill>
                  <a:srgbClr val="000000"/>
                </a:solidFill>
                <a:latin typeface="Arsenica"/>
              </a:rPr>
              <a:t> </a:t>
            </a:r>
            <a:r>
              <a:rPr lang="en-US" sz="12037" dirty="0" err="1">
                <a:solidFill>
                  <a:srgbClr val="000000"/>
                </a:solidFill>
                <a:latin typeface="Arsenica"/>
              </a:rPr>
              <a:t>лишний</a:t>
            </a:r>
            <a:r>
              <a:rPr lang="en-US" sz="12037" dirty="0">
                <a:solidFill>
                  <a:srgbClr val="000000"/>
                </a:solidFill>
                <a:latin typeface="Arsenica"/>
              </a:rPr>
              <a:t>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E2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6410564" y="1709417"/>
            <a:ext cx="15350424" cy="15350424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741587" y="1029966"/>
            <a:ext cx="14804827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000000"/>
                </a:solidFill>
                <a:latin typeface="Anaphora"/>
              </a:rPr>
              <a:t>Ведущий называет игрокам три слова, одно из которых лишнее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624905" y="3488219"/>
            <a:ext cx="4912816" cy="712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</a:pP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Дождь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, </a:t>
            </a: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снег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, </a:t>
            </a: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бумага</a:t>
            </a:r>
            <a:endParaRPr lang="en-US" sz="4199" dirty="0">
              <a:solidFill>
                <a:srgbClr val="000000"/>
              </a:solidFill>
              <a:latin typeface="Open Sans Light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33630" y="5067300"/>
            <a:ext cx="5895367" cy="712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</a:pP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Море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, </a:t>
            </a: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песок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, </a:t>
            </a: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зонтик</a:t>
            </a:r>
            <a:endParaRPr lang="en-US" sz="4199" dirty="0">
              <a:solidFill>
                <a:srgbClr val="000000"/>
              </a:solidFill>
              <a:latin typeface="Open Sans Light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651099" y="6642100"/>
            <a:ext cx="3810298" cy="712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</a:pP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Утро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, </a:t>
            </a: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вечер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, 56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28700" y="8216901"/>
            <a:ext cx="6296226" cy="712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</a:pP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Дыня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, </a:t>
            </a: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стакан</a:t>
            </a:r>
            <a:r>
              <a:rPr lang="en-US" sz="4199" dirty="0">
                <a:solidFill>
                  <a:srgbClr val="000000"/>
                </a:solidFill>
                <a:latin typeface="Open Sans Light"/>
              </a:rPr>
              <a:t>, </a:t>
            </a: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яблоко</a:t>
            </a:r>
            <a:endParaRPr lang="en-US" sz="4199" dirty="0">
              <a:solidFill>
                <a:srgbClr val="000000"/>
              </a:solidFill>
              <a:latin typeface="Open Sans Light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791170" y="3488219"/>
            <a:ext cx="1711672" cy="712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</a:pP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Бумага</a:t>
            </a:r>
            <a:endParaRPr lang="en-US" sz="4199" dirty="0">
              <a:solidFill>
                <a:srgbClr val="000000"/>
              </a:solidFill>
              <a:latin typeface="Open Sans Light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529633" y="5067300"/>
            <a:ext cx="2234746" cy="712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</a:pP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Зонтик</a:t>
            </a:r>
            <a:endParaRPr lang="en-US" sz="4199" dirty="0">
              <a:solidFill>
                <a:srgbClr val="000000"/>
              </a:solidFill>
              <a:latin typeface="Open Sans Light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147297" y="6659621"/>
            <a:ext cx="992422" cy="7566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</a:pPr>
            <a:r>
              <a:rPr lang="en-US" sz="4199" dirty="0">
                <a:solidFill>
                  <a:srgbClr val="000000"/>
                </a:solidFill>
                <a:latin typeface="Open Sans Light"/>
              </a:rPr>
              <a:t>56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1623840" y="8172755"/>
            <a:ext cx="2229630" cy="7566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</a:pPr>
            <a:r>
              <a:rPr lang="en-US" sz="4199" dirty="0" err="1">
                <a:solidFill>
                  <a:srgbClr val="000000"/>
                </a:solidFill>
                <a:latin typeface="Open Sans Light"/>
              </a:rPr>
              <a:t>Стакан</a:t>
            </a:r>
            <a:endParaRPr lang="en-US" sz="4199" dirty="0">
              <a:solidFill>
                <a:srgbClr val="000000"/>
              </a:solidFill>
              <a:latin typeface="Open Sans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139</Words>
  <Application>Microsoft Office PowerPoint</Application>
  <PresentationFormat>Произвольный</PresentationFormat>
  <Paragraphs>28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Open Sans</vt:lpstr>
      <vt:lpstr>Arial</vt:lpstr>
      <vt:lpstr>Noto Serif Display Light</vt:lpstr>
      <vt:lpstr>Anaphora</vt:lpstr>
      <vt:lpstr>Calibri</vt:lpstr>
      <vt:lpstr>Arsenica</vt:lpstr>
      <vt:lpstr>Open Sans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Игры на мышление и воображение</dc:title>
  <dc:creator>Victoria Kuzheleva</dc:creator>
  <cp:lastModifiedBy>Victoria Kuzheleva</cp:lastModifiedBy>
  <cp:revision>4</cp:revision>
  <dcterms:created xsi:type="dcterms:W3CDTF">2006-08-16T00:00:00Z</dcterms:created>
  <dcterms:modified xsi:type="dcterms:W3CDTF">2023-12-13T12:05:08Z</dcterms:modified>
  <dc:identifier>DAFCMbMjNmk</dc:identifier>
</cp:coreProperties>
</file>