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94" r:id="rId5"/>
    <p:sldId id="292" r:id="rId6"/>
    <p:sldId id="279" r:id="rId7"/>
    <p:sldId id="266" r:id="rId8"/>
    <p:sldId id="286" r:id="rId9"/>
    <p:sldId id="273" r:id="rId10"/>
    <p:sldId id="274" r:id="rId11"/>
    <p:sldId id="275" r:id="rId12"/>
    <p:sldId id="280" r:id="rId13"/>
    <p:sldId id="281" r:id="rId14"/>
    <p:sldId id="282" r:id="rId15"/>
    <p:sldId id="284" r:id="rId16"/>
    <p:sldId id="290" r:id="rId17"/>
    <p:sldId id="296" r:id="rId18"/>
    <p:sldId id="295" r:id="rId19"/>
  </p:sldIdLst>
  <p:sldSz cx="9144000" cy="6858000" type="screen4x3"/>
  <p:notesSz cx="6858000" cy="9144000"/>
  <p:defaultTextStyle>
    <a:defPPr>
      <a:defRPr lang="pt-B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F27CB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73" d="100"/>
          <a:sy n="73" d="100"/>
        </p:scale>
        <p:origin x="-1074" y="-8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Овал 8"/>
          <p:cNvSpPr/>
          <p:nvPr/>
        </p:nvSpPr>
        <p:spPr>
          <a:xfrm>
            <a:off x="1157288" y="1344613"/>
            <a:ext cx="63500" cy="65087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6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4E628DCC-534E-423D-9C7C-FBB1354D9291}" type="datetimeFigureOut">
              <a:rPr lang="ru-RU"/>
              <a:pPr>
                <a:defRPr/>
              </a:pPr>
              <a:t>08.11.2015</a:t>
            </a:fld>
            <a:endParaRPr lang="ru-RU" dirty="0"/>
          </a:p>
        </p:txBody>
      </p:sp>
      <p:sp>
        <p:nvSpPr>
          <p:cNvPr id="7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99F747AD-CCED-4498-AC94-4F429DDCC1AA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1D7EFC-D9C9-4C0F-B679-AF2F4511D4F8}" type="datetimeFigureOut">
              <a:rPr lang="ru-RU"/>
              <a:pPr>
                <a:defRPr/>
              </a:pPr>
              <a:t>08.11.2015</a:t>
            </a:fld>
            <a:endParaRPr lang="ru-RU" dirty="0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BAC457-ACB8-4AD8-882B-85D64449A97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6559A4-E1AA-49C0-8DB7-E39E8CFC67AE}" type="datetimeFigureOut">
              <a:rPr lang="ru-RU"/>
              <a:pPr>
                <a:defRPr/>
              </a:pPr>
              <a:t>08.11.2015</a:t>
            </a:fld>
            <a:endParaRPr lang="ru-RU" dirty="0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F41D93-3986-4579-BD29-1A4E02C455D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71A9AB-F977-4733-8460-ADBC81A786E0}" type="datetimeFigureOut">
              <a:rPr lang="ru-RU"/>
              <a:pPr>
                <a:defRPr/>
              </a:pPr>
              <a:t>08.11.2015</a:t>
            </a:fld>
            <a:endParaRPr lang="ru-RU" dirty="0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0A20FA-92A5-4627-B495-A6113DBE087A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6"/>
          <p:cNvSpPr/>
          <p:nvPr/>
        </p:nvSpPr>
        <p:spPr>
          <a:xfrm>
            <a:off x="2282825" y="0"/>
            <a:ext cx="6858000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Прямоугольник 9"/>
          <p:cNvSpPr/>
          <p:nvPr/>
        </p:nvSpPr>
        <p:spPr bwMode="invGray">
          <a:xfrm>
            <a:off x="2286000" y="0"/>
            <a:ext cx="76200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Овал 8"/>
          <p:cNvSpPr/>
          <p:nvPr/>
        </p:nvSpPr>
        <p:spPr>
          <a:xfrm>
            <a:off x="2408238" y="2746375"/>
            <a:ext cx="63500" cy="63500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E69F2629-C546-4948-A901-6280E94585D4}" type="datetimeFigureOut">
              <a:rPr lang="ru-RU"/>
              <a:pPr>
                <a:defRPr/>
              </a:pPr>
              <a:t>08.11.2015</a:t>
            </a:fld>
            <a:endParaRPr lang="ru-RU" dirty="0"/>
          </a:p>
        </p:txBody>
      </p:sp>
      <p:sp>
        <p:nvSpPr>
          <p:cNvPr id="9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09AFF752-0F7C-41AF-85C0-798A07680CD5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CC9B78-4AF5-49A0-8E86-EBE393C07C8C}" type="datetimeFigureOut">
              <a:rPr lang="ru-RU"/>
              <a:pPr>
                <a:defRPr/>
              </a:pPr>
              <a:t>08.11.2015</a:t>
            </a:fld>
            <a:endParaRPr lang="ru-RU" dirty="0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27AF16-C542-4A19-9BDF-CEC928B72D28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/>
          <a:lstStyle>
            <a:lvl1pPr algn="ctr">
              <a:defRPr sz="4500" b="1" cap="none" baseline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89C3CFEE-ADF1-41D1-AE84-965CE5A1D6CD}" type="datetimeFigureOut">
              <a:rPr lang="ru-RU"/>
              <a:pPr>
                <a:defRPr/>
              </a:pPr>
              <a:t>08.11.2015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89665F52-882C-4B37-8193-8A2897A035BA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7F7F42-104B-4CD5-A9BC-DA92C258859C}" type="datetimeFigureOut">
              <a:rPr lang="ru-RU"/>
              <a:pPr>
                <a:defRPr/>
              </a:pPr>
              <a:t>08.11.2015</a:t>
            </a:fld>
            <a:endParaRPr lang="ru-RU" dirty="0"/>
          </a:p>
        </p:txBody>
      </p:sp>
      <p:sp>
        <p:nvSpPr>
          <p:cNvPr id="4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BC7409-FD24-4A5A-86A8-32AAF33A6EA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4"/>
          <p:cNvSpPr/>
          <p:nvPr/>
        </p:nvSpPr>
        <p:spPr>
          <a:xfrm>
            <a:off x="1014413" y="0"/>
            <a:ext cx="8129587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Прямоугольник 5"/>
          <p:cNvSpPr/>
          <p:nvPr/>
        </p:nvSpPr>
        <p:spPr bwMode="invGray">
          <a:xfrm>
            <a:off x="1014413" y="0"/>
            <a:ext cx="7302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A3074A66-D4CD-46D7-BD1D-E716DDBD2EC8}" type="datetimeFigureOut">
              <a:rPr lang="ru-RU"/>
              <a:pPr>
                <a:defRPr/>
              </a:pPr>
              <a:t>08.11.2015</a:t>
            </a:fld>
            <a:endParaRPr lang="ru-RU" dirty="0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FC611BD6-781B-476C-A3DC-A9A14F781B95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5BF91DB0-19B6-4F62-ACAD-C9423C164708}" type="datetimeFigureOut">
              <a:rPr lang="ru-RU"/>
              <a:pPr>
                <a:defRPr/>
              </a:pPr>
              <a:t>08.11.2015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770C17A8-212C-4F72-993C-366158315762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tIns="274320">
            <a:normAutofit/>
          </a:bodyPr>
          <a:lstStyle>
            <a:extLst/>
          </a:lstStyle>
          <a:p>
            <a:pPr indent="-283464" fontAlgn="auto">
              <a:lnSpc>
                <a:spcPts val="3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defRPr/>
            </a:pPr>
            <a:endParaRPr lang="en-US" sz="3200">
              <a:latin typeface="+mn-lt"/>
            </a:endParaRPr>
          </a:p>
        </p:txBody>
      </p:sp>
      <p:sp>
        <p:nvSpPr>
          <p:cNvPr id="6" name="Блок-схема: процесс 8"/>
          <p:cNvSpPr/>
          <p:nvPr/>
        </p:nvSpPr>
        <p:spPr>
          <a:xfrm rot="19468671">
            <a:off x="396875" y="954088"/>
            <a:ext cx="685800" cy="204787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Блок-схема: процесс 9"/>
          <p:cNvSpPr/>
          <p:nvPr/>
        </p:nvSpPr>
        <p:spPr>
          <a:xfrm rot="2103354" flipH="1">
            <a:off x="5003800" y="936625"/>
            <a:ext cx="649288" cy="204788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tIns="274320">
            <a:normAutofit/>
          </a:bodyPr>
          <a:lstStyle>
            <a:lvl1pPr indent="0">
              <a:buNone/>
              <a:defRPr sz="3200"/>
            </a:lvl1pPr>
            <a:extLst/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52540726-5B62-466D-9E56-A40B379EF34C}" type="datetimeFigureOut">
              <a:rPr lang="ru-RU"/>
              <a:pPr>
                <a:defRPr/>
              </a:pPr>
              <a:t>08.11.2015</a:t>
            </a:fld>
            <a:endParaRPr lang="ru-RU" dirty="0"/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420B36CC-7921-464C-B351-95B214716A75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75" y="-815975"/>
            <a:ext cx="1638300" cy="1638300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Овал 7"/>
          <p:cNvSpPr/>
          <p:nvPr/>
        </p:nvSpPr>
        <p:spPr>
          <a:xfrm>
            <a:off x="168275" y="20638"/>
            <a:ext cx="1703388" cy="1703387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25" y="0"/>
            <a:ext cx="813117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100" y="274638"/>
            <a:ext cx="749935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33" name="Текст 8"/>
          <p:cNvSpPr>
            <a:spLocks noGrp="1"/>
          </p:cNvSpPr>
          <p:nvPr>
            <p:ph type="body" idx="1"/>
          </p:nvPr>
        </p:nvSpPr>
        <p:spPr bwMode="auto">
          <a:xfrm>
            <a:off x="1435100" y="1447800"/>
            <a:ext cx="749935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bg2">
                    <a:shade val="50000"/>
                    <a:satMod val="200000"/>
                  </a:schemeClr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C09D5638-EF10-489C-91CA-FEAF3C22B64B}" type="datetimeFigureOut">
              <a:rPr lang="ru-RU"/>
              <a:pPr>
                <a:defRPr/>
              </a:pPr>
              <a:t>08.11.2015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dirty="0">
                <a:solidFill>
                  <a:schemeClr val="bg2">
                    <a:shade val="50000"/>
                    <a:satMod val="200000"/>
                  </a:schemeClr>
                </a:solidFill>
                <a:effectLst/>
                <a:latin typeface="+mn-lt"/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775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bg2">
                    <a:shade val="50000"/>
                    <a:satMod val="200000"/>
                  </a:schemeClr>
                </a:solidFill>
                <a:effectLst/>
                <a:latin typeface="+mn-lt"/>
              </a:defRPr>
            </a:lvl1pPr>
            <a:extLst/>
          </a:lstStyle>
          <a:p>
            <a:pPr>
              <a:defRPr/>
            </a:pPr>
            <a:fld id="{BF40B5F5-F45C-4736-B077-3CE98D8FD338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413" y="0"/>
            <a:ext cx="7302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1" r:id="rId2"/>
    <p:sldLayoutId id="2147483673" r:id="rId3"/>
    <p:sldLayoutId id="2147483670" r:id="rId4"/>
    <p:sldLayoutId id="2147483674" r:id="rId5"/>
    <p:sldLayoutId id="2147483669" r:id="rId6"/>
    <p:sldLayoutId id="2147483675" r:id="rId7"/>
    <p:sldLayoutId id="2147483676" r:id="rId8"/>
    <p:sldLayoutId id="2147483677" r:id="rId9"/>
    <p:sldLayoutId id="2147483668" r:id="rId10"/>
    <p:sldLayoutId id="2147483667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4300" kern="1200">
          <a:solidFill>
            <a:srgbClr val="572314"/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Gill Sans MT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Gill Sans MT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Gill Sans MT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Gill Sans MT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Gill Sans MT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Gill Sans MT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Gill Sans MT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Gill Sans MT" pitchFamily="34" charset="0"/>
        </a:defRPr>
      </a:lvl9pPr>
      <a:extLst/>
    </p:titleStyle>
    <p:bodyStyle>
      <a:lvl1pPr marL="365125" indent="-282575" algn="l" rtl="0" fontAlgn="base">
        <a:spcBef>
          <a:spcPts val="6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36538" algn="l" rtl="0" fontAlgn="base">
        <a:spcBef>
          <a:spcPts val="550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5825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6963" indent="-173038" algn="l" rtl="0" fontAlgn="base">
        <a:spcBef>
          <a:spcPct val="20000"/>
        </a:spcBef>
        <a:spcAft>
          <a:spcPct val="0"/>
        </a:spcAft>
        <a:buClr>
          <a:srgbClr val="C32D2E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6988" indent="-182563" algn="l" rtl="0" fontAlgn="base">
        <a:spcBef>
          <a:spcPct val="20000"/>
        </a:spcBef>
        <a:spcAft>
          <a:spcPct val="0"/>
        </a:spcAft>
        <a:buClr>
          <a:srgbClr val="84AA33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52240" y="585192"/>
            <a:ext cx="7272808" cy="2592288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sz="3200" dirty="0" smtClean="0">
                <a:gradFill flip="none">
                  <a:gsLst>
                    <a:gs pos="0">
                      <a:srgbClr val="000000"/>
                    </a:gs>
                    <a:gs pos="39999">
                      <a:srgbClr val="0A128C"/>
                    </a:gs>
                    <a:gs pos="70000">
                      <a:srgbClr val="181CC7"/>
                    </a:gs>
                    <a:gs pos="88000">
                      <a:srgbClr val="7005D4"/>
                    </a:gs>
                    <a:gs pos="100000">
                      <a:srgbClr val="8C3D91"/>
                    </a:gs>
                  </a:gsLst>
                  <a:lin ang="5400000" scaled="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Преемственность</a:t>
            </a:r>
            <a:r>
              <a:rPr sz="3200" dirty="0" smtClean="0">
                <a:gradFill flip="none">
                  <a:gsLst>
                    <a:gs pos="0">
                      <a:srgbClr val="000000"/>
                    </a:gs>
                    <a:gs pos="39999">
                      <a:srgbClr val="0A128C"/>
                    </a:gs>
                    <a:gs pos="70000">
                      <a:srgbClr val="181CC7"/>
                    </a:gs>
                    <a:gs pos="88000">
                      <a:srgbClr val="7005D4"/>
                    </a:gs>
                    <a:gs pos="100000">
                      <a:srgbClr val="8C3D91"/>
                    </a:gs>
                  </a:gsLst>
                  <a:lin ang="5400000" scaled="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br>
              <a:rPr sz="3200" dirty="0" smtClean="0">
                <a:gradFill flip="none">
                  <a:gsLst>
                    <a:gs pos="0">
                      <a:srgbClr val="000000"/>
                    </a:gs>
                    <a:gs pos="39999">
                      <a:srgbClr val="0A128C"/>
                    </a:gs>
                    <a:gs pos="70000">
                      <a:srgbClr val="181CC7"/>
                    </a:gs>
                    <a:gs pos="88000">
                      <a:srgbClr val="7005D4"/>
                    </a:gs>
                    <a:gs pos="100000">
                      <a:srgbClr val="8C3D91"/>
                    </a:gs>
                  </a:gsLst>
                  <a:lin ang="5400000" scaled="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sz="3200" dirty="0" err="1" smtClean="0">
                <a:gradFill flip="none">
                  <a:gsLst>
                    <a:gs pos="0">
                      <a:srgbClr val="000000"/>
                    </a:gs>
                    <a:gs pos="39999">
                      <a:srgbClr val="0A128C"/>
                    </a:gs>
                    <a:gs pos="70000">
                      <a:srgbClr val="181CC7"/>
                    </a:gs>
                    <a:gs pos="88000">
                      <a:srgbClr val="7005D4"/>
                    </a:gs>
                    <a:gs pos="100000">
                      <a:srgbClr val="8C3D91"/>
                    </a:gs>
                  </a:gsLst>
                  <a:lin ang="5400000" scaled="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детск</a:t>
            </a:r>
            <a:r>
              <a:rPr lang="ru-RU" sz="3200" dirty="0" smtClean="0">
                <a:gradFill flip="none">
                  <a:gsLst>
                    <a:gs pos="0">
                      <a:srgbClr val="000000"/>
                    </a:gs>
                    <a:gs pos="39999">
                      <a:srgbClr val="0A128C"/>
                    </a:gs>
                    <a:gs pos="70000">
                      <a:srgbClr val="181CC7"/>
                    </a:gs>
                    <a:gs pos="88000">
                      <a:srgbClr val="7005D4"/>
                    </a:gs>
                    <a:gs pos="100000">
                      <a:srgbClr val="8C3D91"/>
                    </a:gs>
                  </a:gsLst>
                  <a:lin ang="5400000" scaled="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ого</a:t>
            </a:r>
            <a:r>
              <a:rPr sz="3200" dirty="0" smtClean="0">
                <a:gradFill flip="none">
                  <a:gsLst>
                    <a:gs pos="0">
                      <a:srgbClr val="000000"/>
                    </a:gs>
                    <a:gs pos="39999">
                      <a:srgbClr val="0A128C"/>
                    </a:gs>
                    <a:gs pos="70000">
                      <a:srgbClr val="181CC7"/>
                    </a:gs>
                    <a:gs pos="88000">
                      <a:srgbClr val="7005D4"/>
                    </a:gs>
                    <a:gs pos="100000">
                      <a:srgbClr val="8C3D91"/>
                    </a:gs>
                  </a:gsLst>
                  <a:lin ang="5400000" scaled="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3200" dirty="0" err="1" smtClean="0">
                <a:gradFill flip="none">
                  <a:gsLst>
                    <a:gs pos="0">
                      <a:srgbClr val="000000"/>
                    </a:gs>
                    <a:gs pos="39999">
                      <a:srgbClr val="0A128C"/>
                    </a:gs>
                    <a:gs pos="70000">
                      <a:srgbClr val="181CC7"/>
                    </a:gs>
                    <a:gs pos="88000">
                      <a:srgbClr val="7005D4"/>
                    </a:gs>
                    <a:gs pos="100000">
                      <a:srgbClr val="8C3D91"/>
                    </a:gs>
                  </a:gsLst>
                  <a:lin ang="5400000" scaled="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сад</a:t>
            </a:r>
            <a:r>
              <a:rPr sz="3200" dirty="0" smtClean="0">
                <a:gradFill flip="none">
                  <a:gsLst>
                    <a:gs pos="0">
                      <a:srgbClr val="000000"/>
                    </a:gs>
                    <a:gs pos="39999">
                      <a:srgbClr val="0A128C"/>
                    </a:gs>
                    <a:gs pos="70000">
                      <a:srgbClr val="181CC7"/>
                    </a:gs>
                    <a:gs pos="88000">
                      <a:srgbClr val="7005D4"/>
                    </a:gs>
                    <a:gs pos="100000">
                      <a:srgbClr val="8C3D91"/>
                    </a:gs>
                  </a:gsLst>
                  <a:lin ang="5400000" scaled="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smtClean="0">
                <a:gradFill flip="none">
                  <a:gsLst>
                    <a:gs pos="0">
                      <a:srgbClr val="000000"/>
                    </a:gs>
                    <a:gs pos="39999">
                      <a:srgbClr val="0A128C"/>
                    </a:gs>
                    <a:gs pos="70000">
                      <a:srgbClr val="181CC7"/>
                    </a:gs>
                    <a:gs pos="88000">
                      <a:srgbClr val="7005D4"/>
                    </a:gs>
                    <a:gs pos="100000">
                      <a:srgbClr val="8C3D91"/>
                    </a:gs>
                  </a:gsLst>
                  <a:lin ang="5400000" scaled="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sz="3200" dirty="0" smtClean="0">
                <a:gradFill flip="none">
                  <a:gsLst>
                    <a:gs pos="0">
                      <a:srgbClr val="000000"/>
                    </a:gs>
                    <a:gs pos="39999">
                      <a:srgbClr val="0A128C"/>
                    </a:gs>
                    <a:gs pos="70000">
                      <a:srgbClr val="181CC7"/>
                    </a:gs>
                    <a:gs pos="88000">
                      <a:srgbClr val="7005D4"/>
                    </a:gs>
                    <a:gs pos="100000">
                      <a:srgbClr val="8C3D91"/>
                    </a:gs>
                  </a:gsLst>
                  <a:lin ang="5400000" scaled="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3200" dirty="0" err="1" smtClean="0">
                <a:gradFill flip="none">
                  <a:gsLst>
                    <a:gs pos="0">
                      <a:srgbClr val="000000"/>
                    </a:gs>
                    <a:gs pos="39999">
                      <a:srgbClr val="0A128C"/>
                    </a:gs>
                    <a:gs pos="70000">
                      <a:srgbClr val="181CC7"/>
                    </a:gs>
                    <a:gs pos="88000">
                      <a:srgbClr val="7005D4"/>
                    </a:gs>
                    <a:gs pos="100000">
                      <a:srgbClr val="8C3D91"/>
                    </a:gs>
                  </a:gsLst>
                  <a:lin ang="5400000" scaled="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начальн</a:t>
            </a:r>
            <a:r>
              <a:rPr lang="ru-RU" sz="3200" dirty="0" smtClean="0">
                <a:gradFill flip="none">
                  <a:gsLst>
                    <a:gs pos="0">
                      <a:srgbClr val="000000"/>
                    </a:gs>
                    <a:gs pos="39999">
                      <a:srgbClr val="0A128C"/>
                    </a:gs>
                    <a:gs pos="70000">
                      <a:srgbClr val="181CC7"/>
                    </a:gs>
                    <a:gs pos="88000">
                      <a:srgbClr val="7005D4"/>
                    </a:gs>
                    <a:gs pos="100000">
                      <a:srgbClr val="8C3D91"/>
                    </a:gs>
                  </a:gsLst>
                  <a:lin ang="5400000" scaled="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ой</a:t>
            </a:r>
            <a:r>
              <a:rPr sz="3200" dirty="0" smtClean="0">
                <a:gradFill flip="none">
                  <a:gsLst>
                    <a:gs pos="0">
                      <a:srgbClr val="000000"/>
                    </a:gs>
                    <a:gs pos="39999">
                      <a:srgbClr val="0A128C"/>
                    </a:gs>
                    <a:gs pos="70000">
                      <a:srgbClr val="181CC7"/>
                    </a:gs>
                    <a:gs pos="88000">
                      <a:srgbClr val="7005D4"/>
                    </a:gs>
                    <a:gs pos="100000">
                      <a:srgbClr val="8C3D91"/>
                    </a:gs>
                  </a:gsLst>
                  <a:lin ang="5400000" scaled="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3200" dirty="0" err="1" smtClean="0">
                <a:gradFill flip="none">
                  <a:gsLst>
                    <a:gs pos="0">
                      <a:srgbClr val="000000"/>
                    </a:gs>
                    <a:gs pos="39999">
                      <a:srgbClr val="0A128C"/>
                    </a:gs>
                    <a:gs pos="70000">
                      <a:srgbClr val="181CC7"/>
                    </a:gs>
                    <a:gs pos="88000">
                      <a:srgbClr val="7005D4"/>
                    </a:gs>
                    <a:gs pos="100000">
                      <a:srgbClr val="8C3D91"/>
                    </a:gs>
                  </a:gsLst>
                  <a:lin ang="5400000" scaled="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школ</a:t>
            </a:r>
            <a:r>
              <a:rPr lang="ru-RU" sz="3200" dirty="0" smtClean="0">
                <a:gradFill flip="none">
                  <a:gsLst>
                    <a:gs pos="0">
                      <a:srgbClr val="000000"/>
                    </a:gs>
                    <a:gs pos="39999">
                      <a:srgbClr val="0A128C"/>
                    </a:gs>
                    <a:gs pos="70000">
                      <a:srgbClr val="181CC7"/>
                    </a:gs>
                    <a:gs pos="88000">
                      <a:srgbClr val="7005D4"/>
                    </a:gs>
                    <a:gs pos="100000">
                      <a:srgbClr val="8C3D91"/>
                    </a:gs>
                  </a:gsLst>
                  <a:lin ang="5400000" scaled="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ы</a:t>
            </a:r>
            <a:r>
              <a:rPr sz="3200" dirty="0" smtClean="0">
                <a:gradFill flip="none">
                  <a:gsLst>
                    <a:gs pos="0">
                      <a:srgbClr val="000000"/>
                    </a:gs>
                    <a:gs pos="39999">
                      <a:srgbClr val="0A128C"/>
                    </a:gs>
                    <a:gs pos="70000">
                      <a:srgbClr val="181CC7"/>
                    </a:gs>
                    <a:gs pos="88000">
                      <a:srgbClr val="7005D4"/>
                    </a:gs>
                    <a:gs pos="100000">
                      <a:srgbClr val="8C3D91"/>
                    </a:gs>
                  </a:gsLst>
                  <a:lin ang="5400000" scaled="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sz="3200" dirty="0" smtClean="0">
                <a:gradFill flip="none">
                  <a:gsLst>
                    <a:gs pos="0">
                      <a:srgbClr val="000000"/>
                    </a:gs>
                    <a:gs pos="39999">
                      <a:srgbClr val="0A128C"/>
                    </a:gs>
                    <a:gs pos="70000">
                      <a:srgbClr val="181CC7"/>
                    </a:gs>
                    <a:gs pos="88000">
                      <a:srgbClr val="7005D4"/>
                    </a:gs>
                    <a:gs pos="100000">
                      <a:srgbClr val="8C3D91"/>
                    </a:gs>
                  </a:gsLst>
                  <a:lin ang="5400000" scaled="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sz="3200" dirty="0" smtClean="0">
                <a:gradFill flip="none">
                  <a:gsLst>
                    <a:gs pos="0">
                      <a:srgbClr val="000000"/>
                    </a:gs>
                    <a:gs pos="39999">
                      <a:srgbClr val="0A128C"/>
                    </a:gs>
                    <a:gs pos="70000">
                      <a:srgbClr val="181CC7"/>
                    </a:gs>
                    <a:gs pos="88000">
                      <a:srgbClr val="7005D4"/>
                    </a:gs>
                    <a:gs pos="100000">
                      <a:srgbClr val="8C3D91"/>
                    </a:gs>
                  </a:gsLst>
                  <a:lin ang="5400000" scaled="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sz="3200" dirty="0" err="1" smtClean="0">
                <a:gradFill flip="none">
                  <a:gsLst>
                    <a:gs pos="0">
                      <a:srgbClr val="000000"/>
                    </a:gs>
                    <a:gs pos="39999">
                      <a:srgbClr val="0A128C"/>
                    </a:gs>
                    <a:gs pos="70000">
                      <a:srgbClr val="181CC7"/>
                    </a:gs>
                    <a:gs pos="88000">
                      <a:srgbClr val="7005D4"/>
                    </a:gs>
                    <a:gs pos="100000">
                      <a:srgbClr val="8C3D91"/>
                    </a:gs>
                  </a:gsLst>
                  <a:lin ang="5400000" scaled="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условиях</a:t>
            </a:r>
            <a:r>
              <a:rPr sz="3200" dirty="0" smtClean="0">
                <a:gradFill flip="none">
                  <a:gsLst>
                    <a:gs pos="0">
                      <a:srgbClr val="000000"/>
                    </a:gs>
                    <a:gs pos="39999">
                      <a:srgbClr val="0A128C"/>
                    </a:gs>
                    <a:gs pos="70000">
                      <a:srgbClr val="181CC7"/>
                    </a:gs>
                    <a:gs pos="88000">
                      <a:srgbClr val="7005D4"/>
                    </a:gs>
                    <a:gs pos="100000">
                      <a:srgbClr val="8C3D91"/>
                    </a:gs>
                  </a:gsLst>
                  <a:lin ang="5400000" scaled="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3200" dirty="0" err="1" smtClean="0">
                <a:gradFill flip="none">
                  <a:gsLst>
                    <a:gs pos="0">
                      <a:srgbClr val="000000"/>
                    </a:gs>
                    <a:gs pos="39999">
                      <a:srgbClr val="0A128C"/>
                    </a:gs>
                    <a:gs pos="70000">
                      <a:srgbClr val="181CC7"/>
                    </a:gs>
                    <a:gs pos="88000">
                      <a:srgbClr val="7005D4"/>
                    </a:gs>
                    <a:gs pos="100000">
                      <a:srgbClr val="8C3D91"/>
                    </a:gs>
                  </a:gsLst>
                  <a:lin ang="5400000" scaled="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реализации</a:t>
            </a:r>
            <a:r>
              <a:rPr sz="3200" dirty="0" smtClean="0">
                <a:gradFill flip="none">
                  <a:gsLst>
                    <a:gs pos="0">
                      <a:srgbClr val="000000"/>
                    </a:gs>
                    <a:gs pos="39999">
                      <a:srgbClr val="0A128C"/>
                    </a:gs>
                    <a:gs pos="70000">
                      <a:srgbClr val="181CC7"/>
                    </a:gs>
                    <a:gs pos="88000">
                      <a:srgbClr val="7005D4"/>
                    </a:gs>
                    <a:gs pos="100000">
                      <a:srgbClr val="8C3D91"/>
                    </a:gs>
                  </a:gsLst>
                  <a:lin ang="5400000" scaled="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 Ф</a:t>
            </a:r>
            <a:r>
              <a:rPr lang="ru-RU" sz="3200" dirty="0" err="1" smtClean="0">
                <a:gradFill flip="none">
                  <a:gsLst>
                    <a:gs pos="0">
                      <a:srgbClr val="000000"/>
                    </a:gs>
                    <a:gs pos="39999">
                      <a:srgbClr val="0A128C"/>
                    </a:gs>
                    <a:gs pos="70000">
                      <a:srgbClr val="181CC7"/>
                    </a:gs>
                    <a:gs pos="88000">
                      <a:srgbClr val="7005D4"/>
                    </a:gs>
                    <a:gs pos="100000">
                      <a:srgbClr val="8C3D91"/>
                    </a:gs>
                  </a:gsLst>
                  <a:lin ang="5400000" scaled="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едерального</a:t>
            </a:r>
            <a:r>
              <a:rPr lang="ru-RU" sz="3200" dirty="0" smtClean="0">
                <a:gradFill flip="none">
                  <a:gsLst>
                    <a:gs pos="0">
                      <a:srgbClr val="000000"/>
                    </a:gs>
                    <a:gs pos="39999">
                      <a:srgbClr val="0A128C"/>
                    </a:gs>
                    <a:gs pos="70000">
                      <a:srgbClr val="181CC7"/>
                    </a:gs>
                    <a:gs pos="88000">
                      <a:srgbClr val="7005D4"/>
                    </a:gs>
                    <a:gs pos="100000">
                      <a:srgbClr val="8C3D91"/>
                    </a:gs>
                  </a:gsLst>
                  <a:lin ang="5400000" scaled="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 государственного образовательного стандарта дошкольного образования</a:t>
            </a:r>
            <a:endParaRPr lang="ru-RU" sz="3200" dirty="0">
              <a:solidFill>
                <a:schemeClr val="tx2">
                  <a:satMod val="13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314" name="Прямоугольник 2"/>
          <p:cNvSpPr>
            <a:spLocks noChangeArrowheads="1"/>
          </p:cNvSpPr>
          <p:nvPr/>
        </p:nvSpPr>
        <p:spPr bwMode="auto">
          <a:xfrm>
            <a:off x="1042988" y="3213100"/>
            <a:ext cx="7921625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>
                <a:latin typeface="Times New Roman" pitchFamily="18" charset="0"/>
                <a:cs typeface="Times New Roman" pitchFamily="18" charset="0"/>
              </a:rPr>
              <a:t>Учитель: Ковынёва Татьяна Владимировна</a:t>
            </a:r>
          </a:p>
          <a:p>
            <a:pPr algn="ctr"/>
            <a:r>
              <a:rPr lang="ru-RU" sz="2400" b="1">
                <a:latin typeface="Times New Roman" pitchFamily="18" charset="0"/>
                <a:cs typeface="Times New Roman" pitchFamily="18" charset="0"/>
              </a:rPr>
              <a:t>МБОУ СОШ с Тербуны.</a:t>
            </a:r>
            <a:endParaRPr lang="ru-RU" sz="2400">
              <a:latin typeface="Corbe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2987675" y="1341438"/>
            <a:ext cx="3932238" cy="714375"/>
          </a:xfrm>
          <a:prstGeom prst="round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с педагогами:</a:t>
            </a:r>
            <a:endParaRPr lang="ru-RU" sz="3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281101" y="2543362"/>
            <a:ext cx="7344816" cy="3888432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1600" dirty="0">
                <a:gradFill>
                  <a:gsLst>
                    <a:gs pos="0">
                      <a:srgbClr val="000000"/>
                    </a:gs>
                    <a:gs pos="39999">
                      <a:srgbClr val="0A128C"/>
                    </a:gs>
                    <a:gs pos="70000">
                      <a:srgbClr val="181CC7"/>
                    </a:gs>
                    <a:gs pos="88000">
                      <a:srgbClr val="7005D4"/>
                    </a:gs>
                    <a:gs pos="100000">
                      <a:srgbClr val="8C3D91"/>
                    </a:gs>
                  </a:gsLst>
                  <a:lin ang="5400000" scaled="0"/>
                </a:gradFill>
              </a:rPr>
              <a:t> </a:t>
            </a:r>
            <a:r>
              <a:rPr lang="ru-RU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совместные педагогические советы (ДОУ и школа);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семинары, мастер- классы;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круглые столы педагогов ДОУ и  учителей школы;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проведение диагностики по определению готовности детей к школе;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взаимодействие медицинских работников, психологов ДОУ и школы;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открытые показы образовательной деятельности в ДОУ и открытых уроков в школе;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педагогические и психологические наблюдения.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7" name="Заголовок 1"/>
          <p:cNvSpPr>
            <a:spLocks noGrp="1"/>
          </p:cNvSpPr>
          <p:nvPr>
            <p:ph type="title"/>
          </p:nvPr>
        </p:nvSpPr>
        <p:spPr>
          <a:xfrm>
            <a:off x="1281101" y="183771"/>
            <a:ext cx="7344816" cy="1143000"/>
          </a:xfrm>
        </p:spPr>
        <p:txBody>
          <a:bodyPr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sz="3200" dirty="0" err="1" smtClean="0">
                <a:gradFill flip="none">
                  <a:gsLst>
                    <a:gs pos="0">
                      <a:srgbClr val="000000"/>
                    </a:gs>
                    <a:gs pos="39999">
                      <a:srgbClr val="0A128C"/>
                    </a:gs>
                    <a:gs pos="70000">
                      <a:srgbClr val="181CC7"/>
                    </a:gs>
                    <a:gs pos="88000">
                      <a:srgbClr val="7005D4"/>
                    </a:gs>
                    <a:gs pos="100000">
                      <a:srgbClr val="8C3D91"/>
                    </a:gs>
                  </a:gsLst>
                  <a:lin ang="5400000" scaled="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Формы</a:t>
            </a:r>
            <a:r>
              <a:rPr sz="3200" dirty="0" smtClean="0">
                <a:gradFill flip="none">
                  <a:gsLst>
                    <a:gs pos="0">
                      <a:srgbClr val="000000"/>
                    </a:gs>
                    <a:gs pos="39999">
                      <a:srgbClr val="0A128C"/>
                    </a:gs>
                    <a:gs pos="70000">
                      <a:srgbClr val="181CC7"/>
                    </a:gs>
                    <a:gs pos="88000">
                      <a:srgbClr val="7005D4"/>
                    </a:gs>
                    <a:gs pos="100000">
                      <a:srgbClr val="8C3D91"/>
                    </a:gs>
                  </a:gsLst>
                  <a:lin ang="5400000" scaled="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br>
              <a:rPr sz="3200" dirty="0" smtClean="0">
                <a:gradFill flip="none">
                  <a:gsLst>
                    <a:gs pos="0">
                      <a:srgbClr val="000000"/>
                    </a:gs>
                    <a:gs pos="39999">
                      <a:srgbClr val="0A128C"/>
                    </a:gs>
                    <a:gs pos="70000">
                      <a:srgbClr val="181CC7"/>
                    </a:gs>
                    <a:gs pos="88000">
                      <a:srgbClr val="7005D4"/>
                    </a:gs>
                    <a:gs pos="100000">
                      <a:srgbClr val="8C3D91"/>
                    </a:gs>
                  </a:gsLst>
                  <a:lin ang="5400000" scaled="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sz="3200" dirty="0" err="1" smtClean="0">
                <a:gradFill flip="none">
                  <a:gsLst>
                    <a:gs pos="0">
                      <a:srgbClr val="000000"/>
                    </a:gs>
                    <a:gs pos="39999">
                      <a:srgbClr val="0A128C"/>
                    </a:gs>
                    <a:gs pos="70000">
                      <a:srgbClr val="181CC7"/>
                    </a:gs>
                    <a:gs pos="88000">
                      <a:srgbClr val="7005D4"/>
                    </a:gs>
                    <a:gs pos="100000">
                      <a:srgbClr val="8C3D91"/>
                    </a:gs>
                  </a:gsLst>
                  <a:lin ang="5400000" scaled="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осуществления</a:t>
            </a:r>
            <a:r>
              <a:rPr sz="3200" dirty="0" smtClean="0">
                <a:gradFill flip="none">
                  <a:gsLst>
                    <a:gs pos="0">
                      <a:srgbClr val="000000"/>
                    </a:gs>
                    <a:gs pos="39999">
                      <a:srgbClr val="0A128C"/>
                    </a:gs>
                    <a:gs pos="70000">
                      <a:srgbClr val="181CC7"/>
                    </a:gs>
                    <a:gs pos="88000">
                      <a:srgbClr val="7005D4"/>
                    </a:gs>
                    <a:gs pos="100000">
                      <a:srgbClr val="8C3D91"/>
                    </a:gs>
                  </a:gsLst>
                  <a:lin ang="5400000" scaled="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3200" dirty="0" err="1" smtClean="0">
                <a:gradFill flip="none">
                  <a:gsLst>
                    <a:gs pos="0">
                      <a:srgbClr val="000000"/>
                    </a:gs>
                    <a:gs pos="39999">
                      <a:srgbClr val="0A128C"/>
                    </a:gs>
                    <a:gs pos="70000">
                      <a:srgbClr val="181CC7"/>
                    </a:gs>
                    <a:gs pos="88000">
                      <a:srgbClr val="7005D4"/>
                    </a:gs>
                    <a:gs pos="100000">
                      <a:srgbClr val="8C3D91"/>
                    </a:gs>
                  </a:gsLst>
                  <a:lin ang="5400000" scaled="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преемственности</a:t>
            </a:r>
            <a:endParaRPr lang="ru-RU" sz="3200" dirty="0">
              <a:gradFill flip="none">
                <a:gsLst>
                  <a:gs pos="0">
                    <a:srgbClr val="000000"/>
                  </a:gs>
                  <a:gs pos="39999">
                    <a:srgbClr val="0A128C"/>
                  </a:gs>
                  <a:gs pos="70000">
                    <a:srgbClr val="181CC7"/>
                  </a:gs>
                  <a:gs pos="88000">
                    <a:srgbClr val="7005D4"/>
                  </a:gs>
                  <a:gs pos="100000">
                    <a:srgbClr val="8C3D91"/>
                  </a:gs>
                </a:gsLst>
                <a:lin ang="5400000" scaled="0"/>
              </a:gra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2843213" y="1412875"/>
            <a:ext cx="4148137" cy="714375"/>
          </a:xfrm>
          <a:prstGeom prst="round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с родителями:</a:t>
            </a:r>
            <a:endParaRPr lang="ru-RU" sz="3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475656" y="2492896"/>
            <a:ext cx="7128792" cy="3744416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sz="1600" dirty="0">
              <a:gradFill>
                <a:gsLst>
                  <a:gs pos="0">
                    <a:srgbClr val="000000"/>
                  </a:gs>
                  <a:gs pos="39999">
                    <a:srgbClr val="0A128C"/>
                  </a:gs>
                  <a:gs pos="70000">
                    <a:srgbClr val="181CC7"/>
                  </a:gs>
                  <a:gs pos="88000">
                    <a:srgbClr val="7005D4"/>
                  </a:gs>
                  <a:gs pos="100000">
                    <a:srgbClr val="8C3D91"/>
                  </a:gs>
                </a:gsLst>
                <a:lin ang="5400000" scaled="0"/>
              </a:gra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1600" dirty="0">
                <a:gradFill>
                  <a:gsLst>
                    <a:gs pos="0">
                      <a:srgbClr val="000000"/>
                    </a:gs>
                    <a:gs pos="39999">
                      <a:srgbClr val="0A128C"/>
                    </a:gs>
                    <a:gs pos="70000">
                      <a:srgbClr val="181CC7"/>
                    </a:gs>
                    <a:gs pos="88000">
                      <a:srgbClr val="7005D4"/>
                    </a:gs>
                    <a:gs pos="100000">
                      <a:srgbClr val="8C3D91"/>
                    </a:gs>
                  </a:gsLst>
                  <a:lin ang="5400000" scaled="0"/>
                </a:gradFill>
              </a:rPr>
              <a:t> </a:t>
            </a:r>
            <a:r>
              <a:rPr lang="ru-RU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совместные родительские собрания с педагогами ДОУ и учителями школы;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круглые столы, дискуссионные встречи, педагогические «гостиные»;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консультации с педагогами ДОУ и школы; встречи родителей с будущими учителями;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дни открытых дверей;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анкетирование, тестирование родителей;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образовательно - игровые тренинги и практикумы для родителей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визуальные средства общения;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заседания родительских клубов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Заголовок 1"/>
          <p:cNvSpPr>
            <a:spLocks noGrp="1"/>
          </p:cNvSpPr>
          <p:nvPr>
            <p:ph type="title"/>
          </p:nvPr>
        </p:nvSpPr>
        <p:spPr>
          <a:xfrm>
            <a:off x="1331640" y="188640"/>
            <a:ext cx="7416824" cy="1143000"/>
          </a:xfrm>
        </p:spPr>
        <p:txBody>
          <a:bodyPr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sz="3200" dirty="0" err="1" smtClean="0">
                <a:gradFill flip="none">
                  <a:gsLst>
                    <a:gs pos="0">
                      <a:srgbClr val="000000"/>
                    </a:gs>
                    <a:gs pos="39999">
                      <a:srgbClr val="0A128C"/>
                    </a:gs>
                    <a:gs pos="70000">
                      <a:srgbClr val="181CC7"/>
                    </a:gs>
                    <a:gs pos="88000">
                      <a:srgbClr val="7005D4"/>
                    </a:gs>
                    <a:gs pos="100000">
                      <a:srgbClr val="8C3D91"/>
                    </a:gs>
                  </a:gsLst>
                  <a:lin ang="5400000" scaled="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Формы</a:t>
            </a:r>
            <a:r>
              <a:rPr sz="3200" dirty="0" smtClean="0">
                <a:gradFill flip="none">
                  <a:gsLst>
                    <a:gs pos="0">
                      <a:srgbClr val="000000"/>
                    </a:gs>
                    <a:gs pos="39999">
                      <a:srgbClr val="0A128C"/>
                    </a:gs>
                    <a:gs pos="70000">
                      <a:srgbClr val="181CC7"/>
                    </a:gs>
                    <a:gs pos="88000">
                      <a:srgbClr val="7005D4"/>
                    </a:gs>
                    <a:gs pos="100000">
                      <a:srgbClr val="8C3D91"/>
                    </a:gs>
                  </a:gsLst>
                  <a:lin ang="5400000" scaled="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br>
              <a:rPr sz="3200" dirty="0" smtClean="0">
                <a:gradFill flip="none">
                  <a:gsLst>
                    <a:gs pos="0">
                      <a:srgbClr val="000000"/>
                    </a:gs>
                    <a:gs pos="39999">
                      <a:srgbClr val="0A128C"/>
                    </a:gs>
                    <a:gs pos="70000">
                      <a:srgbClr val="181CC7"/>
                    </a:gs>
                    <a:gs pos="88000">
                      <a:srgbClr val="7005D4"/>
                    </a:gs>
                    <a:gs pos="100000">
                      <a:srgbClr val="8C3D91"/>
                    </a:gs>
                  </a:gsLst>
                  <a:lin ang="5400000" scaled="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sz="3200" dirty="0" err="1" smtClean="0">
                <a:gradFill flip="none">
                  <a:gsLst>
                    <a:gs pos="0">
                      <a:srgbClr val="000000"/>
                    </a:gs>
                    <a:gs pos="39999">
                      <a:srgbClr val="0A128C"/>
                    </a:gs>
                    <a:gs pos="70000">
                      <a:srgbClr val="181CC7"/>
                    </a:gs>
                    <a:gs pos="88000">
                      <a:srgbClr val="7005D4"/>
                    </a:gs>
                    <a:gs pos="100000">
                      <a:srgbClr val="8C3D91"/>
                    </a:gs>
                  </a:gsLst>
                  <a:lin ang="5400000" scaled="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осуществления</a:t>
            </a:r>
            <a:r>
              <a:rPr sz="3200" dirty="0" smtClean="0">
                <a:gradFill flip="none">
                  <a:gsLst>
                    <a:gs pos="0">
                      <a:srgbClr val="000000"/>
                    </a:gs>
                    <a:gs pos="39999">
                      <a:srgbClr val="0A128C"/>
                    </a:gs>
                    <a:gs pos="70000">
                      <a:srgbClr val="181CC7"/>
                    </a:gs>
                    <a:gs pos="88000">
                      <a:srgbClr val="7005D4"/>
                    </a:gs>
                    <a:gs pos="100000">
                      <a:srgbClr val="8C3D91"/>
                    </a:gs>
                  </a:gsLst>
                  <a:lin ang="5400000" scaled="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3200" dirty="0" err="1" smtClean="0">
                <a:gradFill flip="none">
                  <a:gsLst>
                    <a:gs pos="0">
                      <a:srgbClr val="000000"/>
                    </a:gs>
                    <a:gs pos="39999">
                      <a:srgbClr val="0A128C"/>
                    </a:gs>
                    <a:gs pos="70000">
                      <a:srgbClr val="181CC7"/>
                    </a:gs>
                    <a:gs pos="88000">
                      <a:srgbClr val="7005D4"/>
                    </a:gs>
                    <a:gs pos="100000">
                      <a:srgbClr val="8C3D91"/>
                    </a:gs>
                  </a:gsLst>
                  <a:lin ang="5400000" scaled="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преемственности</a:t>
            </a:r>
            <a:endParaRPr lang="ru-RU" sz="3200" dirty="0">
              <a:gradFill flip="none">
                <a:gsLst>
                  <a:gs pos="0">
                    <a:srgbClr val="000000"/>
                  </a:gs>
                  <a:gs pos="39999">
                    <a:srgbClr val="0A128C"/>
                  </a:gs>
                  <a:gs pos="70000">
                    <a:srgbClr val="181CC7"/>
                  </a:gs>
                  <a:gs pos="88000">
                    <a:srgbClr val="7005D4"/>
                  </a:gs>
                  <a:gs pos="100000">
                    <a:srgbClr val="8C3D91"/>
                  </a:gs>
                </a:gsLst>
                <a:lin ang="5400000" scaled="0"/>
              </a:gra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31925" y="360363"/>
            <a:ext cx="7407275" cy="1773237"/>
          </a:xfrm>
        </p:spPr>
        <p:txBody>
          <a:bodyPr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3600" dirty="0" smtClean="0">
                <a:solidFill>
                  <a:srgbClr val="1F27C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Требования Стандарта к результатам освоения основной образовательной программы</a:t>
            </a:r>
            <a:endParaRPr lang="ru-RU" sz="3600" dirty="0">
              <a:solidFill>
                <a:srgbClr val="1F27CB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76375" y="2492375"/>
            <a:ext cx="7405688" cy="3600450"/>
          </a:xfrm>
        </p:spPr>
        <p:txBody>
          <a:bodyPr>
            <a:noAutofit/>
          </a:bodyPr>
          <a:lstStyle/>
          <a:p>
            <a:pPr algn="ctr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представлены в виде целевых ориентиров дошкольного образования, которые представляют собой социальные и психологические характеристики возможных достижений ребёнка на этапе завершения уровня дошкольного образования.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6"/>
          <p:cNvSpPr txBox="1">
            <a:spLocks/>
          </p:cNvSpPr>
          <p:nvPr/>
        </p:nvSpPr>
        <p:spPr>
          <a:xfrm>
            <a:off x="1258888" y="333375"/>
            <a:ext cx="7634287" cy="935038"/>
          </a:xfrm>
          <a:prstGeom prst="roundRect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365760" indent="-283464" algn="l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3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640080" indent="-237744" algn="l" rtl="0" eaLnBrk="1" latinLnBrk="0" hangingPunct="1">
              <a:lnSpc>
                <a:spcPct val="100000"/>
              </a:lnSpc>
              <a:spcBef>
                <a:spcPts val="550"/>
              </a:spcBef>
              <a:buClr>
                <a:schemeClr val="accent1"/>
              </a:buClr>
              <a:buFont typeface="Verdana"/>
              <a:buChar char="◦"/>
              <a:defRPr kumimoji="0" sz="2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886968" indent="-22860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2"/>
              </a:buClr>
              <a:buFont typeface="Wingdings 2"/>
              <a:buChar char=""/>
              <a:defRPr kumimoji="0"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097280" indent="-173736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3"/>
              </a:buClr>
              <a:buFont typeface="Wingdings 2"/>
              <a:buChar char=""/>
              <a:defRPr kumimoji="0"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298448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4"/>
              </a:buClr>
              <a:buFont typeface="Wingdings 2"/>
              <a:buChar char=""/>
              <a:defRPr kumimoji="0"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508760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5"/>
              </a:buClr>
              <a:buFont typeface="Wingdings 2"/>
              <a:buChar char=""/>
              <a:defRPr kumimoji="0"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1719072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1920240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130552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82296" indent="0" algn="ctr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Целевые ориентиры дошкольного образования</a:t>
            </a:r>
            <a:endParaRPr lang="ru-RU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Текст 6"/>
          <p:cNvSpPr txBox="1">
            <a:spLocks/>
          </p:cNvSpPr>
          <p:nvPr/>
        </p:nvSpPr>
        <p:spPr>
          <a:xfrm>
            <a:off x="1116013" y="1484313"/>
            <a:ext cx="2478087" cy="936625"/>
          </a:xfrm>
          <a:prstGeom prst="roundRect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365760" indent="-283464" algn="l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3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640080" indent="-237744" algn="l" rtl="0" eaLnBrk="1" latinLnBrk="0" hangingPunct="1">
              <a:lnSpc>
                <a:spcPct val="100000"/>
              </a:lnSpc>
              <a:spcBef>
                <a:spcPts val="550"/>
              </a:spcBef>
              <a:buClr>
                <a:schemeClr val="accent1"/>
              </a:buClr>
              <a:buFont typeface="Verdana"/>
              <a:buChar char="◦"/>
              <a:defRPr kumimoji="0" sz="2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886968" indent="-22860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2"/>
              </a:buClr>
              <a:buFont typeface="Wingdings 2"/>
              <a:buChar char=""/>
              <a:defRPr kumimoji="0"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097280" indent="-173736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3"/>
              </a:buClr>
              <a:buFont typeface="Wingdings 2"/>
              <a:buChar char=""/>
              <a:defRPr kumimoji="0"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298448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4"/>
              </a:buClr>
              <a:buFont typeface="Wingdings 2"/>
              <a:buChar char=""/>
              <a:defRPr kumimoji="0"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508760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5"/>
              </a:buClr>
              <a:buFont typeface="Wingdings 2"/>
              <a:buChar char=""/>
              <a:defRPr kumimoji="0"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1719072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1920240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130552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82296" indent="0" algn="ctr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Инициативность и самостоятельность</a:t>
            </a:r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Текст 6"/>
          <p:cNvSpPr txBox="1">
            <a:spLocks/>
          </p:cNvSpPr>
          <p:nvPr/>
        </p:nvSpPr>
        <p:spPr>
          <a:xfrm>
            <a:off x="2490788" y="2619375"/>
            <a:ext cx="2341562" cy="1187450"/>
          </a:xfrm>
          <a:prstGeom prst="roundRect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365760" indent="-283464" algn="l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3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640080" indent="-237744" algn="l" rtl="0" eaLnBrk="1" latinLnBrk="0" hangingPunct="1">
              <a:lnSpc>
                <a:spcPct val="100000"/>
              </a:lnSpc>
              <a:spcBef>
                <a:spcPts val="550"/>
              </a:spcBef>
              <a:buClr>
                <a:schemeClr val="accent1"/>
              </a:buClr>
              <a:buFont typeface="Verdana"/>
              <a:buChar char="◦"/>
              <a:defRPr kumimoji="0" sz="2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886968" indent="-22860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2"/>
              </a:buClr>
              <a:buFont typeface="Wingdings 2"/>
              <a:buChar char=""/>
              <a:defRPr kumimoji="0"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097280" indent="-173736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3"/>
              </a:buClr>
              <a:buFont typeface="Wingdings 2"/>
              <a:buChar char=""/>
              <a:defRPr kumimoji="0"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298448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4"/>
              </a:buClr>
              <a:buFont typeface="Wingdings 2"/>
              <a:buChar char=""/>
              <a:defRPr kumimoji="0"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508760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5"/>
              </a:buClr>
              <a:buFont typeface="Wingdings 2"/>
              <a:buChar char=""/>
              <a:defRPr kumimoji="0"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1719072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1920240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130552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82296" indent="0" algn="ctr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Развитость воображения, фантазии, творчества</a:t>
            </a:r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Текст 6"/>
          <p:cNvSpPr txBox="1">
            <a:spLocks/>
          </p:cNvSpPr>
          <p:nvPr/>
        </p:nvSpPr>
        <p:spPr>
          <a:xfrm>
            <a:off x="6588125" y="1484313"/>
            <a:ext cx="2478088" cy="936625"/>
          </a:xfrm>
          <a:prstGeom prst="roundRect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365760" indent="-283464" algn="l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3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640080" indent="-237744" algn="l" rtl="0" eaLnBrk="1" latinLnBrk="0" hangingPunct="1">
              <a:lnSpc>
                <a:spcPct val="100000"/>
              </a:lnSpc>
              <a:spcBef>
                <a:spcPts val="550"/>
              </a:spcBef>
              <a:buClr>
                <a:schemeClr val="accent1"/>
              </a:buClr>
              <a:buFont typeface="Verdana"/>
              <a:buChar char="◦"/>
              <a:defRPr kumimoji="0" sz="2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886968" indent="-22860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2"/>
              </a:buClr>
              <a:buFont typeface="Wingdings 2"/>
              <a:buChar char=""/>
              <a:defRPr kumimoji="0"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097280" indent="-173736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3"/>
              </a:buClr>
              <a:buFont typeface="Wingdings 2"/>
              <a:buChar char=""/>
              <a:defRPr kumimoji="0"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298448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4"/>
              </a:buClr>
              <a:buFont typeface="Wingdings 2"/>
              <a:buChar char=""/>
              <a:defRPr kumimoji="0"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508760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5"/>
              </a:buClr>
              <a:buFont typeface="Wingdings 2"/>
              <a:buChar char=""/>
              <a:defRPr kumimoji="0"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1719072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1920240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130552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82296" indent="0" algn="ctr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Положительное отношение к себе и другим</a:t>
            </a:r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Текст 6"/>
          <p:cNvSpPr txBox="1">
            <a:spLocks/>
          </p:cNvSpPr>
          <p:nvPr/>
        </p:nvSpPr>
        <p:spPr>
          <a:xfrm>
            <a:off x="3836988" y="1484313"/>
            <a:ext cx="2478087" cy="936625"/>
          </a:xfrm>
          <a:prstGeom prst="roundRect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365760" indent="-283464" algn="l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3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640080" indent="-237744" algn="l" rtl="0" eaLnBrk="1" latinLnBrk="0" hangingPunct="1">
              <a:lnSpc>
                <a:spcPct val="100000"/>
              </a:lnSpc>
              <a:spcBef>
                <a:spcPts val="550"/>
              </a:spcBef>
              <a:buClr>
                <a:schemeClr val="accent1"/>
              </a:buClr>
              <a:buFont typeface="Verdana"/>
              <a:buChar char="◦"/>
              <a:defRPr kumimoji="0" sz="2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886968" indent="-22860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2"/>
              </a:buClr>
              <a:buFont typeface="Wingdings 2"/>
              <a:buChar char=""/>
              <a:defRPr kumimoji="0"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097280" indent="-173736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3"/>
              </a:buClr>
              <a:buFont typeface="Wingdings 2"/>
              <a:buChar char=""/>
              <a:defRPr kumimoji="0"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298448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4"/>
              </a:buClr>
              <a:buFont typeface="Wingdings 2"/>
              <a:buChar char=""/>
              <a:defRPr kumimoji="0"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508760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5"/>
              </a:buClr>
              <a:buFont typeface="Wingdings 2"/>
              <a:buChar char=""/>
              <a:defRPr kumimoji="0"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1719072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1920240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130552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82296" indent="0" algn="ctr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Уверенность в своих силах</a:t>
            </a:r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Текст 6"/>
          <p:cNvSpPr txBox="1">
            <a:spLocks/>
          </p:cNvSpPr>
          <p:nvPr/>
        </p:nvSpPr>
        <p:spPr>
          <a:xfrm>
            <a:off x="5076825" y="2619375"/>
            <a:ext cx="2478088" cy="1187450"/>
          </a:xfrm>
          <a:prstGeom prst="roundRect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365760" indent="-283464" algn="l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3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640080" indent="-237744" algn="l" rtl="0" eaLnBrk="1" latinLnBrk="0" hangingPunct="1">
              <a:lnSpc>
                <a:spcPct val="100000"/>
              </a:lnSpc>
              <a:spcBef>
                <a:spcPts val="550"/>
              </a:spcBef>
              <a:buClr>
                <a:schemeClr val="accent1"/>
              </a:buClr>
              <a:buFont typeface="Verdana"/>
              <a:buChar char="◦"/>
              <a:defRPr kumimoji="0" sz="2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886968" indent="-22860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2"/>
              </a:buClr>
              <a:buFont typeface="Wingdings 2"/>
              <a:buChar char=""/>
              <a:defRPr kumimoji="0"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097280" indent="-173736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3"/>
              </a:buClr>
              <a:buFont typeface="Wingdings 2"/>
              <a:buChar char=""/>
              <a:defRPr kumimoji="0"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298448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4"/>
              </a:buClr>
              <a:buFont typeface="Wingdings 2"/>
              <a:buChar char=""/>
              <a:defRPr kumimoji="0"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508760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5"/>
              </a:buClr>
              <a:buFont typeface="Wingdings 2"/>
              <a:buChar char=""/>
              <a:defRPr kumimoji="0"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1719072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1920240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130552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82296" indent="0" algn="ctr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Умение подчиняться социальным нормам</a:t>
            </a:r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Текст 6"/>
          <p:cNvSpPr txBox="1">
            <a:spLocks/>
          </p:cNvSpPr>
          <p:nvPr/>
        </p:nvSpPr>
        <p:spPr>
          <a:xfrm>
            <a:off x="1144588" y="3956050"/>
            <a:ext cx="2692400" cy="1201738"/>
          </a:xfrm>
          <a:prstGeom prst="roundRect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365760" indent="-283464" algn="l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3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640080" indent="-237744" algn="l" rtl="0" eaLnBrk="1" latinLnBrk="0" hangingPunct="1">
              <a:lnSpc>
                <a:spcPct val="100000"/>
              </a:lnSpc>
              <a:spcBef>
                <a:spcPts val="550"/>
              </a:spcBef>
              <a:buClr>
                <a:schemeClr val="accent1"/>
              </a:buClr>
              <a:buFont typeface="Verdana"/>
              <a:buChar char="◦"/>
              <a:defRPr kumimoji="0" sz="2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886968" indent="-22860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2"/>
              </a:buClr>
              <a:buFont typeface="Wingdings 2"/>
              <a:buChar char=""/>
              <a:defRPr kumimoji="0"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097280" indent="-173736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3"/>
              </a:buClr>
              <a:buFont typeface="Wingdings 2"/>
              <a:buChar char=""/>
              <a:defRPr kumimoji="0"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298448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4"/>
              </a:buClr>
              <a:buFont typeface="Wingdings 2"/>
              <a:buChar char=""/>
              <a:defRPr kumimoji="0"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508760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5"/>
              </a:buClr>
              <a:buFont typeface="Wingdings 2"/>
              <a:buChar char=""/>
              <a:defRPr kumimoji="0"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1719072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1920240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130552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82296" indent="0" algn="ctr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Развитость крупной и мелкой моторики</a:t>
            </a:r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Текст 6"/>
          <p:cNvSpPr txBox="1">
            <a:spLocks/>
          </p:cNvSpPr>
          <p:nvPr/>
        </p:nvSpPr>
        <p:spPr>
          <a:xfrm>
            <a:off x="6315075" y="3981450"/>
            <a:ext cx="2692400" cy="1176338"/>
          </a:xfrm>
          <a:prstGeom prst="roundRect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365760" indent="-283464" algn="l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3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640080" indent="-237744" algn="l" rtl="0" eaLnBrk="1" latinLnBrk="0" hangingPunct="1">
              <a:lnSpc>
                <a:spcPct val="100000"/>
              </a:lnSpc>
              <a:spcBef>
                <a:spcPts val="550"/>
              </a:spcBef>
              <a:buClr>
                <a:schemeClr val="accent1"/>
              </a:buClr>
              <a:buFont typeface="Verdana"/>
              <a:buChar char="◦"/>
              <a:defRPr kumimoji="0" sz="2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886968" indent="-22860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2"/>
              </a:buClr>
              <a:buFont typeface="Wingdings 2"/>
              <a:buChar char=""/>
              <a:defRPr kumimoji="0"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097280" indent="-173736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3"/>
              </a:buClr>
              <a:buFont typeface="Wingdings 2"/>
              <a:buChar char=""/>
              <a:defRPr kumimoji="0"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298448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4"/>
              </a:buClr>
              <a:buFont typeface="Wingdings 2"/>
              <a:buChar char=""/>
              <a:defRPr kumimoji="0"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508760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5"/>
              </a:buClr>
              <a:buFont typeface="Wingdings 2"/>
              <a:buChar char=""/>
              <a:defRPr kumimoji="0"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1719072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1920240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130552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82296" indent="0" algn="ctr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Способность к волевым усилиям в разных видах деятельности</a:t>
            </a:r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Текст 6"/>
          <p:cNvSpPr txBox="1">
            <a:spLocks/>
          </p:cNvSpPr>
          <p:nvPr/>
        </p:nvSpPr>
        <p:spPr>
          <a:xfrm>
            <a:off x="4089400" y="4019550"/>
            <a:ext cx="1973263" cy="1138238"/>
          </a:xfrm>
          <a:prstGeom prst="roundRect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365760" indent="-283464" algn="l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3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640080" indent="-237744" algn="l" rtl="0" eaLnBrk="1" latinLnBrk="0" hangingPunct="1">
              <a:lnSpc>
                <a:spcPct val="100000"/>
              </a:lnSpc>
              <a:spcBef>
                <a:spcPts val="550"/>
              </a:spcBef>
              <a:buClr>
                <a:schemeClr val="accent1"/>
              </a:buClr>
              <a:buFont typeface="Verdana"/>
              <a:buChar char="◦"/>
              <a:defRPr kumimoji="0" sz="2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886968" indent="-22860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2"/>
              </a:buClr>
              <a:buFont typeface="Wingdings 2"/>
              <a:buChar char=""/>
              <a:defRPr kumimoji="0"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097280" indent="-173736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3"/>
              </a:buClr>
              <a:buFont typeface="Wingdings 2"/>
              <a:buChar char=""/>
              <a:defRPr kumimoji="0"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298448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4"/>
              </a:buClr>
              <a:buFont typeface="Wingdings 2"/>
              <a:buChar char=""/>
              <a:defRPr kumimoji="0"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508760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5"/>
              </a:buClr>
              <a:buFont typeface="Wingdings 2"/>
              <a:buChar char=""/>
              <a:defRPr kumimoji="0"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1719072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1920240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130552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82296" indent="0" algn="ctr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Проявление </a:t>
            </a:r>
            <a:r>
              <a:rPr lang="ru-RU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любознатель-ности</a:t>
            </a:r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Текст 6"/>
          <p:cNvSpPr txBox="1">
            <a:spLocks/>
          </p:cNvSpPr>
          <p:nvPr/>
        </p:nvSpPr>
        <p:spPr>
          <a:xfrm>
            <a:off x="2468563" y="5307013"/>
            <a:ext cx="5680075" cy="719137"/>
          </a:xfrm>
          <a:prstGeom prst="roundRect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365760" indent="-283464" algn="l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3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640080" indent="-237744" algn="l" rtl="0" eaLnBrk="1" latinLnBrk="0" hangingPunct="1">
              <a:lnSpc>
                <a:spcPct val="100000"/>
              </a:lnSpc>
              <a:spcBef>
                <a:spcPts val="550"/>
              </a:spcBef>
              <a:buClr>
                <a:schemeClr val="accent1"/>
              </a:buClr>
              <a:buFont typeface="Verdana"/>
              <a:buChar char="◦"/>
              <a:defRPr kumimoji="0" sz="2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886968" indent="-22860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2"/>
              </a:buClr>
              <a:buFont typeface="Wingdings 2"/>
              <a:buChar char=""/>
              <a:defRPr kumimoji="0"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097280" indent="-173736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3"/>
              </a:buClr>
              <a:buFont typeface="Wingdings 2"/>
              <a:buChar char=""/>
              <a:defRPr kumimoji="0"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298448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4"/>
              </a:buClr>
              <a:buFont typeface="Wingdings 2"/>
              <a:buChar char=""/>
              <a:defRPr kumimoji="0"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508760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5"/>
              </a:buClr>
              <a:buFont typeface="Wingdings 2"/>
              <a:buChar char=""/>
              <a:defRPr kumimoji="0"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1719072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1920240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130552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82296" indent="0" algn="ctr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Способность к принятию собственных решений</a:t>
            </a:r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58888" y="260350"/>
            <a:ext cx="7724775" cy="635000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3600" dirty="0" smtClean="0">
                <a:solidFill>
                  <a:srgbClr val="1F27C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Целевые ориентиры Программы</a:t>
            </a:r>
            <a:endParaRPr lang="ru-RU" sz="3600" dirty="0">
              <a:solidFill>
                <a:srgbClr val="1F27CB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331640" y="980728"/>
            <a:ext cx="7128792" cy="5400600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выступают основаниями преемственности дошкольного и начального общего образования. При соблюдении требований к условиям реализации Программы настоящие целевые ориентиры предполагают формирование у детей дошкольного возраста предпосылок учебной деятельности на этапе завершения ими дошкольного образования</a:t>
            </a:r>
            <a:endParaRPr lang="ru-RU" sz="3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Прямоугольник 3"/>
          <p:cNvSpPr>
            <a:spLocks noChangeArrowheads="1"/>
          </p:cNvSpPr>
          <p:nvPr/>
        </p:nvSpPr>
        <p:spPr bwMode="auto">
          <a:xfrm>
            <a:off x="1528763" y="836613"/>
            <a:ext cx="7056437" cy="5016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sz="3200">
                <a:solidFill>
                  <a:srgbClr val="1F27CB"/>
                </a:solidFill>
                <a:latin typeface="Times New Roman" pitchFamily="18" charset="0"/>
                <a:cs typeface="Times New Roman" pitchFamily="18" charset="0"/>
              </a:rPr>
              <a:t>Вывод:</a:t>
            </a:r>
          </a:p>
          <a:p>
            <a:pPr algn="just"/>
            <a:endParaRPr lang="ru-RU" sz="3200">
              <a:solidFill>
                <a:srgbClr val="1F27CB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3200">
                <a:solidFill>
                  <a:srgbClr val="1F27CB"/>
                </a:solidFill>
                <a:latin typeface="Times New Roman" pitchFamily="18" charset="0"/>
                <a:cs typeface="Times New Roman" pitchFamily="18" charset="0"/>
              </a:rPr>
              <a:t>Новые взгляды на воспитание, обучение и развитие детей требует нового подхода к осуществлению преемственности детского сада и школы, построении новой модели выпускника, что позволит обеспечить непрерывность образовательного процесса.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450" y="765175"/>
            <a:ext cx="7497763" cy="5688013"/>
          </a:xfrm>
        </p:spPr>
        <p:txBody>
          <a:bodyPr>
            <a:normAutofit fontScale="90000"/>
          </a:bodyPr>
          <a:lstStyle/>
          <a:p>
            <a:pPr algn="just" fontAlgn="auto">
              <a:spcAft>
                <a:spcPts val="0"/>
              </a:spcAft>
              <a:defRPr/>
            </a:pPr>
            <a:r>
              <a:rPr lang="ru-RU" dirty="0">
                <a:solidFill>
                  <a:srgbClr val="1F27CB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Проблема преемственности может быть успешно решена при тесном взаимодействии детского сада и школы. Выиграют от этого все, особенно дети. Ради детей можно найти время, силы и средства для решения задач преемственности.</a:t>
            </a:r>
            <a:br>
              <a:rPr lang="ru-RU" dirty="0">
                <a:solidFill>
                  <a:srgbClr val="1F27CB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solidFill>
                <a:srgbClr val="1F27CB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971550" y="115888"/>
            <a:ext cx="8064500" cy="6556375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Ожидаемые </a:t>
            </a:r>
            <a:r>
              <a:rPr lang="ru-RU" sz="28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результаты</a:t>
            </a:r>
            <a:r>
              <a:rPr lang="ru-RU" sz="2800" u="sng" dirty="0">
                <a:solidFill>
                  <a:srgbClr val="1F27C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sz="2800" dirty="0">
                <a:solidFill>
                  <a:srgbClr val="1F27C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Обеспечение </a:t>
            </a:r>
            <a:r>
              <a:rPr lang="ru-RU" sz="2800" dirty="0">
                <a:solidFill>
                  <a:srgbClr val="1F27C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успешности ребенка на начальных этапах </a:t>
            </a:r>
            <a:r>
              <a:rPr lang="ru-RU" sz="2800" dirty="0">
                <a:solidFill>
                  <a:srgbClr val="1F27C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обучения.</a:t>
            </a:r>
            <a:endParaRPr lang="ru-RU" sz="2800" dirty="0">
              <a:solidFill>
                <a:srgbClr val="1F27CB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sz="2800" dirty="0">
                <a:solidFill>
                  <a:srgbClr val="1F27C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Снижение процента первоклассников с высоким уровнем </a:t>
            </a:r>
            <a:r>
              <a:rPr lang="ru-RU" sz="2800" dirty="0" err="1">
                <a:solidFill>
                  <a:srgbClr val="1F27C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дезадаптации</a:t>
            </a:r>
            <a:r>
              <a:rPr lang="ru-RU" sz="2800" dirty="0">
                <a:solidFill>
                  <a:srgbClr val="1F27C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 школьному </a:t>
            </a:r>
            <a:r>
              <a:rPr lang="ru-RU" sz="2800" dirty="0">
                <a:solidFill>
                  <a:srgbClr val="1F27C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обучению.</a:t>
            </a:r>
            <a:endParaRPr lang="ru-RU" sz="2800" dirty="0">
              <a:solidFill>
                <a:srgbClr val="1F27CB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sz="2800" dirty="0">
                <a:solidFill>
                  <a:srgbClr val="1F27C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Положительная динамика освоения основных общеобразовательных программ каждым </a:t>
            </a:r>
            <a:r>
              <a:rPr lang="ru-RU" sz="2800" dirty="0">
                <a:solidFill>
                  <a:srgbClr val="1F27C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ребенком.</a:t>
            </a:r>
            <a:endParaRPr lang="ru-RU" sz="2800" dirty="0">
              <a:solidFill>
                <a:srgbClr val="1F27CB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sz="2800" dirty="0">
                <a:solidFill>
                  <a:srgbClr val="1F27C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Общая положительная динамика психического и физического здоровья </a:t>
            </a:r>
            <a:r>
              <a:rPr lang="ru-RU" sz="2800" dirty="0">
                <a:solidFill>
                  <a:srgbClr val="1F27C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детей.</a:t>
            </a:r>
            <a:endParaRPr lang="ru-RU" sz="2800" dirty="0">
              <a:solidFill>
                <a:srgbClr val="1F27CB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sz="2800" dirty="0">
                <a:solidFill>
                  <a:srgbClr val="1F27C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Мотивационная готовность детей к обучению в </a:t>
            </a:r>
            <a:r>
              <a:rPr lang="ru-RU" sz="2800" dirty="0">
                <a:solidFill>
                  <a:srgbClr val="1F27C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школе. </a:t>
            </a:r>
            <a:endParaRPr lang="ru-RU" sz="2800" dirty="0">
              <a:solidFill>
                <a:srgbClr val="1F27CB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sz="2800" dirty="0">
                <a:solidFill>
                  <a:srgbClr val="1F27C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Создание системы преемственности ДОУ и школы как необходимое условие непрерывного </a:t>
            </a:r>
            <a:r>
              <a:rPr lang="ru-RU" sz="2800" dirty="0">
                <a:solidFill>
                  <a:srgbClr val="1F27C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образования.</a:t>
            </a:r>
            <a:endParaRPr lang="ru-RU" sz="2800" dirty="0">
              <a:solidFill>
                <a:srgbClr val="1F27CB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58888" y="188913"/>
            <a:ext cx="7561262" cy="5940425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Используемая литература</a:t>
            </a:r>
            <a:r>
              <a:rPr lang="ru-RU" sz="20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 рождения до школы. Основная общеобразовательная программа дошкольного образования / Под ред. Н.Е.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Вераксы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Т.С. Комаровой, М.А. Васильевой. – М.: Мозаика-Синтез, 2010. – 304 с. 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Программа воспитания и обучения в детском саду / Под ред. М.А. Васильевой, В.В. Гербовой, Т.С. Комаровой. – 4-е изд.,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испр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и доп. – М.: Мозаика-Синтез, 2010.– 232с.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Федеральные государственные требования к структуре основной общеобразовательной программы дошкольного образования //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http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//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do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isiorao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ru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Слепцова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И.Ф. Основы личностно-ориентированного взаимодействия воспитателя с детьми дошкольного возраста: теория и практика // Дошкольное воспитание. – 2007 - № 3 – с. 74-80.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Готов ли ваш ребёнок к школе / А.А.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Венгер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А.Л.Венгер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–М: Знание, 1994 г. – 192 с.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Федеральный государственный образовательный стандарт дошкольного образования //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700338" y="428625"/>
            <a:ext cx="6086475" cy="2495550"/>
          </a:xfrm>
        </p:spPr>
        <p:txBody>
          <a:bodyPr>
            <a:normAutofit fontScale="40000" lnSpcReduction="20000"/>
          </a:bodyPr>
          <a:lstStyle/>
          <a:p>
            <a:pPr marL="365760" indent="-283464" algn="r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6700" dirty="0" smtClean="0">
                <a:solidFill>
                  <a:srgbClr val="1F27C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«Школьное обучение никогда не</a:t>
            </a:r>
          </a:p>
          <a:p>
            <a:pPr marL="365760" indent="-283464" algn="r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6700" dirty="0" smtClean="0">
                <a:solidFill>
                  <a:srgbClr val="1F27C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начинается с пустого места,</a:t>
            </a:r>
          </a:p>
          <a:p>
            <a:pPr marL="365760" indent="-283464" algn="r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6700" dirty="0" smtClean="0">
                <a:solidFill>
                  <a:srgbClr val="1F27C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 всегда опирается </a:t>
            </a:r>
          </a:p>
          <a:p>
            <a:pPr marL="365760" indent="-283464" algn="r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6700" dirty="0" smtClean="0">
                <a:solidFill>
                  <a:srgbClr val="1F27C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определённую стадию развития, </a:t>
            </a:r>
          </a:p>
          <a:p>
            <a:pPr marL="365760" indent="-283464" algn="r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6700" dirty="0" smtClean="0">
                <a:solidFill>
                  <a:srgbClr val="1F27C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проделанную ребёнком»</a:t>
            </a:r>
          </a:p>
          <a:p>
            <a:pPr marL="365760" indent="-283464" algn="r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6700" dirty="0" smtClean="0">
                <a:solidFill>
                  <a:srgbClr val="1F27C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Л. С. Выготский</a:t>
            </a:r>
          </a:p>
          <a:p>
            <a:pPr marL="365760" indent="-283464" algn="just" fontAlgn="auto">
              <a:spcAft>
                <a:spcPts val="0"/>
              </a:spcAft>
              <a:buFont typeface="Wingdings 2"/>
              <a:buNone/>
              <a:defRPr/>
            </a:pPr>
            <a:endParaRPr lang="ru-RU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4338" name="Rectangle 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Corbel" pitchFamily="34" charset="0"/>
            </a:endParaRPr>
          </a:p>
        </p:txBody>
      </p:sp>
      <p:sp>
        <p:nvSpPr>
          <p:cNvPr id="14339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Corbel" pitchFamily="34" charset="0"/>
            </a:endParaRPr>
          </a:p>
        </p:txBody>
      </p:sp>
      <p:sp>
        <p:nvSpPr>
          <p:cNvPr id="14340" name="Прямоугольник 1"/>
          <p:cNvSpPr>
            <a:spLocks noChangeArrowheads="1"/>
          </p:cNvSpPr>
          <p:nvPr/>
        </p:nvSpPr>
        <p:spPr bwMode="auto">
          <a:xfrm>
            <a:off x="1187450" y="2924175"/>
            <a:ext cx="7488238" cy="3109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b="1">
                <a:latin typeface="Times New Roman" pitchFamily="18" charset="0"/>
                <a:cs typeface="Times New Roman" pitchFamily="18" charset="0"/>
              </a:rPr>
              <a:t>Актуальность.</a:t>
            </a:r>
          </a:p>
          <a:p>
            <a:pPr algn="ctr"/>
            <a:endParaRPr lang="ru-RU" sz="2800" b="1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800" b="1">
                <a:latin typeface="Times New Roman" pitchFamily="18" charset="0"/>
                <a:cs typeface="Times New Roman" pitchFamily="18" charset="0"/>
              </a:rPr>
              <a:t>Введение утвержденных на государственном уровне стандартов образования существенно способствует обеспечению преемственности и перспективности повышения качества образования в целостной системе</a:t>
            </a:r>
            <a:r>
              <a:rPr lang="ru-RU" sz="2400" b="1">
                <a:cs typeface="Arial" charset="0"/>
              </a:rPr>
              <a:t>.</a:t>
            </a:r>
            <a:endParaRPr lang="ru-RU" sz="2400"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Прямоугольник 4"/>
          <p:cNvSpPr>
            <a:spLocks noChangeArrowheads="1"/>
          </p:cNvSpPr>
          <p:nvPr/>
        </p:nvSpPr>
        <p:spPr bwMode="auto">
          <a:xfrm>
            <a:off x="1325563" y="981075"/>
            <a:ext cx="7272337" cy="4892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>
                <a:latin typeface="Times New Roman" pitchFamily="18" charset="0"/>
                <a:cs typeface="Times New Roman" pitchFamily="18" charset="0"/>
              </a:rPr>
              <a:t>Школа и детский сад – два смежных звена в системе образования. Успехи в школьном обучении во многом зависят от качества знаний и умений, сформированных в дошкольном детстве, от уровня развития познавательных интересов и познавательной активности ребенка, т.е. от развития умственных способностей ребёнка.</a:t>
            </a:r>
          </a:p>
          <a:p>
            <a:pPr algn="ctr"/>
            <a:endParaRPr lang="ru-RU" sz="2400" b="1">
              <a:latin typeface="Times New Roman" pitchFamily="18" charset="0"/>
              <a:cs typeface="Times New Roman" pitchFamily="18" charset="0"/>
            </a:endParaRPr>
          </a:p>
          <a:p>
            <a:endParaRPr lang="ru-RU" sz="2400" b="1">
              <a:latin typeface="Times New Roman" pitchFamily="18" charset="0"/>
              <a:cs typeface="Times New Roman" pitchFamily="18" charset="0"/>
            </a:endParaRPr>
          </a:p>
          <a:p>
            <a:endParaRPr lang="ru-RU" sz="2400" b="1" u="sng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600" b="1">
                <a:latin typeface="Times New Roman" pitchFamily="18" charset="0"/>
                <a:cs typeface="Times New Roman" pitchFamily="18" charset="0"/>
              </a:rPr>
              <a:t>Задача ФГОС – учить детей самостоятельно учиться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Прямоугольник 4"/>
          <p:cNvSpPr>
            <a:spLocks noChangeArrowheads="1"/>
          </p:cNvSpPr>
          <p:nvPr/>
        </p:nvSpPr>
        <p:spPr bwMode="auto">
          <a:xfrm>
            <a:off x="1476375" y="188913"/>
            <a:ext cx="7343775" cy="6370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latin typeface="Times New Roman" pitchFamily="18" charset="0"/>
                <a:cs typeface="Times New Roman" pitchFamily="18" charset="0"/>
              </a:rPr>
              <a:t>Цель проекта: </a:t>
            </a:r>
            <a:endParaRPr lang="ru-RU" sz="240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400">
                <a:latin typeface="Times New Roman" pitchFamily="18" charset="0"/>
                <a:cs typeface="Times New Roman" pitchFamily="18" charset="0"/>
              </a:rPr>
              <a:t>- создание преемственности и успешной адаптации при переходе из детского сада в школу. </a:t>
            </a:r>
          </a:p>
          <a:p>
            <a:pPr algn="just"/>
            <a:r>
              <a:rPr lang="ru-RU" sz="2400">
                <a:latin typeface="Times New Roman" pitchFamily="18" charset="0"/>
                <a:cs typeface="Times New Roman" pitchFamily="18" charset="0"/>
              </a:rPr>
              <a:t>- обеспечение системы непрерывного образования с учетом возрастных особенностей дошкольников и первоклассников. </a:t>
            </a:r>
          </a:p>
          <a:p>
            <a:pPr algn="just"/>
            <a:r>
              <a:rPr lang="ru-RU" sz="2400">
                <a:latin typeface="Times New Roman" pitchFamily="18" charset="0"/>
                <a:cs typeface="Times New Roman" pitchFamily="18" charset="0"/>
              </a:rPr>
              <a:t>- создание благоприятных условий в детскому саду и школе для развития познавательной активности, самостоятельности, творчества каждого ребенка. </a:t>
            </a:r>
          </a:p>
          <a:p>
            <a:pPr algn="just"/>
            <a:r>
              <a:rPr lang="ru-RU" sz="2400" b="1">
                <a:latin typeface="Times New Roman" pitchFamily="18" charset="0"/>
                <a:cs typeface="Times New Roman" pitchFamily="18" charset="0"/>
              </a:rPr>
              <a:t>Задачи: </a:t>
            </a:r>
            <a:endParaRPr lang="ru-RU" sz="240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400">
                <a:latin typeface="Times New Roman" pitchFamily="18" charset="0"/>
                <a:cs typeface="Times New Roman" pitchFamily="18" charset="0"/>
              </a:rPr>
              <a:t>- укрепление и сохранение здоровья дошкольников, готовящихся к обучению в школе. </a:t>
            </a:r>
          </a:p>
          <a:p>
            <a:pPr algn="just"/>
            <a:r>
              <a:rPr lang="ru-RU" sz="2400">
                <a:latin typeface="Times New Roman" pitchFamily="18" charset="0"/>
                <a:cs typeface="Times New Roman" pitchFamily="18" charset="0"/>
              </a:rPr>
              <a:t>- всестороннее развитие детей, позволяющее им в дальнейшем успешно овладеть школьной программой. </a:t>
            </a:r>
          </a:p>
          <a:p>
            <a:pPr algn="just"/>
            <a:r>
              <a:rPr lang="ru-RU" sz="2400">
                <a:latin typeface="Times New Roman" pitchFamily="18" charset="0"/>
                <a:cs typeface="Times New Roman" pitchFamily="18" charset="0"/>
              </a:rPr>
              <a:t>- создание благоприятных условий для психического и личностного развития ребенка. </a:t>
            </a:r>
          </a:p>
          <a:p>
            <a:r>
              <a:rPr lang="ru-RU" sz="2400">
                <a:latin typeface="Times New Roman" pitchFamily="18" charset="0"/>
                <a:cs typeface="Times New Roman" pitchFamily="18" charset="0"/>
              </a:rPr>
              <a:t> 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Прямоугольник 3"/>
          <p:cNvSpPr>
            <a:spLocks noChangeArrowheads="1"/>
          </p:cNvSpPr>
          <p:nvPr/>
        </p:nvSpPr>
        <p:spPr bwMode="auto">
          <a:xfrm>
            <a:off x="1116013" y="39688"/>
            <a:ext cx="7920037" cy="181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latin typeface="Corbel" pitchFamily="34" charset="0"/>
              </a:rPr>
              <a:t> </a:t>
            </a:r>
            <a:r>
              <a:rPr lang="ru-RU" sz="2800">
                <a:solidFill>
                  <a:srgbClr val="1F27CB"/>
                </a:solidFill>
                <a:latin typeface="Times New Roman" pitchFamily="18" charset="0"/>
                <a:cs typeface="Times New Roman" pitchFamily="18" charset="0"/>
              </a:rPr>
              <a:t>Одной из важнейших задач, требующих комплексного решения, является создание единого образовательного процесса, связывающего дошкольные и школьные годы. </a:t>
            </a: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1187450" y="1801813"/>
          <a:ext cx="7777163" cy="4957762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289267"/>
                <a:gridCol w="3625574"/>
                <a:gridCol w="3862024"/>
              </a:tblGrid>
              <a:tr h="251200">
                <a:tc gridSpan="2"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ru-RU" sz="1400" dirty="0">
                          <a:effectLst/>
                        </a:rPr>
                        <a:t>      Дошкольное образование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512" marR="60512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ru-RU" sz="1400" dirty="0">
                          <a:effectLst/>
                        </a:rPr>
                        <a:t>Начальное образование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512" marR="60512" marT="0" marB="0"/>
                </a:tc>
              </a:tr>
              <a:tr h="1172267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ru-RU" sz="1200">
                          <a:effectLst/>
                        </a:rPr>
                        <a:t>1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512" marR="6051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ru-RU" sz="1400" b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Знания, умения, навыки по образовательным областям и в процессе овладения разными видами деятельности.</a:t>
                      </a:r>
                      <a:endParaRPr lang="ru-RU" sz="1400" b="0" dirty="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0512" marR="6051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ru-RU" sz="1400" b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Предметные результаты </a:t>
                      </a:r>
                    </a:p>
                    <a:p>
                      <a:pPr>
                        <a:lnSpc>
                          <a:spcPct val="15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ru-RU" sz="1400" b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(знания, умения, навыки).</a:t>
                      </a:r>
                      <a:endParaRPr lang="ru-RU" sz="1400" b="0" dirty="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0512" marR="60512" marT="0" marB="0"/>
                </a:tc>
              </a:tr>
              <a:tr h="1386036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ru-RU" sz="1200">
                          <a:effectLst/>
                        </a:rPr>
                        <a:t>2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512" marR="6051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ru-RU" sz="1400" b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Универсальные предпосылки учебной деятельности: умение слушать и слышать, доводить начатое до конца, воспринимать критику и </a:t>
                      </a:r>
                      <a:r>
                        <a:rPr lang="ru-RU" sz="1400" b="0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др</a:t>
                      </a:r>
                      <a:endParaRPr lang="ru-RU" sz="1400" b="0" dirty="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0512" marR="6051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ru-RU" sz="1400" b="0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Метапредметные</a:t>
                      </a:r>
                      <a:r>
                        <a:rPr lang="ru-RU" sz="1400" b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результаты (</a:t>
                      </a:r>
                      <a:r>
                        <a:rPr lang="ru-RU" sz="1400" b="0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школьно</a:t>
                      </a:r>
                      <a:r>
                        <a:rPr lang="ru-RU" sz="1400" b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– значимые функции): мелкая моторика, слуховое и зрительное восприятие, умение договариваться, ставить цель и </a:t>
                      </a:r>
                      <a:r>
                        <a:rPr lang="ru-RU" sz="1400" b="0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др</a:t>
                      </a:r>
                      <a:endParaRPr lang="ru-RU" sz="1400" b="0" dirty="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0512" marR="60512" marT="0" marB="0"/>
                </a:tc>
              </a:tr>
              <a:tr h="1884715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ru-RU" sz="1200">
                          <a:effectLst/>
                        </a:rPr>
                        <a:t>3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512" marR="6051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ru-RU" sz="1400" b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Характеристики мотивационного развития (желание учиться, идти в школу).</a:t>
                      </a:r>
                    </a:p>
                    <a:p>
                      <a:pPr>
                        <a:lnSpc>
                          <a:spcPct val="15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ru-RU" sz="1400" b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Эмоционально волевое развитие, морально – нравственное (терпеть, поступать не как я хочу).</a:t>
                      </a:r>
                      <a:endParaRPr lang="ru-RU" sz="1400" b="0" dirty="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0512" marR="6051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ru-RU" sz="1400" b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Личностные результаты: потеря детской непосредственности, формирование адекватного поведения, развитие самостоятельности и личной ответственности за свои поступки, развитие навыков сотрудничества…</a:t>
                      </a:r>
                      <a:endParaRPr lang="ru-RU" sz="1400" b="0" dirty="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0512" marR="60512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115616" y="186606"/>
            <a:ext cx="7848872" cy="2677656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gradFill flip="none">
                  <a:gsLst>
                    <a:gs pos="0">
                      <a:srgbClr val="000000"/>
                    </a:gs>
                    <a:gs pos="39999">
                      <a:srgbClr val="0A128C"/>
                    </a:gs>
                    <a:gs pos="70000">
                      <a:srgbClr val="181CC7"/>
                    </a:gs>
                    <a:gs pos="88000">
                      <a:srgbClr val="7005D4"/>
                    </a:gs>
                    <a:gs pos="100000">
                      <a:srgbClr val="8C3D91"/>
                    </a:gs>
                  </a:gsLst>
                  <a:lin ang="5400000" scaled="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Федеральный государственный образовательный стандарт – </a:t>
            </a:r>
            <a:r>
              <a:rPr lang="ru-RU" sz="2800" dirty="0">
                <a:gradFill flip="none">
                  <a:gsLst>
                    <a:gs pos="0">
                      <a:srgbClr val="000000"/>
                    </a:gs>
                    <a:gs pos="39999">
                      <a:srgbClr val="0A128C"/>
                    </a:gs>
                    <a:gs pos="70000">
                      <a:srgbClr val="181CC7"/>
                    </a:gs>
                    <a:gs pos="88000">
                      <a:srgbClr val="7005D4"/>
                    </a:gs>
                    <a:gs pos="100000">
                      <a:srgbClr val="8C3D91"/>
                    </a:gs>
                  </a:gsLst>
                  <a:lin ang="5400000" scaled="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это </a:t>
            </a:r>
            <a:r>
              <a:rPr lang="ru-RU" sz="2800" dirty="0">
                <a:gradFill flip="none">
                  <a:gsLst>
                    <a:gs pos="0">
                      <a:srgbClr val="000000"/>
                    </a:gs>
                    <a:gs pos="39999">
                      <a:srgbClr val="0A128C"/>
                    </a:gs>
                    <a:gs pos="70000">
                      <a:srgbClr val="181CC7"/>
                    </a:gs>
                    <a:gs pos="88000">
                      <a:srgbClr val="7005D4"/>
                    </a:gs>
                    <a:gs pos="100000">
                      <a:srgbClr val="8C3D91"/>
                    </a:gs>
                  </a:gsLst>
                  <a:lin ang="5400000" scaled="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государственный инструмент системных обновлений дошкольного образования. </a:t>
            </a:r>
            <a:endParaRPr lang="ru-RU" sz="2800" dirty="0">
              <a:gradFill flip="none">
                <a:gsLst>
                  <a:gs pos="0">
                    <a:srgbClr val="000000"/>
                  </a:gs>
                  <a:gs pos="39999">
                    <a:srgbClr val="0A128C"/>
                  </a:gs>
                  <a:gs pos="70000">
                    <a:srgbClr val="181CC7"/>
                  </a:gs>
                  <a:gs pos="88000">
                    <a:srgbClr val="7005D4"/>
                  </a:gs>
                  <a:gs pos="100000">
                    <a:srgbClr val="8C3D91"/>
                  </a:gs>
                </a:gsLst>
                <a:lin ang="5400000" scaled="0"/>
              </a:gra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800" dirty="0">
              <a:gradFill flip="none">
                <a:gsLst>
                  <a:gs pos="0">
                    <a:srgbClr val="000000"/>
                  </a:gs>
                  <a:gs pos="39999">
                    <a:srgbClr val="0A128C"/>
                  </a:gs>
                  <a:gs pos="70000">
                    <a:srgbClr val="181CC7"/>
                  </a:gs>
                  <a:gs pos="88000">
                    <a:srgbClr val="7005D4"/>
                  </a:gs>
                  <a:gs pos="100000">
                    <a:srgbClr val="8C3D91"/>
                  </a:gs>
                </a:gsLst>
                <a:lin ang="5400000" scaled="0"/>
              </a:gra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solidFill>
                  <a:srgbClr val="1F27C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Одна из важнейших задач </a:t>
            </a:r>
            <a:r>
              <a:rPr lang="ru-RU" sz="2800" dirty="0">
                <a:gradFill flip="none">
                  <a:gsLst>
                    <a:gs pos="0">
                      <a:srgbClr val="000000"/>
                    </a:gs>
                    <a:gs pos="39999">
                      <a:srgbClr val="0A128C"/>
                    </a:gs>
                    <a:gs pos="70000">
                      <a:srgbClr val="181CC7"/>
                    </a:gs>
                    <a:gs pos="88000">
                      <a:srgbClr val="7005D4"/>
                    </a:gs>
                    <a:gs pos="100000">
                      <a:srgbClr val="8C3D91"/>
                    </a:gs>
                  </a:gsLst>
                  <a:lin ang="5400000" scaled="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Федерального государственного образовательного стандарт</a:t>
            </a:r>
            <a:r>
              <a:rPr lang="ru-RU" sz="2800" dirty="0">
                <a:solidFill>
                  <a:srgbClr val="1F27C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 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Текст 6"/>
          <p:cNvSpPr txBox="1">
            <a:spLocks/>
          </p:cNvSpPr>
          <p:nvPr/>
        </p:nvSpPr>
        <p:spPr>
          <a:xfrm>
            <a:off x="2843213" y="2781300"/>
            <a:ext cx="4321175" cy="3887788"/>
          </a:xfrm>
          <a:prstGeom prst="roundRect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365760" indent="-283464" algn="l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3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640080" indent="-237744" algn="l" rtl="0" eaLnBrk="1" latinLnBrk="0" hangingPunct="1">
              <a:lnSpc>
                <a:spcPct val="100000"/>
              </a:lnSpc>
              <a:spcBef>
                <a:spcPts val="550"/>
              </a:spcBef>
              <a:buClr>
                <a:schemeClr val="accent1"/>
              </a:buClr>
              <a:buFont typeface="Verdana"/>
              <a:buChar char="◦"/>
              <a:defRPr kumimoji="0" sz="2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886968" indent="-22860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2"/>
              </a:buClr>
              <a:buFont typeface="Wingdings 2"/>
              <a:buChar char=""/>
              <a:defRPr kumimoji="0"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097280" indent="-173736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3"/>
              </a:buClr>
              <a:buFont typeface="Wingdings 2"/>
              <a:buChar char=""/>
              <a:defRPr kumimoji="0"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298448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4"/>
              </a:buClr>
              <a:buFont typeface="Wingdings 2"/>
              <a:buChar char=""/>
              <a:defRPr kumimoji="0"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508760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5"/>
              </a:buClr>
              <a:buFont typeface="Wingdings 2"/>
              <a:buChar char=""/>
              <a:defRPr kumimoji="0"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1719072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1920240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130552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82296" indent="0" algn="ctr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2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обеспечение преемственности основных образовательных программ дошкольного и начального общего образования</a:t>
            </a:r>
            <a:endParaRPr lang="ru-RU" sz="2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1288236" y="260648"/>
            <a:ext cx="7427168" cy="1080120"/>
          </a:xfrm>
          <a:prstGeom prst="rect">
            <a:avLst/>
          </a:prstGeom>
        </p:spPr>
        <p:txBody>
          <a:bodyPr anchor="b">
            <a:normAutofit fontScale="975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300" kern="120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pPr algn="ctr" fontAlgn="auto">
              <a:spcAft>
                <a:spcPts val="0"/>
              </a:spcAft>
              <a:defRPr/>
            </a:pPr>
            <a:r>
              <a:rPr lang="ru-RU" sz="2200" dirty="0" smtClean="0">
                <a:gradFill flip="none">
                  <a:gsLst>
                    <a:gs pos="0">
                      <a:srgbClr val="000000"/>
                    </a:gs>
                    <a:gs pos="39999">
                      <a:srgbClr val="0A128C"/>
                    </a:gs>
                    <a:gs pos="70000">
                      <a:srgbClr val="181CC7"/>
                    </a:gs>
                    <a:gs pos="88000">
                      <a:srgbClr val="7005D4"/>
                    </a:gs>
                    <a:gs pos="100000">
                      <a:srgbClr val="8C3D91"/>
                    </a:gs>
                  </a:gsLst>
                  <a:lin ang="5400000" scaled="0"/>
                </a:gra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200" dirty="0" smtClean="0">
                <a:gradFill flip="none">
                  <a:gsLst>
                    <a:gs pos="0">
                      <a:srgbClr val="000000"/>
                    </a:gs>
                    <a:gs pos="39999">
                      <a:srgbClr val="0A128C"/>
                    </a:gs>
                    <a:gs pos="70000">
                      <a:srgbClr val="181CC7"/>
                    </a:gs>
                    <a:gs pos="88000">
                      <a:srgbClr val="7005D4"/>
                    </a:gs>
                    <a:gs pos="100000">
                      <a:srgbClr val="8C3D91"/>
                    </a:gs>
                  </a:gsLst>
                  <a:lin ang="5400000" scaled="0"/>
                </a:gra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ru-RU" sz="2200" dirty="0">
              <a:gradFill flip="none">
                <a:gsLst>
                  <a:gs pos="0">
                    <a:srgbClr val="000000"/>
                  </a:gs>
                  <a:gs pos="39999">
                    <a:srgbClr val="0A128C"/>
                  </a:gs>
                  <a:gs pos="70000">
                    <a:srgbClr val="181CC7"/>
                  </a:gs>
                  <a:gs pos="88000">
                    <a:srgbClr val="7005D4"/>
                  </a:gs>
                  <a:gs pos="100000">
                    <a:srgbClr val="8C3D91"/>
                  </a:gs>
                </a:gsLst>
                <a:lin ang="5400000" scaled="0"/>
              </a:gra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31753" y="260648"/>
            <a:ext cx="7470572" cy="839586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sz="2200" dirty="0" smtClean="0">
                <a:gradFill flip="none">
                  <a:gsLst>
                    <a:gs pos="0">
                      <a:srgbClr val="000000"/>
                    </a:gs>
                    <a:gs pos="39999">
                      <a:srgbClr val="0A128C"/>
                    </a:gs>
                    <a:gs pos="70000">
                      <a:srgbClr val="181CC7"/>
                    </a:gs>
                    <a:gs pos="88000">
                      <a:srgbClr val="7005D4"/>
                    </a:gs>
                    <a:gs pos="100000">
                      <a:srgbClr val="8C3D91"/>
                    </a:gs>
                  </a:gsLst>
                  <a:lin ang="5400000" scaled="0"/>
                </a:gradFill>
              </a:rPr>
              <a:t/>
            </a:r>
            <a:br>
              <a:rPr sz="2200" dirty="0" smtClean="0">
                <a:gradFill flip="none">
                  <a:gsLst>
                    <a:gs pos="0">
                      <a:srgbClr val="000000"/>
                    </a:gs>
                    <a:gs pos="39999">
                      <a:srgbClr val="0A128C"/>
                    </a:gs>
                    <a:gs pos="70000">
                      <a:srgbClr val="181CC7"/>
                    </a:gs>
                    <a:gs pos="88000">
                      <a:srgbClr val="7005D4"/>
                    </a:gs>
                    <a:gs pos="100000">
                      <a:srgbClr val="8C3D91"/>
                    </a:gs>
                  </a:gsLst>
                  <a:lin ang="5400000" scaled="0"/>
                </a:gradFill>
              </a:rPr>
            </a:br>
            <a:r>
              <a:rPr lang="ru-RU" sz="3100" dirty="0" smtClean="0">
                <a:gradFill flip="none">
                  <a:gsLst>
                    <a:gs pos="0">
                      <a:srgbClr val="000000"/>
                    </a:gs>
                    <a:gs pos="39999">
                      <a:srgbClr val="0A128C"/>
                    </a:gs>
                    <a:gs pos="70000">
                      <a:srgbClr val="181CC7"/>
                    </a:gs>
                    <a:gs pos="88000">
                      <a:srgbClr val="7005D4"/>
                    </a:gs>
                    <a:gs pos="100000">
                      <a:srgbClr val="8C3D91"/>
                    </a:gs>
                  </a:gsLst>
                  <a:lin ang="5400000" scaled="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sz="3100" dirty="0" err="1" smtClean="0">
                <a:gradFill flip="none">
                  <a:gsLst>
                    <a:gs pos="0">
                      <a:srgbClr val="000000"/>
                    </a:gs>
                    <a:gs pos="39999">
                      <a:srgbClr val="0A128C"/>
                    </a:gs>
                    <a:gs pos="70000">
                      <a:srgbClr val="181CC7"/>
                    </a:gs>
                    <a:gs pos="88000">
                      <a:srgbClr val="7005D4"/>
                    </a:gs>
                    <a:gs pos="100000">
                      <a:srgbClr val="8C3D91"/>
                    </a:gs>
                  </a:gsLst>
                  <a:lin ang="5400000" scaled="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еорганизация</a:t>
            </a:r>
            <a:r>
              <a:rPr sz="3100" dirty="0" smtClean="0">
                <a:gradFill flip="none">
                  <a:gsLst>
                    <a:gs pos="0">
                      <a:srgbClr val="000000"/>
                    </a:gs>
                    <a:gs pos="39999">
                      <a:srgbClr val="0A128C"/>
                    </a:gs>
                    <a:gs pos="70000">
                      <a:srgbClr val="181CC7"/>
                    </a:gs>
                    <a:gs pos="88000">
                      <a:srgbClr val="7005D4"/>
                    </a:gs>
                    <a:gs pos="100000">
                      <a:srgbClr val="8C3D91"/>
                    </a:gs>
                  </a:gsLst>
                  <a:lin ang="5400000" scaled="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3100" dirty="0" err="1" smtClean="0">
                <a:gradFill flip="none">
                  <a:gsLst>
                    <a:gs pos="0">
                      <a:srgbClr val="000000"/>
                    </a:gs>
                    <a:gs pos="39999">
                      <a:srgbClr val="0A128C"/>
                    </a:gs>
                    <a:gs pos="70000">
                      <a:srgbClr val="181CC7"/>
                    </a:gs>
                    <a:gs pos="88000">
                      <a:srgbClr val="7005D4"/>
                    </a:gs>
                    <a:gs pos="100000">
                      <a:srgbClr val="8C3D91"/>
                    </a:gs>
                  </a:gsLst>
                  <a:lin ang="5400000" scaled="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воспитательно-образовательного</a:t>
            </a:r>
            <a:r>
              <a:rPr sz="3100" dirty="0" smtClean="0">
                <a:gradFill flip="none">
                  <a:gsLst>
                    <a:gs pos="0">
                      <a:srgbClr val="000000"/>
                    </a:gs>
                    <a:gs pos="39999">
                      <a:srgbClr val="0A128C"/>
                    </a:gs>
                    <a:gs pos="70000">
                      <a:srgbClr val="181CC7"/>
                    </a:gs>
                    <a:gs pos="88000">
                      <a:srgbClr val="7005D4"/>
                    </a:gs>
                    <a:gs pos="100000">
                      <a:srgbClr val="8C3D91"/>
                    </a:gs>
                  </a:gsLst>
                  <a:lin ang="5400000" scaled="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3100" dirty="0" err="1" smtClean="0">
                <a:gradFill flip="none">
                  <a:gsLst>
                    <a:gs pos="0">
                      <a:srgbClr val="000000"/>
                    </a:gs>
                    <a:gs pos="39999">
                      <a:srgbClr val="0A128C"/>
                    </a:gs>
                    <a:gs pos="70000">
                      <a:srgbClr val="181CC7"/>
                    </a:gs>
                    <a:gs pos="88000">
                      <a:srgbClr val="7005D4"/>
                    </a:gs>
                    <a:gs pos="100000">
                      <a:srgbClr val="8C3D91"/>
                    </a:gs>
                  </a:gsLst>
                  <a:lin ang="5400000" scaled="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процесса</a:t>
            </a:r>
            <a:r>
              <a:rPr sz="3100" dirty="0" smtClean="0">
                <a:gradFill flip="none">
                  <a:gsLst>
                    <a:gs pos="0">
                      <a:srgbClr val="000000"/>
                    </a:gs>
                    <a:gs pos="39999">
                      <a:srgbClr val="0A128C"/>
                    </a:gs>
                    <a:gs pos="70000">
                      <a:srgbClr val="181CC7"/>
                    </a:gs>
                    <a:gs pos="88000">
                      <a:srgbClr val="7005D4"/>
                    </a:gs>
                    <a:gs pos="100000">
                      <a:srgbClr val="8C3D91"/>
                    </a:gs>
                  </a:gsLst>
                  <a:lin ang="5400000" scaled="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 в ДОУ:</a:t>
            </a:r>
            <a:br>
              <a:rPr sz="3100" dirty="0" smtClean="0">
                <a:gradFill flip="none">
                  <a:gsLst>
                    <a:gs pos="0">
                      <a:srgbClr val="000000"/>
                    </a:gs>
                    <a:gs pos="39999">
                      <a:srgbClr val="0A128C"/>
                    </a:gs>
                    <a:gs pos="70000">
                      <a:srgbClr val="181CC7"/>
                    </a:gs>
                    <a:gs pos="88000">
                      <a:srgbClr val="7005D4"/>
                    </a:gs>
                    <a:gs pos="100000">
                      <a:srgbClr val="8C3D91"/>
                    </a:gs>
                  </a:gsLst>
                  <a:lin ang="5400000" scaled="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100" dirty="0">
              <a:gradFill flip="none">
                <a:gsLst>
                  <a:gs pos="0">
                    <a:srgbClr val="000000"/>
                  </a:gs>
                  <a:gs pos="39999">
                    <a:srgbClr val="0A128C"/>
                  </a:gs>
                  <a:gs pos="70000">
                    <a:srgbClr val="181CC7"/>
                  </a:gs>
                  <a:gs pos="88000">
                    <a:srgbClr val="7005D4"/>
                  </a:gs>
                  <a:gs pos="100000">
                    <a:srgbClr val="8C3D91"/>
                  </a:gs>
                </a:gsLst>
                <a:lin ang="5400000" scaled="0"/>
              </a:gra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1187450" y="1250950"/>
            <a:ext cx="7345363" cy="431800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Замена учебного блока на образовательные области</a:t>
            </a:r>
            <a:endParaRPr lang="ru-RU" sz="2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187450" y="3429000"/>
            <a:ext cx="7345363" cy="714375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Увеличение объема совместной деятельности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взрослого и детей</a:t>
            </a:r>
            <a:endParaRPr lang="ru-RU" sz="2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187450" y="4652963"/>
            <a:ext cx="7345363" cy="714375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Изменение содержания совместной деятельности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взрослого и детей</a:t>
            </a:r>
            <a:endParaRPr lang="ru-RU" sz="2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187450" y="5949950"/>
            <a:ext cx="7345363" cy="714375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Изменение объема и содержания образовательной деятельности</a:t>
            </a:r>
            <a:endParaRPr lang="ru-RU" sz="2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462" name="Rectangle 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Corbel" pitchFamily="34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1287463" y="1989138"/>
            <a:ext cx="1611312" cy="1152525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Коммуника</a:t>
            </a: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тивно</a:t>
            </a: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-личностное развитие</a:t>
            </a:r>
            <a:endParaRPr lang="ru-RU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3117850" y="1989138"/>
            <a:ext cx="1611313" cy="1152525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Познавательно-речевое развитие</a:t>
            </a:r>
            <a:endParaRPr lang="ru-RU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5076825" y="1989138"/>
            <a:ext cx="1609725" cy="1152525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Художественно </a:t>
            </a:r>
            <a:r>
              <a:rPr lang="ru-RU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эстети-ческое</a:t>
            </a: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развитие</a:t>
            </a:r>
            <a:endParaRPr lang="ru-RU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6921500" y="1989138"/>
            <a:ext cx="1611313" cy="1152525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Физическое развитие</a:t>
            </a:r>
            <a:endParaRPr lang="ru-RU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30313" y="260350"/>
            <a:ext cx="7632700" cy="2160588"/>
          </a:xfrm>
        </p:spPr>
        <p:txBody>
          <a:bodyPr/>
          <a:lstStyle/>
          <a:p>
            <a:pPr marL="26988" algn="ctr"/>
            <a:r>
              <a:rPr lang="ru-RU" sz="2800" smtClean="0">
                <a:solidFill>
                  <a:srgbClr val="1F27CB"/>
                </a:solidFill>
                <a:latin typeface="Times New Roman" pitchFamily="18" charset="0"/>
                <a:cs typeface="Times New Roman" pitchFamily="18" charset="0"/>
              </a:rPr>
              <a:t>Важную роль в обеспечении эффективной преемственности дошкольного и начального образования играет координация взаимодействия между педагогическими коллективами ДОУ и школы. 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2201863" y="2420938"/>
            <a:ext cx="5689600" cy="919162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Организация работы по преемственности 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1158875" y="4195763"/>
            <a:ext cx="3125788" cy="1177925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методическая работа 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педагогами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3749675" y="5805488"/>
            <a:ext cx="2592388" cy="576262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с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детьми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6227763" y="4195763"/>
            <a:ext cx="2533650" cy="1177925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с родителями </a:t>
            </a:r>
          </a:p>
        </p:txBody>
      </p:sp>
      <p:sp>
        <p:nvSpPr>
          <p:cNvPr id="12" name="Стрелка вниз 11"/>
          <p:cNvSpPr/>
          <p:nvPr/>
        </p:nvSpPr>
        <p:spPr>
          <a:xfrm>
            <a:off x="2935270" y="3462955"/>
            <a:ext cx="242316" cy="489204"/>
          </a:xfrm>
          <a:prstGeom prst="downArrow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3" name="Стрелка вниз 12"/>
          <p:cNvSpPr/>
          <p:nvPr/>
        </p:nvSpPr>
        <p:spPr>
          <a:xfrm>
            <a:off x="7179243" y="3462955"/>
            <a:ext cx="242316" cy="489204"/>
          </a:xfrm>
          <a:prstGeom prst="downArrow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4" name="Стрелка вниз 13"/>
          <p:cNvSpPr/>
          <p:nvPr/>
        </p:nvSpPr>
        <p:spPr>
          <a:xfrm>
            <a:off x="4925263" y="3595642"/>
            <a:ext cx="242316" cy="1921589"/>
          </a:xfrm>
          <a:prstGeom prst="downArrow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1" y="18823"/>
            <a:ext cx="7560840" cy="1143000"/>
          </a:xfrm>
        </p:spPr>
        <p:txBody>
          <a:bodyPr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sz="3200" dirty="0" err="1" smtClean="0">
                <a:gradFill flip="none">
                  <a:gsLst>
                    <a:gs pos="0">
                      <a:srgbClr val="000000"/>
                    </a:gs>
                    <a:gs pos="39999">
                      <a:srgbClr val="0A128C"/>
                    </a:gs>
                    <a:gs pos="70000">
                      <a:srgbClr val="181CC7"/>
                    </a:gs>
                    <a:gs pos="88000">
                      <a:srgbClr val="7005D4"/>
                    </a:gs>
                    <a:gs pos="100000">
                      <a:srgbClr val="8C3D91"/>
                    </a:gs>
                  </a:gsLst>
                  <a:lin ang="5400000" scaled="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Формы</a:t>
            </a:r>
            <a:r>
              <a:rPr sz="3200" dirty="0" smtClean="0">
                <a:gradFill flip="none">
                  <a:gsLst>
                    <a:gs pos="0">
                      <a:srgbClr val="000000"/>
                    </a:gs>
                    <a:gs pos="39999">
                      <a:srgbClr val="0A128C"/>
                    </a:gs>
                    <a:gs pos="70000">
                      <a:srgbClr val="181CC7"/>
                    </a:gs>
                    <a:gs pos="88000">
                      <a:srgbClr val="7005D4"/>
                    </a:gs>
                    <a:gs pos="100000">
                      <a:srgbClr val="8C3D91"/>
                    </a:gs>
                  </a:gsLst>
                  <a:lin ang="5400000" scaled="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br>
              <a:rPr sz="3200" dirty="0" smtClean="0">
                <a:gradFill flip="none">
                  <a:gsLst>
                    <a:gs pos="0">
                      <a:srgbClr val="000000"/>
                    </a:gs>
                    <a:gs pos="39999">
                      <a:srgbClr val="0A128C"/>
                    </a:gs>
                    <a:gs pos="70000">
                      <a:srgbClr val="181CC7"/>
                    </a:gs>
                    <a:gs pos="88000">
                      <a:srgbClr val="7005D4"/>
                    </a:gs>
                    <a:gs pos="100000">
                      <a:srgbClr val="8C3D91"/>
                    </a:gs>
                  </a:gsLst>
                  <a:lin ang="5400000" scaled="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sz="3200" dirty="0" err="1" smtClean="0">
                <a:gradFill flip="none">
                  <a:gsLst>
                    <a:gs pos="0">
                      <a:srgbClr val="000000"/>
                    </a:gs>
                    <a:gs pos="39999">
                      <a:srgbClr val="0A128C"/>
                    </a:gs>
                    <a:gs pos="70000">
                      <a:srgbClr val="181CC7"/>
                    </a:gs>
                    <a:gs pos="88000">
                      <a:srgbClr val="7005D4"/>
                    </a:gs>
                    <a:gs pos="100000">
                      <a:srgbClr val="8C3D91"/>
                    </a:gs>
                  </a:gsLst>
                  <a:lin ang="5400000" scaled="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осуществления</a:t>
            </a:r>
            <a:r>
              <a:rPr sz="3200" dirty="0" smtClean="0">
                <a:gradFill flip="none">
                  <a:gsLst>
                    <a:gs pos="0">
                      <a:srgbClr val="000000"/>
                    </a:gs>
                    <a:gs pos="39999">
                      <a:srgbClr val="0A128C"/>
                    </a:gs>
                    <a:gs pos="70000">
                      <a:srgbClr val="181CC7"/>
                    </a:gs>
                    <a:gs pos="88000">
                      <a:srgbClr val="7005D4"/>
                    </a:gs>
                    <a:gs pos="100000">
                      <a:srgbClr val="8C3D91"/>
                    </a:gs>
                  </a:gsLst>
                  <a:lin ang="5400000" scaled="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3200" dirty="0" err="1" smtClean="0">
                <a:gradFill flip="none">
                  <a:gsLst>
                    <a:gs pos="0">
                      <a:srgbClr val="000000"/>
                    </a:gs>
                    <a:gs pos="39999">
                      <a:srgbClr val="0A128C"/>
                    </a:gs>
                    <a:gs pos="70000">
                      <a:srgbClr val="181CC7"/>
                    </a:gs>
                    <a:gs pos="88000">
                      <a:srgbClr val="7005D4"/>
                    </a:gs>
                    <a:gs pos="100000">
                      <a:srgbClr val="8C3D91"/>
                    </a:gs>
                  </a:gsLst>
                  <a:lin ang="5400000" scaled="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преемственности</a:t>
            </a:r>
            <a:endParaRPr lang="ru-RU" sz="3200" dirty="0">
              <a:gradFill flip="none">
                <a:gsLst>
                  <a:gs pos="0">
                    <a:srgbClr val="000000"/>
                  </a:gs>
                  <a:gs pos="39999">
                    <a:srgbClr val="0A128C"/>
                  </a:gs>
                  <a:gs pos="70000">
                    <a:srgbClr val="181CC7"/>
                  </a:gs>
                  <a:gs pos="88000">
                    <a:srgbClr val="7005D4"/>
                  </a:gs>
                  <a:gs pos="100000">
                    <a:srgbClr val="8C3D91"/>
                  </a:gs>
                </a:gsLst>
                <a:lin ang="5400000" scaled="0"/>
              </a:gra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3470275" y="1125538"/>
            <a:ext cx="3357563" cy="714375"/>
          </a:xfrm>
          <a:prstGeom prst="round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с детьми:</a:t>
            </a:r>
            <a:endParaRPr lang="ru-RU" sz="3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612126" y="2060848"/>
            <a:ext cx="7208345" cy="4614211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>
              <a:buFont typeface="Arial" charset="0"/>
              <a:buChar char="•"/>
            </a:pPr>
            <a:r>
              <a:rPr lang="ru-RU" sz="1200">
                <a:solidFill>
                  <a:srgbClr val="27130E"/>
                </a:solidFill>
                <a:latin typeface="Arial" charset="0"/>
                <a:ea typeface="Arial Unicode MS" pitchFamily="34" charset="-128"/>
                <a:cs typeface="Times New Roman" pitchFamily="18" charset="0"/>
              </a:rPr>
              <a:t> </a:t>
            </a:r>
            <a:r>
              <a:rPr lang="ru-RU" sz="2000" b="1">
                <a:solidFill>
                  <a:srgbClr val="27130E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экскурсии в школу;</a:t>
            </a:r>
          </a:p>
          <a:p>
            <a:pPr eaLnBrk="0" hangingPunct="0">
              <a:buFont typeface="Arial" charset="0"/>
              <a:buChar char="•"/>
            </a:pPr>
            <a:r>
              <a:rPr lang="ru-RU" sz="2000" b="1">
                <a:solidFill>
                  <a:srgbClr val="27130E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 посещение школьного музея;</a:t>
            </a:r>
          </a:p>
          <a:p>
            <a:pPr eaLnBrk="0" hangingPunct="0">
              <a:buFont typeface="Arial" charset="0"/>
              <a:buChar char="•"/>
            </a:pPr>
            <a:r>
              <a:rPr lang="ru-RU" sz="2000" b="1">
                <a:solidFill>
                  <a:srgbClr val="27130E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 знакомство и взаимодействие дошкольников с учителями и учениками начальной школы;</a:t>
            </a:r>
          </a:p>
          <a:p>
            <a:pPr eaLnBrk="0" hangingPunct="0">
              <a:buFont typeface="Arial" charset="0"/>
              <a:buChar char="•"/>
            </a:pPr>
            <a:r>
              <a:rPr lang="ru-RU" sz="2000" b="1">
                <a:solidFill>
                  <a:srgbClr val="27130E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 участие в  совместной образовательной деятельности, игровых программах;</a:t>
            </a:r>
          </a:p>
          <a:p>
            <a:pPr eaLnBrk="0" hangingPunct="0">
              <a:buFont typeface="Arial" charset="0"/>
              <a:buChar char="•"/>
            </a:pPr>
            <a:r>
              <a:rPr lang="ru-RU" sz="2000" b="1">
                <a:solidFill>
                  <a:srgbClr val="27130E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 выставки рисунков и поделок;</a:t>
            </a:r>
          </a:p>
          <a:p>
            <a:pPr eaLnBrk="0" hangingPunct="0">
              <a:buFont typeface="Arial" charset="0"/>
              <a:buChar char="•"/>
            </a:pPr>
            <a:r>
              <a:rPr lang="ru-RU" sz="2000" b="1">
                <a:solidFill>
                  <a:srgbClr val="27130E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 встречи и беседы с бывшими воспитанниками детского сада;</a:t>
            </a:r>
          </a:p>
          <a:p>
            <a:pPr eaLnBrk="0" hangingPunct="0">
              <a:buFont typeface="Arial" charset="0"/>
              <a:buChar char="•"/>
            </a:pPr>
            <a:r>
              <a:rPr lang="ru-RU" sz="2000" b="1">
                <a:solidFill>
                  <a:srgbClr val="27130E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 совместные праздники и спортивные соревнования дошкольников и первоклассников;</a:t>
            </a:r>
          </a:p>
          <a:p>
            <a:pPr eaLnBrk="0" hangingPunct="0">
              <a:buFont typeface="Arial" charset="0"/>
              <a:buChar char="•"/>
            </a:pPr>
            <a:r>
              <a:rPr lang="ru-RU" sz="2000" b="1">
                <a:solidFill>
                  <a:srgbClr val="27130E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 участие в театрализованной деятельности;</a:t>
            </a:r>
          </a:p>
          <a:p>
            <a:pPr eaLnBrk="0" hangingPunct="0">
              <a:buFont typeface="Arial" charset="0"/>
              <a:buChar char="•"/>
            </a:pPr>
            <a:r>
              <a:rPr lang="ru-RU" sz="2000" b="1">
                <a:solidFill>
                  <a:srgbClr val="27130E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 посещение дошкольниками адаптационного курса занятий, организованных при школе.</a:t>
            </a:r>
          </a:p>
          <a:p>
            <a:pPr algn="ctr"/>
            <a:endParaRPr lang="ru-RU">
              <a:solidFill>
                <a:srgbClr val="000000"/>
              </a:solidFill>
              <a:latin typeface="Arial" charset="0"/>
              <a:ea typeface="Arial Unicode MS" pitchFamily="34" charset="-128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4F4F4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634</TotalTime>
  <Words>751</Words>
  <Application>Microsoft Office PowerPoint</Application>
  <PresentationFormat>Экран (4:3)</PresentationFormat>
  <Paragraphs>100</Paragraphs>
  <Slides>18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Шаблон оформления</vt:lpstr>
      </vt:variant>
      <vt:variant>
        <vt:i4>7</vt:i4>
      </vt:variant>
      <vt:variant>
        <vt:lpstr>Заголовки слайдов</vt:lpstr>
      </vt:variant>
      <vt:variant>
        <vt:i4>18</vt:i4>
      </vt:variant>
    </vt:vector>
  </HeadingPairs>
  <TitlesOfParts>
    <vt:vector size="33" baseType="lpstr">
      <vt:lpstr>Gill Sans MT</vt:lpstr>
      <vt:lpstr>Arial</vt:lpstr>
      <vt:lpstr>Wingdings 2</vt:lpstr>
      <vt:lpstr>Verdana</vt:lpstr>
      <vt:lpstr>Calibri</vt:lpstr>
      <vt:lpstr>Corbel</vt:lpstr>
      <vt:lpstr>Times New Roman</vt:lpstr>
      <vt:lpstr>Arial Unicode MS</vt:lpstr>
      <vt:lpstr>Солнцестояние</vt:lpstr>
      <vt:lpstr>Солнцестояние</vt:lpstr>
      <vt:lpstr>Солнцестояние</vt:lpstr>
      <vt:lpstr>Солнцестояние</vt:lpstr>
      <vt:lpstr>Солнцестояние</vt:lpstr>
      <vt:lpstr>Солнцестояние</vt:lpstr>
      <vt:lpstr>Солнцестояние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Требования Стандарта к результатам освоения основной образовательной программы</vt:lpstr>
      <vt:lpstr>Слайд 13</vt:lpstr>
      <vt:lpstr>Целевые ориентиры Программы</vt:lpstr>
      <vt:lpstr>Слайд 15</vt:lpstr>
      <vt:lpstr>Проблема преемственности может быть успешно решена при тесном взаимодействии детского сада и школы. Выиграют от этого все, особенно дети. Ради детей можно найти время, силы и средства для решения задач преемственности. </vt:lpstr>
      <vt:lpstr>Слайд 17</vt:lpstr>
      <vt:lpstr>Слайд 18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Непрерывное развитие ребенка  в едином образовательном пространстве  «семья – детский сад – начальная школа»  в условиях реализации ФГТ дошкольного образования и ФГОС НОО</dc:title>
  <dc:creator>Paradise</dc:creator>
  <cp:lastModifiedBy>Admin</cp:lastModifiedBy>
  <cp:revision>60</cp:revision>
  <dcterms:created xsi:type="dcterms:W3CDTF">2012-04-22T14:07:02Z</dcterms:created>
  <dcterms:modified xsi:type="dcterms:W3CDTF">2015-11-08T17:36:22Z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TC300085581049</vt:lpwstr>
  </property>
</Properties>
</file>