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5" autoAdjust="0"/>
    <p:restoredTop sz="94660" autoAdjust="0"/>
  </p:normalViewPr>
  <p:slideViewPr>
    <p:cSldViewPr>
      <p:cViewPr varScale="1">
        <p:scale>
          <a:sx n="77" d="100"/>
          <a:sy n="77" d="100"/>
        </p:scale>
        <p:origin x="-7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8C1C-C708-4CC9-AB72-C5AEB5ACA0B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F2EBA-81DE-48CF-B034-3774FD2F8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err="1" smtClean="0"/>
              <a:t>Тема:Использование</a:t>
            </a:r>
            <a:r>
              <a:rPr lang="ru-RU" b="1" dirty="0" smtClean="0"/>
              <a:t> </a:t>
            </a:r>
            <a:r>
              <a:rPr lang="ru-RU" b="1" dirty="0"/>
              <a:t>проверочных инструктивных вопросов (</a:t>
            </a:r>
            <a:r>
              <a:rPr lang="en-US" b="1" dirty="0"/>
              <a:t>ICQs</a:t>
            </a:r>
            <a:r>
              <a:rPr lang="ru-RU" b="1" dirty="0"/>
              <a:t>) и проверочных концептуальных вопросов (CCQ</a:t>
            </a:r>
            <a:r>
              <a:rPr lang="en-US" b="1" dirty="0"/>
              <a:t>s</a:t>
            </a:r>
            <a:r>
              <a:rPr lang="ru-RU" b="1" dirty="0"/>
              <a:t>) на уроках английского языка в условиях реализации ФГОС.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Автор: </a:t>
            </a:r>
            <a:r>
              <a:rPr lang="ru-RU" b="1" dirty="0"/>
              <a:t>учитель английского языка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err="1"/>
              <a:t>Гребенева</a:t>
            </a:r>
            <a:r>
              <a:rPr lang="ru-RU" b="1" dirty="0"/>
              <a:t> Лилия </a:t>
            </a:r>
            <a:r>
              <a:rPr lang="ru-RU" b="1" dirty="0" err="1"/>
              <a:t>Гумеровна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286388"/>
            <a:ext cx="5214974" cy="785818"/>
          </a:xfrm>
        </p:spPr>
        <p:txBody>
          <a:bodyPr/>
          <a:lstStyle/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Типы </a:t>
            </a:r>
            <a:r>
              <a:rPr lang="en-US" dirty="0"/>
              <a:t>CCQ </a:t>
            </a:r>
            <a:r>
              <a:rPr lang="ru-RU" dirty="0"/>
              <a:t>вопросов: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</a:t>
            </a:r>
            <a:r>
              <a:rPr lang="en-US" dirty="0"/>
              <a:t>/</a:t>
            </a:r>
            <a:r>
              <a:rPr lang="ru-RU" dirty="0"/>
              <a:t>Нет</a:t>
            </a:r>
            <a:r>
              <a:rPr lang="en-US" dirty="0"/>
              <a:t> (Yes/no questions</a:t>
            </a:r>
            <a:r>
              <a:rPr lang="en-US" dirty="0" smtClean="0"/>
              <a:t>)</a:t>
            </a:r>
          </a:p>
          <a:p>
            <a:r>
              <a:rPr lang="en-US" dirty="0"/>
              <a:t>50/50 (50/50 chance questions</a:t>
            </a:r>
            <a:r>
              <a:rPr lang="en-US" dirty="0" smtClean="0"/>
              <a:t>)</a:t>
            </a:r>
          </a:p>
          <a:p>
            <a:r>
              <a:rPr lang="ru-RU" dirty="0" smtClean="0"/>
              <a:t>Информационные вопросы</a:t>
            </a:r>
            <a:r>
              <a:rPr lang="en-US" dirty="0" smtClean="0"/>
              <a:t> </a:t>
            </a:r>
            <a:r>
              <a:rPr lang="en-US" dirty="0"/>
              <a:t>(Information questions</a:t>
            </a:r>
            <a:r>
              <a:rPr lang="en-US" dirty="0" smtClean="0"/>
              <a:t>)</a:t>
            </a:r>
          </a:p>
          <a:p>
            <a:r>
              <a:rPr lang="ru-RU" smtClean="0"/>
              <a:t>Провокационные вопросы</a:t>
            </a:r>
            <a:r>
              <a:rPr lang="en-US" dirty="0" smtClean="0"/>
              <a:t> </a:t>
            </a:r>
            <a:r>
              <a:rPr lang="en-US" dirty="0"/>
              <a:t>(Discrimination questions)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Правильные </a:t>
            </a:r>
            <a:r>
              <a:rPr lang="en-US" b="1" dirty="0"/>
              <a:t>CCQ</a:t>
            </a:r>
            <a:r>
              <a:rPr lang="ru-RU" b="1" dirty="0"/>
              <a:t>- это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Краткие</a:t>
            </a:r>
            <a:endParaRPr lang="en-US" dirty="0" smtClean="0"/>
          </a:p>
          <a:p>
            <a:r>
              <a:rPr lang="ru-RU" dirty="0"/>
              <a:t>ответ (Да\нет\1-2 слова)</a:t>
            </a:r>
          </a:p>
          <a:p>
            <a:r>
              <a:rPr lang="ru-RU" dirty="0" smtClean="0"/>
              <a:t>Простые структуры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ртинки по запросу спасибо за внима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9296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Формирование ключевых языковых компетенций на уроке английского языка, усиление эффективности 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ICQ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Проверочные инструктивные </a:t>
            </a:r>
            <a:r>
              <a:rPr lang="ru-RU" b="1" i="1" dirty="0" smtClean="0"/>
              <a:t>вопросы      ( </a:t>
            </a:r>
            <a:r>
              <a:rPr lang="en-US" b="1" i="1" dirty="0"/>
              <a:t>ICQ</a:t>
            </a:r>
            <a:r>
              <a:rPr lang="ru-RU" b="1" i="1" dirty="0"/>
              <a:t>)</a:t>
            </a:r>
            <a:r>
              <a:rPr lang="ru-RU" dirty="0"/>
              <a:t> дают возможность учителю понять правильно ли дети поняли задание, инструкцию что они должны делать.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 the text and answer 6 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read or listen?( READ)</a:t>
            </a:r>
            <a:endParaRPr lang="ru-RU" dirty="0"/>
          </a:p>
          <a:p>
            <a:r>
              <a:rPr lang="en-US" dirty="0"/>
              <a:t>How many questions are you to answer? (6)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CCQ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Проверочные концептуальные вопросы (CCQ) </a:t>
            </a:r>
            <a:r>
              <a:rPr lang="ru-RU" dirty="0"/>
              <a:t>– это необходимый инструмент для проверки усвоения материала, концепции или ключевых слов. Эта необходимость возникает почти на каждом </a:t>
            </a:r>
            <a:r>
              <a:rPr lang="ru-RU" dirty="0" smtClean="0"/>
              <a:t>уроке. </a:t>
            </a:r>
            <a:endParaRPr lang="ru-RU" dirty="0"/>
          </a:p>
          <a:p>
            <a:r>
              <a:rPr lang="ru-RU" dirty="0"/>
              <a:t>CCQ вопросы лаконичны и требуют простой ответ :Да\нет\1-2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2000" smtClean="0"/>
              <a:t/>
            </a:r>
            <a:br>
              <a:rPr lang="ru-RU" sz="2000" smtClean="0"/>
            </a:br>
            <a:r>
              <a:rPr lang="en-US" sz="2000" smtClean="0"/>
              <a:t>1</a:t>
            </a:r>
            <a:r>
              <a:rPr lang="en-US" sz="2000" dirty="0" smtClean="0"/>
              <a:t>) Is this a wolf? (</a:t>
            </a:r>
            <a:r>
              <a:rPr lang="ru-RU" sz="2000" dirty="0" smtClean="0"/>
              <a:t>и показываем на другое животное</a:t>
            </a:r>
            <a:r>
              <a:rPr lang="en-US" sz="2000" dirty="0" smtClean="0"/>
              <a:t>, </a:t>
            </a:r>
            <a:r>
              <a:rPr lang="ru-RU" sz="2000" dirty="0" smtClean="0"/>
              <a:t>например на козу</a:t>
            </a:r>
            <a:r>
              <a:rPr lang="en-US" sz="2000" dirty="0" smtClean="0"/>
              <a:t>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2) Does a wolf live at home/ in the forest?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3)  Is wolf a pet?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4) Is it dangerous?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6) Can you have it at home?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ртинки по запросу волк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2643182"/>
            <a:ext cx="657229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Are they pets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pic>
        <p:nvPicPr>
          <p:cNvPr id="4" name="Содержимое 3" descr="Картинки по запросу коз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3"/>
            <a:ext cx="342902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соба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643050"/>
            <a:ext cx="444025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</a:t>
            </a:r>
            <a:r>
              <a:rPr lang="en-US" b="1" dirty="0" smtClean="0"/>
              <a:t>ook</a:t>
            </a:r>
            <a:r>
              <a:rPr lang="en-US" b="1" dirty="0"/>
              <a:t>! She's painting the </a:t>
            </a:r>
            <a:r>
              <a:rPr lang="en-US" b="1" dirty="0" smtClean="0"/>
              <a:t>picture.</a:t>
            </a:r>
            <a:endParaRPr lang="ru-RU" dirty="0"/>
          </a:p>
        </p:txBody>
      </p:sp>
      <p:pic>
        <p:nvPicPr>
          <p:cNvPr id="6" name="Содержимое 3" descr="Картинки по запросу она рисует картину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571612"/>
            <a:ext cx="414340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143505" y="1357298"/>
          <a:ext cx="3357586" cy="4857784"/>
        </p:xfrm>
        <a:graphic>
          <a:graphicData uri="http://schemas.openxmlformats.org/drawingml/2006/table">
            <a:tbl>
              <a:tblPr/>
              <a:tblGrid>
                <a:gridCol w="1588121"/>
                <a:gridCol w="1769465"/>
              </a:tblGrid>
              <a:tr h="804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Проверочные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вопросы: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happening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now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 err="1"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3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see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? 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 err="1"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painting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finished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 err="1"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she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painting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now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 err="1">
                          <a:latin typeface="Calibri"/>
                          <a:ea typeface="Times New Roman"/>
                          <a:cs typeface="Times New Roman"/>
                        </a:rPr>
                        <a:t>Yes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6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Is this the past, present or future? 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 err="1">
                          <a:latin typeface="Calibri"/>
                          <a:ea typeface="Times New Roman"/>
                          <a:cs typeface="Times New Roman"/>
                        </a:rPr>
                        <a:t>Present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If I got the job, I would earn a lot of money.</a:t>
            </a:r>
            <a:endParaRPr lang="ru-RU" sz="3600" dirty="0"/>
          </a:p>
        </p:txBody>
      </p:sp>
      <p:pic>
        <p:nvPicPr>
          <p:cNvPr id="4" name="Содержимое 3" descr="Картинки по запросу job interview unhappy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2071678"/>
            <a:ext cx="378621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14876" y="2071678"/>
          <a:ext cx="3914775" cy="3223644"/>
        </p:xfrm>
        <a:graphic>
          <a:graphicData uri="http://schemas.openxmlformats.org/drawingml/2006/table">
            <a:tbl>
              <a:tblPr/>
              <a:tblGrid>
                <a:gridCol w="2629535"/>
                <a:gridCol w="128524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Проверочные</a:t>
                      </a:r>
                      <a:r>
                        <a:rPr lang="ru-RU" sz="14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вопросы</a:t>
                      </a: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: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Will he get the job?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Don`t know/Probably not.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Is he sure he will get it?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Will he earn a lot of money?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Probably not.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Why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not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Because he probably won`t get the job.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 b="1" dirty="0">
                          <a:latin typeface="Calibri"/>
                          <a:ea typeface="Times New Roman"/>
                          <a:cs typeface="Times New Roman"/>
                        </a:rPr>
                        <a:t>Is it possible for him to get the job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Yes. But very unlikely.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30480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256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Тема:Использование проверочных инструктивных вопросов (ICQs) и проверочных концептуальных вопросов (CCQs) на уроках английского языка в условиях реализации ФГОС. Автор: учитель английского языка  Гребенева Лилия Гумеровна </vt:lpstr>
      <vt:lpstr>Цель</vt:lpstr>
      <vt:lpstr>ICQ</vt:lpstr>
      <vt:lpstr>Read the text and answer 6 questions</vt:lpstr>
      <vt:lpstr>CCQ</vt:lpstr>
      <vt:lpstr> 1) Is this a wolf? (и показываем на другое животное, например на козу) 2) Does a wolf live at home/ in the forest? 3)  Is wolf a pet? 4) Is it dangerous?  6) Can you have it at home? </vt:lpstr>
      <vt:lpstr>Are they pets?</vt:lpstr>
      <vt:lpstr>Look! She's painting the picture.</vt:lpstr>
      <vt:lpstr>If I got the job, I would earn a lot of money.</vt:lpstr>
      <vt:lpstr> Типы CCQ вопросов: </vt:lpstr>
      <vt:lpstr> Правильные CCQ- это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Тема:Использование проверочных инструктивных вопросов (ICQs) и проверочных концептуальных вопросов (CCQs) на уроках английского языка в условиях реализации ФГОС. Автор: учитель английского языка  МАОУ «СОШ № 2» Гребенева Лилия Гумеровна</dc:title>
  <dc:creator>Leo</dc:creator>
  <cp:lastModifiedBy>Leo</cp:lastModifiedBy>
  <cp:revision>6</cp:revision>
  <dcterms:created xsi:type="dcterms:W3CDTF">2019-03-18T04:03:23Z</dcterms:created>
  <dcterms:modified xsi:type="dcterms:W3CDTF">2023-12-13T11:28:24Z</dcterms:modified>
</cp:coreProperties>
</file>