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5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3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6" r:id="rId35"/>
    <p:sldId id="297" r:id="rId36"/>
    <p:sldId id="298" r:id="rId37"/>
    <p:sldId id="299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258" r:id="rId49"/>
    <p:sldId id="259" r:id="rId50"/>
    <p:sldId id="261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32" r:id="rId60"/>
    <p:sldId id="333" r:id="rId61"/>
    <p:sldId id="334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30" r:id="rId72"/>
    <p:sldId id="328" r:id="rId73"/>
    <p:sldId id="331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33983-1A90-43F2-8F38-33017A0D3E77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5CAAD-0DCB-48E0-A655-EDF768013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794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Грибы сморчки находятся в списке условно-съедобных грибов. Их можно кушать, но после правильного приготовления.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697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270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3701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0882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130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712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841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204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945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078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359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782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Грибы сморчки находятся в списке условно-съедобных грибов. Их можно кушать, но после правильного приготовления.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030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716CC-6299-4918-BFC8-B83DB5699265}" type="slidenum">
              <a:rPr lang="ru-RU" smtClean="0"/>
              <a:t>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492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8806867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716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316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268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8047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876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852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774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74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6258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7821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6F64CBF-8935-43DF-B111-B80EA8A3DF8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B8D1AE2-FF24-426C-87C3-BDFA2267043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7446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6.jpeg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7.jpeg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8.jpeg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9.jpe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092A65-51A0-464B-EF1C-74D1EFA251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844" y="2494132"/>
            <a:ext cx="9223512" cy="2098226"/>
          </a:xfrm>
        </p:spPr>
        <p:txBody>
          <a:bodyPr/>
          <a:lstStyle/>
          <a:p>
            <a:r>
              <a:rPr lang="ru-RU" sz="6600" b="1" dirty="0"/>
              <a:t>Интеллектуальный </a:t>
            </a:r>
            <a:r>
              <a:rPr lang="ru-RU" sz="6600" b="1" dirty="0" err="1"/>
              <a:t>квиз</a:t>
            </a:r>
            <a:r>
              <a:rPr lang="ru-RU" sz="6600" b="1" dirty="0"/>
              <a:t> </a:t>
            </a:r>
            <a:br>
              <a:rPr lang="ru-RU" sz="6600" b="1" dirty="0"/>
            </a:br>
            <a:r>
              <a:rPr lang="ru-RU" sz="6600" b="1" dirty="0"/>
              <a:t>«Природа вокруг нас»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A225B93-10F4-0149-8995-DE43B74328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4758" y="5771763"/>
            <a:ext cx="6831673" cy="1086237"/>
          </a:xfrm>
        </p:spPr>
        <p:txBody>
          <a:bodyPr/>
          <a:lstStyle/>
          <a:p>
            <a:r>
              <a:rPr lang="ru-RU" dirty="0"/>
              <a:t>Учитель биологии: </a:t>
            </a:r>
            <a:r>
              <a:rPr lang="ru-RU" dirty="0" err="1"/>
              <a:t>Индриушка</a:t>
            </a:r>
            <a:r>
              <a:rPr lang="ru-RU" dirty="0"/>
              <a:t> Ирина Викторовна</a:t>
            </a:r>
          </a:p>
          <a:p>
            <a:r>
              <a:rPr lang="ru-RU" dirty="0"/>
              <a:t>МБОУ «Гимназия №1» </a:t>
            </a:r>
            <a:r>
              <a:rPr lang="ru-RU" dirty="0" err="1"/>
              <a:t>г.Новомосковск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740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B3821C-1F1F-70DD-9CB5-A9857B0A3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7. Вырастает он в земле, </a:t>
            </a:r>
            <a:br>
              <a:rPr lang="ru-RU" dirty="0"/>
            </a:br>
            <a:r>
              <a:rPr lang="ru-RU" dirty="0"/>
              <a:t>Убирается к зиме. </a:t>
            </a:r>
            <a:br>
              <a:rPr lang="ru-RU" dirty="0"/>
            </a:br>
            <a:r>
              <a:rPr lang="ru-RU" dirty="0"/>
              <a:t>Головой на лук похож. </a:t>
            </a:r>
            <a:br>
              <a:rPr lang="ru-RU" dirty="0"/>
            </a:br>
            <a:r>
              <a:rPr lang="ru-RU" dirty="0"/>
              <a:t>Если только пожуешь </a:t>
            </a:r>
            <a:br>
              <a:rPr lang="ru-RU" dirty="0"/>
            </a:br>
            <a:r>
              <a:rPr lang="ru-RU" dirty="0"/>
              <a:t>Даже маленькую дольку – </a:t>
            </a:r>
            <a:br>
              <a:rPr lang="ru-RU" dirty="0"/>
            </a:br>
            <a:r>
              <a:rPr lang="ru-RU" dirty="0"/>
              <a:t>Будет пахнуть очень долго.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xmlns="" id="{FDEC1D32-3195-67EA-5535-C5046D3BAE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</p:spTree>
    <p:extLst>
      <p:ext uri="{BB962C8B-B14F-4D97-AF65-F5344CB8AC3E}">
        <p14:creationId xmlns:p14="http://schemas.microsoft.com/office/powerpoint/2010/main" val="1042807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602F16-FDB4-BE1C-784A-94042CAE0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8. Две сестры: </a:t>
            </a:r>
            <a:br>
              <a:rPr lang="ru-RU" dirty="0"/>
            </a:br>
            <a:r>
              <a:rPr lang="ru-RU" dirty="0"/>
              <a:t>Летом зелены, </a:t>
            </a:r>
            <a:br>
              <a:rPr lang="ru-RU" dirty="0"/>
            </a:br>
            <a:r>
              <a:rPr lang="ru-RU" dirty="0"/>
              <a:t>К осени одна краснеет, </a:t>
            </a:r>
            <a:br>
              <a:rPr lang="ru-RU" dirty="0"/>
            </a:br>
            <a:r>
              <a:rPr lang="ru-RU" dirty="0"/>
              <a:t>Другая чернеет.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9605E6-DCA4-19EB-3F4F-D24D57DE36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xmlns="" id="{A95A51A8-05D4-707B-A603-CB17923F40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175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45B0A7-E2A4-41B2-330D-20AA34021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9. Ярко-синий, пушистый</a:t>
            </a:r>
            <a:br>
              <a:rPr lang="ru-RU" dirty="0"/>
            </a:br>
            <a:r>
              <a:rPr lang="ru-RU" dirty="0"/>
              <a:t>Он в хлебе родится, в еду не годится.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92EB8F-56D8-5AA8-F00E-87927E238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xmlns="" id="{4D86D219-A1DF-4385-5752-B12B1380E1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005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CED655-1C07-4E5D-DB90-3379B4907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10. Белые горошки на зеленой ножке.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192BAAF-A0C9-9D02-2709-7D8C2A353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xmlns="" id="{7C106574-F8DE-B15B-C9D1-C1E357D296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8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70D563D0-75F7-0DDF-497F-A9D0C000B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ОТВЕТЫ 1 ТУРА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AC0109A-0A91-3D63-2A2B-FD748B068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19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Рос шар бел, ветер дунул - улетел.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5F16AAB6-6B75-B934-019D-01FBD46D3DC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1600" y="1610001"/>
            <a:ext cx="7126563" cy="475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1E545838-8035-0914-90C0-73B4761793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44214" y="5883965"/>
            <a:ext cx="4447786" cy="3581401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ОДУВАНЧИК</a:t>
            </a:r>
          </a:p>
        </p:txBody>
      </p:sp>
    </p:spTree>
    <p:extLst>
      <p:ext uri="{BB962C8B-B14F-4D97-AF65-F5344CB8AC3E}">
        <p14:creationId xmlns:p14="http://schemas.microsoft.com/office/powerpoint/2010/main" val="862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4D3DCA-E488-8CEE-3F1E-034D9B59C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487" y="247650"/>
            <a:ext cx="9601200" cy="1485900"/>
          </a:xfrm>
        </p:spPr>
        <p:txBody>
          <a:bodyPr>
            <a:normAutofit fontScale="90000"/>
          </a:bodyPr>
          <a:lstStyle/>
          <a:p>
            <a:r>
              <a:rPr lang="ru-RU" dirty="0"/>
              <a:t>2.     Я - травянистое растение</a:t>
            </a:r>
            <a:br>
              <a:rPr lang="ru-RU" dirty="0"/>
            </a:br>
            <a:r>
              <a:rPr lang="ru-RU" dirty="0"/>
              <a:t>        С цветком сиреневого цвета.</a:t>
            </a:r>
            <a:br>
              <a:rPr lang="ru-RU" dirty="0"/>
            </a:br>
            <a:r>
              <a:rPr lang="ru-RU" dirty="0"/>
              <a:t>        Но переставьте ударение,</a:t>
            </a:r>
            <a:br>
              <a:rPr lang="ru-RU" dirty="0"/>
            </a:br>
            <a:r>
              <a:rPr lang="ru-RU" dirty="0"/>
              <a:t>        И превращаюсь я в конфету.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EAEE06A6-A5DC-F7AE-DC81-FE32531973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8">
            <a:extLst>
              <a:ext uri="{FF2B5EF4-FFF2-40B4-BE49-F238E27FC236}">
                <a16:creationId xmlns:a16="http://schemas.microsoft.com/office/drawing/2014/main" xmlns="" id="{3F79D3C6-0521-0325-42FB-C0E3819DC7A1}"/>
              </a:ext>
            </a:extLst>
          </p:cNvPr>
          <p:cNvSpPr txBox="1">
            <a:spLocks/>
          </p:cNvSpPr>
          <p:nvPr/>
        </p:nvSpPr>
        <p:spPr>
          <a:xfrm>
            <a:off x="7744214" y="5883965"/>
            <a:ext cx="4447786" cy="3581401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dirty="0">
                <a:solidFill>
                  <a:srgbClr val="C00000"/>
                </a:solidFill>
              </a:rPr>
              <a:t>ИРИС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C3C9A53A-E818-3E0A-42A2-38555368A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435087"/>
            <a:ext cx="3583919" cy="432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1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F22F70-8FAB-1679-75D6-F3CE0F3F1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3.     Все знакомы с нами:</a:t>
            </a:r>
            <a:br>
              <a:rPr lang="ru-RU" dirty="0"/>
            </a:br>
            <a:r>
              <a:rPr lang="ru-RU" dirty="0"/>
              <a:t>        Яркие, как пламя,</a:t>
            </a:r>
            <a:br>
              <a:rPr lang="ru-RU" dirty="0"/>
            </a:br>
            <a:r>
              <a:rPr lang="ru-RU" dirty="0"/>
              <a:t>        Мы однофамильцы</a:t>
            </a:r>
            <a:br>
              <a:rPr lang="ru-RU" dirty="0"/>
            </a:br>
            <a:r>
              <a:rPr lang="ru-RU" dirty="0"/>
              <a:t>        С мелкими гвоздями.</a:t>
            </a:r>
            <a:br>
              <a:rPr lang="ru-RU" dirty="0"/>
            </a:br>
            <a:r>
              <a:rPr lang="ru-RU" dirty="0"/>
              <a:t>        Полюбуйтесь дикими</a:t>
            </a:r>
            <a:br>
              <a:rPr lang="ru-RU" dirty="0"/>
            </a:br>
            <a:r>
              <a:rPr lang="ru-RU" dirty="0"/>
              <a:t>        Алыми ...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F963F74C-4041-99DF-3365-7592E25F0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8">
            <a:extLst>
              <a:ext uri="{FF2B5EF4-FFF2-40B4-BE49-F238E27FC236}">
                <a16:creationId xmlns:a16="http://schemas.microsoft.com/office/drawing/2014/main" xmlns="" id="{A0EF7418-0535-FD00-E6DC-4B601752B2C3}"/>
              </a:ext>
            </a:extLst>
          </p:cNvPr>
          <p:cNvSpPr txBox="1">
            <a:spLocks/>
          </p:cNvSpPr>
          <p:nvPr/>
        </p:nvSpPr>
        <p:spPr>
          <a:xfrm>
            <a:off x="7744214" y="5883965"/>
            <a:ext cx="4447786" cy="3581401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dirty="0">
                <a:solidFill>
                  <a:srgbClr val="C00000"/>
                </a:solidFill>
              </a:rPr>
              <a:t>ГВОЗДИКИ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BD8F66A-02AB-EC0E-5ABE-D0E600B4C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9065" y="601317"/>
            <a:ext cx="4593521" cy="38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7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4F610C8-BEE7-3757-565E-15E4C16A9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599" y="2055329"/>
            <a:ext cx="7223097" cy="451443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E0EF3F-35A9-D22E-F3E6-10A332EB7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4. Эх, звоночки, синий цвет,</a:t>
            </a:r>
            <a:br>
              <a:rPr lang="ru-RU" dirty="0"/>
            </a:br>
            <a:r>
              <a:rPr lang="ru-RU" dirty="0"/>
              <a:t>С язычком, а звону нет.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E5B73B8-B3D5-93E5-94DD-AAC13D068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8">
            <a:extLst>
              <a:ext uri="{FF2B5EF4-FFF2-40B4-BE49-F238E27FC236}">
                <a16:creationId xmlns:a16="http://schemas.microsoft.com/office/drawing/2014/main" xmlns="" id="{465B5206-F917-0159-4422-BDC05EA09B69}"/>
              </a:ext>
            </a:extLst>
          </p:cNvPr>
          <p:cNvSpPr txBox="1">
            <a:spLocks/>
          </p:cNvSpPr>
          <p:nvPr/>
        </p:nvSpPr>
        <p:spPr>
          <a:xfrm>
            <a:off x="7364896" y="5883965"/>
            <a:ext cx="4827104" cy="3581401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dirty="0">
                <a:solidFill>
                  <a:srgbClr val="C00000"/>
                </a:solidFill>
              </a:rPr>
              <a:t>КОЛОКОЛЬЧИК</a:t>
            </a:r>
          </a:p>
        </p:txBody>
      </p:sp>
    </p:spTree>
    <p:extLst>
      <p:ext uri="{BB962C8B-B14F-4D97-AF65-F5344CB8AC3E}">
        <p14:creationId xmlns:p14="http://schemas.microsoft.com/office/powerpoint/2010/main" val="108787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9344A5-AAC9-C773-8F06-8EA3F6B16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5. Стоит в саду кудряшка - белая рубашка.</a:t>
            </a:r>
            <a:br>
              <a:rPr lang="ru-RU" dirty="0"/>
            </a:br>
            <a:r>
              <a:rPr lang="ru-RU" dirty="0"/>
              <a:t>Сердечко золотое, что это такое?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C5F090-A3F2-8954-8292-45CC6C4B51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8">
            <a:extLst>
              <a:ext uri="{FF2B5EF4-FFF2-40B4-BE49-F238E27FC236}">
                <a16:creationId xmlns:a16="http://schemas.microsoft.com/office/drawing/2014/main" xmlns="" id="{B82663CB-B7CB-6738-1DCC-3B1F63446BEF}"/>
              </a:ext>
            </a:extLst>
          </p:cNvPr>
          <p:cNvSpPr txBox="1">
            <a:spLocks/>
          </p:cNvSpPr>
          <p:nvPr/>
        </p:nvSpPr>
        <p:spPr>
          <a:xfrm>
            <a:off x="7744214" y="5883965"/>
            <a:ext cx="4447786" cy="3581401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dirty="0">
                <a:solidFill>
                  <a:srgbClr val="C00000"/>
                </a:solidFill>
              </a:rPr>
              <a:t>Ромашка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B0B9E70-FECB-2D2C-6667-08368122C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010" y="2087217"/>
            <a:ext cx="6569553" cy="436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0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4001" y="0"/>
            <a:ext cx="9144000" cy="1632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3904" y="122583"/>
            <a:ext cx="7454636" cy="1047343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5400" b="1" dirty="0">
                <a:ln w="0">
                  <a:noFill/>
                </a:ln>
                <a:solidFill>
                  <a:schemeClr val="tx1"/>
                </a:solidFill>
              </a:rPr>
              <a:t>Правила игры:</a:t>
            </a:r>
            <a:endParaRPr lang="en-US" sz="5400" b="1" dirty="0">
              <a:ln w="0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8416" y="1028005"/>
            <a:ext cx="10489095" cy="533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 algn="ctr"/>
            <a:r>
              <a:rPr lang="ru-RU" sz="24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 интеллектуальной игре  4 тура. Вопросы задаются ведущим и дублируются на экране. </a:t>
            </a:r>
          </a:p>
          <a:p>
            <a:pPr indent="360000" algn="ctr"/>
            <a:r>
              <a:rPr lang="ru-RU" sz="24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Ответы на вопросы команды вносят в специальный бланк. По окончании каждого тура бланки забирает счетная комиссия на проверку, а ведущий оглашает правильные ответы. </a:t>
            </a:r>
          </a:p>
          <a:p>
            <a:pPr indent="360000" algn="ctr"/>
            <a:endParaRPr lang="ru-RU" sz="2400" b="1" i="1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indent="360000" algn="ctr"/>
            <a:r>
              <a:rPr lang="ru-RU" sz="24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Командам запрещается пользоваться различными устройствами для поиска ответов. </a:t>
            </a:r>
          </a:p>
          <a:p>
            <a:pPr indent="360000" algn="ctr"/>
            <a:r>
              <a:rPr lang="ru-RU" sz="24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 случае нарушения этого правила - команда получает штраф -10 баллов.</a:t>
            </a:r>
          </a:p>
          <a:p>
            <a:pPr indent="360000" algn="ctr"/>
            <a:endParaRPr lang="ru-RU" sz="2400" b="1" i="1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indent="360000" algn="ctr"/>
            <a:r>
              <a:rPr lang="ru-RU" sz="24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Правила каждого тура озвучиваются ведущим, называется время, которое засекает </a:t>
            </a:r>
            <a:r>
              <a:rPr lang="ru-RU" sz="2400" b="1" i="1" dirty="0" err="1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таймкипер</a:t>
            </a:r>
            <a:r>
              <a:rPr lang="ru-RU" sz="24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067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FD882C-3ED1-7066-B9F8-A72013B7D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6. Вроде сосен, вроде елок,</a:t>
            </a:r>
            <a:br>
              <a:rPr lang="ru-RU" dirty="0"/>
            </a:br>
            <a:r>
              <a:rPr lang="ru-RU" dirty="0"/>
              <a:t>А зимою без иголок.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5C206C6-1097-176F-987C-2413110758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8">
            <a:extLst>
              <a:ext uri="{FF2B5EF4-FFF2-40B4-BE49-F238E27FC236}">
                <a16:creationId xmlns:a16="http://schemas.microsoft.com/office/drawing/2014/main" xmlns="" id="{1A8162B9-D71E-0528-0EC4-D7C76CC77A82}"/>
              </a:ext>
            </a:extLst>
          </p:cNvPr>
          <p:cNvSpPr txBox="1">
            <a:spLocks/>
          </p:cNvSpPr>
          <p:nvPr/>
        </p:nvSpPr>
        <p:spPr>
          <a:xfrm>
            <a:off x="7744214" y="5883965"/>
            <a:ext cx="4447786" cy="3581401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dirty="0">
                <a:solidFill>
                  <a:srgbClr val="C00000"/>
                </a:solidFill>
              </a:rPr>
              <a:t>Лиственница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09981E8B-6433-0637-4B6D-622F8DF4D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699" y="2097157"/>
            <a:ext cx="6258521" cy="417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96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B3821C-1F1F-70DD-9CB5-A9857B0A3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7. Вырастает он в земле, </a:t>
            </a:r>
            <a:br>
              <a:rPr lang="ru-RU" dirty="0"/>
            </a:br>
            <a:r>
              <a:rPr lang="ru-RU" dirty="0"/>
              <a:t>Убирается к зиме. </a:t>
            </a:r>
            <a:br>
              <a:rPr lang="ru-RU" dirty="0"/>
            </a:br>
            <a:r>
              <a:rPr lang="ru-RU" dirty="0"/>
              <a:t>Головой на лук похож. </a:t>
            </a:r>
            <a:br>
              <a:rPr lang="ru-RU" dirty="0"/>
            </a:br>
            <a:r>
              <a:rPr lang="ru-RU" dirty="0"/>
              <a:t>Если только пожуешь </a:t>
            </a:r>
            <a:br>
              <a:rPr lang="ru-RU" dirty="0"/>
            </a:br>
            <a:r>
              <a:rPr lang="ru-RU" dirty="0"/>
              <a:t>Даже маленькую дольку – </a:t>
            </a:r>
            <a:br>
              <a:rPr lang="ru-RU" dirty="0"/>
            </a:br>
            <a:r>
              <a:rPr lang="ru-RU" dirty="0"/>
              <a:t>Будет пахнуть очень долго. 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02426C86-FD0E-B897-35F0-352A86B687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8">
            <a:extLst>
              <a:ext uri="{FF2B5EF4-FFF2-40B4-BE49-F238E27FC236}">
                <a16:creationId xmlns:a16="http://schemas.microsoft.com/office/drawing/2014/main" xmlns="" id="{21A84892-BEB2-3EFF-B09F-B2E7491175A7}"/>
              </a:ext>
            </a:extLst>
          </p:cNvPr>
          <p:cNvSpPr txBox="1">
            <a:spLocks/>
          </p:cNvSpPr>
          <p:nvPr/>
        </p:nvSpPr>
        <p:spPr>
          <a:xfrm>
            <a:off x="7744214" y="5883965"/>
            <a:ext cx="4447786" cy="3581401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dirty="0">
                <a:solidFill>
                  <a:srgbClr val="C00000"/>
                </a:solidFill>
              </a:rPr>
              <a:t>Чеснок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4814DAD-3925-F9CF-7247-0C9CA35D4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638" y="278295"/>
            <a:ext cx="425549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53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602F16-FDB4-BE1C-784A-94042CAE0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8. Две сестры: </a:t>
            </a:r>
            <a:br>
              <a:rPr lang="ru-RU" dirty="0"/>
            </a:br>
            <a:r>
              <a:rPr lang="ru-RU" dirty="0"/>
              <a:t>Летом зелены, </a:t>
            </a:r>
            <a:br>
              <a:rPr lang="ru-RU" dirty="0"/>
            </a:br>
            <a:r>
              <a:rPr lang="ru-RU" dirty="0"/>
              <a:t>К осени одна краснеет, </a:t>
            </a:r>
            <a:br>
              <a:rPr lang="ru-RU" dirty="0"/>
            </a:br>
            <a:r>
              <a:rPr lang="ru-RU" dirty="0"/>
              <a:t>Другая чернеет.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9605E6-DCA4-19EB-3F4F-D24D57DE36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8">
            <a:extLst>
              <a:ext uri="{FF2B5EF4-FFF2-40B4-BE49-F238E27FC236}">
                <a16:creationId xmlns:a16="http://schemas.microsoft.com/office/drawing/2014/main" xmlns="" id="{98380991-BD93-2E7C-86B7-12A7424B6841}"/>
              </a:ext>
            </a:extLst>
          </p:cNvPr>
          <p:cNvSpPr txBox="1">
            <a:spLocks/>
          </p:cNvSpPr>
          <p:nvPr/>
        </p:nvSpPr>
        <p:spPr>
          <a:xfrm>
            <a:off x="7247257" y="4679675"/>
            <a:ext cx="4447786" cy="3581401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dirty="0">
                <a:solidFill>
                  <a:srgbClr val="C00000"/>
                </a:solidFill>
              </a:rPr>
              <a:t>КРАСНАЯ И ЧЕРНАЯ СМОРОДИНА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F36C7EB-F7E3-ED72-34AB-5F418430C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000772"/>
            <a:ext cx="5545232" cy="369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7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45B0A7-E2A4-41B2-330D-20AA34021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9. Ярко-синий, пушистый</a:t>
            </a:r>
            <a:br>
              <a:rPr lang="ru-RU" dirty="0"/>
            </a:br>
            <a:r>
              <a:rPr lang="ru-RU" dirty="0"/>
              <a:t>Он в хлебе родится, в еду не годится.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92EB8F-56D8-5AA8-F00E-87927E238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8">
            <a:extLst>
              <a:ext uri="{FF2B5EF4-FFF2-40B4-BE49-F238E27FC236}">
                <a16:creationId xmlns:a16="http://schemas.microsoft.com/office/drawing/2014/main" xmlns="" id="{35B33252-5188-89D4-C579-2241C787FCB3}"/>
              </a:ext>
            </a:extLst>
          </p:cNvPr>
          <p:cNvSpPr txBox="1">
            <a:spLocks/>
          </p:cNvSpPr>
          <p:nvPr/>
        </p:nvSpPr>
        <p:spPr>
          <a:xfrm>
            <a:off x="7744214" y="5883965"/>
            <a:ext cx="4447786" cy="3581401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dirty="0">
                <a:solidFill>
                  <a:srgbClr val="C00000"/>
                </a:solidFill>
              </a:rPr>
              <a:t>ВАСИЛЁК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2F0D94E-DD81-BC40-5AD3-ECFB7E531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052431"/>
            <a:ext cx="5016636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5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CED655-1C07-4E5D-DB90-3379B4907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10. Белые горошки на зеленой ножке.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51EBF252-6B88-350F-0371-DFC4C7BB5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6329" y="1428749"/>
            <a:ext cx="6523383" cy="4892537"/>
          </a:xfrm>
          <a:prstGeom prst="rect">
            <a:avLst/>
          </a:prstGeom>
        </p:spPr>
      </p:pic>
      <p:sp>
        <p:nvSpPr>
          <p:cNvPr id="6" name="Объект 8">
            <a:extLst>
              <a:ext uri="{FF2B5EF4-FFF2-40B4-BE49-F238E27FC236}">
                <a16:creationId xmlns:a16="http://schemas.microsoft.com/office/drawing/2014/main" xmlns="" id="{A75798DF-70AB-3E64-936C-6E8E5E614E81}"/>
              </a:ext>
            </a:extLst>
          </p:cNvPr>
          <p:cNvSpPr txBox="1">
            <a:spLocks/>
          </p:cNvSpPr>
          <p:nvPr/>
        </p:nvSpPr>
        <p:spPr>
          <a:xfrm>
            <a:off x="7744214" y="5883965"/>
            <a:ext cx="4447786" cy="3581401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dirty="0">
                <a:solidFill>
                  <a:srgbClr val="C00000"/>
                </a:solidFill>
              </a:rPr>
              <a:t>ЛАНДЫШ</a:t>
            </a:r>
          </a:p>
        </p:txBody>
      </p:sp>
    </p:spTree>
    <p:extLst>
      <p:ext uri="{BB962C8B-B14F-4D97-AF65-F5344CB8AC3E}">
        <p14:creationId xmlns:p14="http://schemas.microsoft.com/office/powerpoint/2010/main" val="302233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4480B-0814-6C18-BB91-4753746FC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688" y="0"/>
            <a:ext cx="10605051" cy="1978553"/>
          </a:xfrm>
        </p:spPr>
        <p:txBody>
          <a:bodyPr>
            <a:normAutofit fontScale="90000"/>
          </a:bodyPr>
          <a:lstStyle/>
          <a:p>
            <a:r>
              <a:rPr lang="ru-RU" dirty="0"/>
              <a:t>Тур 2 МУЗЫКАЛЬНЫЙ на тему «ЗООЛОГИЯ»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DC3E839-0736-2F1E-5BA4-2CB6485C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5025" y="1978553"/>
            <a:ext cx="9612971" cy="3381099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Во втором туре командам будет поочередно представлено 10 звуковых вопросов, которые включает ведущий. </a:t>
            </a:r>
          </a:p>
          <a:p>
            <a:pPr algn="ctr"/>
            <a:r>
              <a:rPr lang="ru-RU" dirty="0"/>
              <a:t>Время на обдумывание - 30 секунд на каждый вопрос.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 За это время командам нужно написать в специальный бланк ответ. </a:t>
            </a:r>
          </a:p>
          <a:p>
            <a:pPr algn="ctr"/>
            <a:r>
              <a:rPr lang="ru-RU" dirty="0"/>
              <a:t>Оценка за правильный ответ – 1 балл</a:t>
            </a:r>
          </a:p>
        </p:txBody>
      </p:sp>
    </p:spTree>
    <p:extLst>
      <p:ext uri="{BB962C8B-B14F-4D97-AF65-F5344CB8AC3E}">
        <p14:creationId xmlns:p14="http://schemas.microsoft.com/office/powerpoint/2010/main" val="202800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2" name="утка">
            <a:hlinkClick r:id="" action="ppaction://media"/>
            <a:extLst>
              <a:ext uri="{FF2B5EF4-FFF2-40B4-BE49-F238E27FC236}">
                <a16:creationId xmlns:a16="http://schemas.microsoft.com/office/drawing/2014/main" xmlns="" id="{5FA19154-BA4F-A851-C9CE-B4B599A4C1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8554" y="145772"/>
            <a:ext cx="2524534" cy="252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8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3" name="свинья (кабан)">
            <a:hlinkClick r:id="" action="ppaction://media"/>
            <a:extLst>
              <a:ext uri="{FF2B5EF4-FFF2-40B4-BE49-F238E27FC236}">
                <a16:creationId xmlns:a16="http://schemas.microsoft.com/office/drawing/2014/main" xmlns="" id="{31BD6898-48D9-6201-F629-B0A4620F6B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17749" y="225286"/>
            <a:ext cx="3203714" cy="32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9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3" name="ржание лошади">
            <a:hlinkClick r:id="" action="ppaction://media"/>
            <a:extLst>
              <a:ext uri="{FF2B5EF4-FFF2-40B4-BE49-F238E27FC236}">
                <a16:creationId xmlns:a16="http://schemas.microsoft.com/office/drawing/2014/main" xmlns="" id="{02913046-A37F-BBD4-CD82-415F4974A2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8562" y="270565"/>
            <a:ext cx="2820091" cy="282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61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3" name="писк комара">
            <a:hlinkClick r:id="" action="ppaction://media"/>
            <a:extLst>
              <a:ext uri="{FF2B5EF4-FFF2-40B4-BE49-F238E27FC236}">
                <a16:creationId xmlns:a16="http://schemas.microsoft.com/office/drawing/2014/main" xmlns="" id="{E1170FBE-F0C2-233C-FAA7-8D0BB5177B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79763" y="270841"/>
            <a:ext cx="2859985" cy="285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10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4480B-0814-6C18-BB91-4753746FC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688" y="0"/>
            <a:ext cx="10605051" cy="1978553"/>
          </a:xfrm>
        </p:spPr>
        <p:txBody>
          <a:bodyPr>
            <a:normAutofit fontScale="90000"/>
          </a:bodyPr>
          <a:lstStyle/>
          <a:p>
            <a:r>
              <a:rPr lang="ru-RU" dirty="0"/>
              <a:t>Тур 1 разминка на тему «Ботаника»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DC3E839-0736-2F1E-5BA4-2CB6485C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5025" y="1978553"/>
            <a:ext cx="9612971" cy="3381099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 первом туре командам будет поочередно представлено 10 текстовых вопросов, которые зачитывает ведущий и которые транслируются на экране. </a:t>
            </a:r>
          </a:p>
          <a:p>
            <a:pPr algn="ctr"/>
            <a:r>
              <a:rPr lang="ru-RU" dirty="0"/>
              <a:t>Время на обдумывание - 30 секунд на каждый вопрос.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 За это время командам нужно написать в специальный бланк ответ. </a:t>
            </a:r>
          </a:p>
          <a:p>
            <a:pPr algn="ctr"/>
            <a:r>
              <a:rPr lang="ru-RU" dirty="0"/>
              <a:t>Оценка за правильный ответ – 1 балл</a:t>
            </a:r>
          </a:p>
        </p:txBody>
      </p:sp>
    </p:spTree>
    <p:extLst>
      <p:ext uri="{BB962C8B-B14F-4D97-AF65-F5344CB8AC3E}">
        <p14:creationId xmlns:p14="http://schemas.microsoft.com/office/powerpoint/2010/main" val="313057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5" name="медведь">
            <a:hlinkClick r:id="" action="ppaction://media"/>
            <a:extLst>
              <a:ext uri="{FF2B5EF4-FFF2-40B4-BE49-F238E27FC236}">
                <a16:creationId xmlns:a16="http://schemas.microsoft.com/office/drawing/2014/main" xmlns="" id="{1C8F5C9E-C652-DE59-A55D-CF893AE31E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69974" y="191880"/>
            <a:ext cx="3237113" cy="323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9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3" name="лягушка">
            <a:hlinkClick r:id="" action="ppaction://media"/>
            <a:extLst>
              <a:ext uri="{FF2B5EF4-FFF2-40B4-BE49-F238E27FC236}">
                <a16:creationId xmlns:a16="http://schemas.microsoft.com/office/drawing/2014/main" xmlns="" id="{1DC8FA30-41FF-ACD3-7E63-EF94F3EAE5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36306" y="295352"/>
            <a:ext cx="3133655" cy="313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82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7.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3" name="лай собаки и волков">
            <a:hlinkClick r:id="" action="ppaction://media"/>
            <a:extLst>
              <a:ext uri="{FF2B5EF4-FFF2-40B4-BE49-F238E27FC236}">
                <a16:creationId xmlns:a16="http://schemas.microsoft.com/office/drawing/2014/main" xmlns="" id="{203BB8B1-6B77-23C0-5FA9-AA63709165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6122" y="172597"/>
            <a:ext cx="2964691" cy="296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83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8.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3" name="кукушка">
            <a:hlinkClick r:id="" action="ppaction://media"/>
            <a:extLst>
              <a:ext uri="{FF2B5EF4-FFF2-40B4-BE49-F238E27FC236}">
                <a16:creationId xmlns:a16="http://schemas.microsoft.com/office/drawing/2014/main" xmlns="" id="{6A7E4A42-3B10-F6C2-9431-CAB501FED9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95330" y="404475"/>
            <a:ext cx="2596874" cy="259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6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1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9.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3" name="кот">
            <a:hlinkClick r:id="" action="ppaction://media"/>
            <a:extLst>
              <a:ext uri="{FF2B5EF4-FFF2-40B4-BE49-F238E27FC236}">
                <a16:creationId xmlns:a16="http://schemas.microsoft.com/office/drawing/2014/main" xmlns="" id="{685FE1D1-7A38-813C-7067-C3C0B33E50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06487" y="160681"/>
            <a:ext cx="2846042" cy="284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8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10.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  <p:pic>
        <p:nvPicPr>
          <p:cNvPr id="5" name="дельфин">
            <a:hlinkClick r:id="" action="ppaction://media"/>
            <a:extLst>
              <a:ext uri="{FF2B5EF4-FFF2-40B4-BE49-F238E27FC236}">
                <a16:creationId xmlns:a16="http://schemas.microsoft.com/office/drawing/2014/main" xmlns="" id="{59F2CE1A-DD8C-CC95-6AC8-BC98A5A849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01680" y="249859"/>
            <a:ext cx="3124476" cy="312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6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70D563D0-75F7-0DDF-497F-A9D0C000B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ОТВЕТЫ 2 ТУРА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AC0109A-0A91-3D63-2A2B-FD748B068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0716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pic>
        <p:nvPicPr>
          <p:cNvPr id="2" name="утка">
            <a:hlinkClick r:id="" action="ppaction://media"/>
            <a:extLst>
              <a:ext uri="{FF2B5EF4-FFF2-40B4-BE49-F238E27FC236}">
                <a16:creationId xmlns:a16="http://schemas.microsoft.com/office/drawing/2014/main" xmlns="" id="{5FA19154-BA4F-A851-C9CE-B4B599A4C1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8554" y="145772"/>
            <a:ext cx="2524534" cy="2524539"/>
          </a:xfrm>
          <a:prstGeom prst="rect">
            <a:avLst/>
          </a:prstGeom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A864048D-DDD3-A163-5C33-4185A668F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3130828"/>
            <a:ext cx="9601200" cy="35814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Утка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C30C52A3-8CF7-733C-888D-61FAA656F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079" y="2171700"/>
            <a:ext cx="6987208" cy="436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38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 </a:t>
            </a:r>
          </a:p>
        </p:txBody>
      </p:sp>
      <p:pic>
        <p:nvPicPr>
          <p:cNvPr id="3" name="свинья (кабан)">
            <a:hlinkClick r:id="" action="ppaction://media"/>
            <a:extLst>
              <a:ext uri="{FF2B5EF4-FFF2-40B4-BE49-F238E27FC236}">
                <a16:creationId xmlns:a16="http://schemas.microsoft.com/office/drawing/2014/main" xmlns="" id="{31BD6898-48D9-6201-F629-B0A4620F6B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17749" y="225286"/>
            <a:ext cx="3203714" cy="3203714"/>
          </a:xfrm>
          <a:prstGeom prst="rect">
            <a:avLst/>
          </a:prstGeom>
        </p:spPr>
      </p:pic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9D38FA70-44EB-69E9-A09F-C27A763AEDAC}"/>
              </a:ext>
            </a:extLst>
          </p:cNvPr>
          <p:cNvSpPr txBox="1">
            <a:spLocks/>
          </p:cNvSpPr>
          <p:nvPr/>
        </p:nvSpPr>
        <p:spPr>
          <a:xfrm>
            <a:off x="1371600" y="3130828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СВИНЬЯ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xmlns="" id="{42BA1272-88E6-F2D5-9CBA-523A7E847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463" y="2249189"/>
            <a:ext cx="6575287" cy="438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53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3. </a:t>
            </a:r>
          </a:p>
        </p:txBody>
      </p:sp>
      <p:pic>
        <p:nvPicPr>
          <p:cNvPr id="3" name="ржание лошади">
            <a:hlinkClick r:id="" action="ppaction://media"/>
            <a:extLst>
              <a:ext uri="{FF2B5EF4-FFF2-40B4-BE49-F238E27FC236}">
                <a16:creationId xmlns:a16="http://schemas.microsoft.com/office/drawing/2014/main" xmlns="" id="{02913046-A37F-BBD4-CD82-415F4974A2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8562" y="270565"/>
            <a:ext cx="2820091" cy="2820091"/>
          </a:xfrm>
          <a:prstGeom prst="rect">
            <a:avLst/>
          </a:prstGeom>
        </p:spPr>
      </p:pic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10DB06D9-A4C1-B8E5-56DC-722DE8F92889}"/>
              </a:ext>
            </a:extLst>
          </p:cNvPr>
          <p:cNvSpPr txBox="1">
            <a:spLocks/>
          </p:cNvSpPr>
          <p:nvPr/>
        </p:nvSpPr>
        <p:spPr>
          <a:xfrm>
            <a:off x="1371600" y="3130828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ЛОШАДЬ </a:t>
            </a:r>
            <a:br>
              <a:rPr lang="ru-RU" sz="4000" dirty="0">
                <a:solidFill>
                  <a:srgbClr val="C00000"/>
                </a:solidFill>
              </a:rPr>
            </a:br>
            <a:r>
              <a:rPr lang="ru-RU" sz="4000" dirty="0">
                <a:solidFill>
                  <a:srgbClr val="C00000"/>
                </a:solidFill>
              </a:rPr>
              <a:t>(КОНЬ)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xmlns="" id="{36DEB278-8CE5-C1BE-A21D-19DD80EF1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653" y="2211872"/>
            <a:ext cx="6929339" cy="433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9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Рос шар бел, ветер дунул - улетел.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83EC06E2-A409-2351-5813-4C4425F04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</p:spTree>
    <p:extLst>
      <p:ext uri="{BB962C8B-B14F-4D97-AF65-F5344CB8AC3E}">
        <p14:creationId xmlns:p14="http://schemas.microsoft.com/office/powerpoint/2010/main" val="109002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4. </a:t>
            </a:r>
          </a:p>
        </p:txBody>
      </p:sp>
      <p:pic>
        <p:nvPicPr>
          <p:cNvPr id="3" name="писк комара">
            <a:hlinkClick r:id="" action="ppaction://media"/>
            <a:extLst>
              <a:ext uri="{FF2B5EF4-FFF2-40B4-BE49-F238E27FC236}">
                <a16:creationId xmlns:a16="http://schemas.microsoft.com/office/drawing/2014/main" xmlns="" id="{E1170FBE-F0C2-233C-FAA7-8D0BB5177B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79763" y="270841"/>
            <a:ext cx="2859985" cy="2859985"/>
          </a:xfrm>
          <a:prstGeom prst="rect">
            <a:avLst/>
          </a:prstGeom>
        </p:spPr>
      </p:pic>
      <p:sp>
        <p:nvSpPr>
          <p:cNvPr id="2" name="Объект 4">
            <a:extLst>
              <a:ext uri="{FF2B5EF4-FFF2-40B4-BE49-F238E27FC236}">
                <a16:creationId xmlns:a16="http://schemas.microsoft.com/office/drawing/2014/main" xmlns="" id="{87A6059D-9B96-3ECC-F124-71191B9D76AB}"/>
              </a:ext>
            </a:extLst>
          </p:cNvPr>
          <p:cNvSpPr txBox="1">
            <a:spLocks/>
          </p:cNvSpPr>
          <p:nvPr/>
        </p:nvSpPr>
        <p:spPr>
          <a:xfrm>
            <a:off x="1371600" y="3130828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КОМАР</a:t>
            </a: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xmlns="" id="{F2F8923A-6E70-5DBD-DFD4-6C4556600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838" y="1975955"/>
            <a:ext cx="6790083" cy="452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00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5. </a:t>
            </a:r>
          </a:p>
        </p:txBody>
      </p:sp>
      <p:pic>
        <p:nvPicPr>
          <p:cNvPr id="5" name="медведь">
            <a:hlinkClick r:id="" action="ppaction://media"/>
            <a:extLst>
              <a:ext uri="{FF2B5EF4-FFF2-40B4-BE49-F238E27FC236}">
                <a16:creationId xmlns:a16="http://schemas.microsoft.com/office/drawing/2014/main" xmlns="" id="{1C8F5C9E-C652-DE59-A55D-CF893AE31E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69974" y="191880"/>
            <a:ext cx="3237113" cy="3237120"/>
          </a:xfrm>
          <a:prstGeom prst="rect">
            <a:avLst/>
          </a:prstGeom>
        </p:spPr>
      </p:pic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1C0E3C3E-500F-364C-45E5-ED0321A50841}"/>
              </a:ext>
            </a:extLst>
          </p:cNvPr>
          <p:cNvSpPr txBox="1">
            <a:spLocks/>
          </p:cNvSpPr>
          <p:nvPr/>
        </p:nvSpPr>
        <p:spPr>
          <a:xfrm>
            <a:off x="1371600" y="3130828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МЕДВЕДЬ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xmlns="" id="{CBB521B8-FCB3-0D8D-5767-2525DC612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922" y="2118273"/>
            <a:ext cx="6890932" cy="459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13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6. </a:t>
            </a:r>
          </a:p>
        </p:txBody>
      </p:sp>
      <p:pic>
        <p:nvPicPr>
          <p:cNvPr id="3" name="лягушка">
            <a:hlinkClick r:id="" action="ppaction://media"/>
            <a:extLst>
              <a:ext uri="{FF2B5EF4-FFF2-40B4-BE49-F238E27FC236}">
                <a16:creationId xmlns:a16="http://schemas.microsoft.com/office/drawing/2014/main" xmlns="" id="{1DC8FA30-41FF-ACD3-7E63-EF94F3EAE5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6306" y="295352"/>
            <a:ext cx="3133655" cy="3133648"/>
          </a:xfrm>
          <a:prstGeom prst="rect">
            <a:avLst/>
          </a:prstGeom>
        </p:spPr>
      </p:pic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225636BC-A84F-E239-F03A-5E7F92F00948}"/>
              </a:ext>
            </a:extLst>
          </p:cNvPr>
          <p:cNvSpPr txBox="1">
            <a:spLocks/>
          </p:cNvSpPr>
          <p:nvPr/>
        </p:nvSpPr>
        <p:spPr>
          <a:xfrm>
            <a:off x="1371600" y="3130828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ЛЯГУШКА</a:t>
            </a:r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xmlns="" id="{8688B277-2E33-F011-E966-A1314D53D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617" y="2252508"/>
            <a:ext cx="6693764" cy="445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09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7. </a:t>
            </a:r>
          </a:p>
        </p:txBody>
      </p:sp>
      <p:pic>
        <p:nvPicPr>
          <p:cNvPr id="3" name="лай собаки и волков">
            <a:hlinkClick r:id="" action="ppaction://media"/>
            <a:extLst>
              <a:ext uri="{FF2B5EF4-FFF2-40B4-BE49-F238E27FC236}">
                <a16:creationId xmlns:a16="http://schemas.microsoft.com/office/drawing/2014/main" xmlns="" id="{203BB8B1-6B77-23C0-5FA9-AA63709165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6122" y="172597"/>
            <a:ext cx="2964691" cy="2964685"/>
          </a:xfrm>
          <a:prstGeom prst="rect">
            <a:avLst/>
          </a:prstGeom>
        </p:spPr>
      </p:pic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5A74506A-2978-809B-F040-273A52114440}"/>
              </a:ext>
            </a:extLst>
          </p:cNvPr>
          <p:cNvSpPr txBox="1">
            <a:spLocks/>
          </p:cNvSpPr>
          <p:nvPr/>
        </p:nvSpPr>
        <p:spPr>
          <a:xfrm>
            <a:off x="1371600" y="3130828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СОБАКА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xmlns="" id="{6DE360FB-D43D-689D-FF73-33867421E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856" y="2045573"/>
            <a:ext cx="6999983" cy="466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3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8. </a:t>
            </a:r>
          </a:p>
        </p:txBody>
      </p:sp>
      <p:pic>
        <p:nvPicPr>
          <p:cNvPr id="3" name="кукушка">
            <a:hlinkClick r:id="" action="ppaction://media"/>
            <a:extLst>
              <a:ext uri="{FF2B5EF4-FFF2-40B4-BE49-F238E27FC236}">
                <a16:creationId xmlns:a16="http://schemas.microsoft.com/office/drawing/2014/main" xmlns="" id="{6A7E4A42-3B10-F6C2-9431-CAB501FED9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95330" y="404475"/>
            <a:ext cx="2596874" cy="2596874"/>
          </a:xfrm>
          <a:prstGeom prst="rect">
            <a:avLst/>
          </a:prstGeom>
        </p:spPr>
      </p:pic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68BBB5B9-1DE3-AC97-245D-82A07C2C554D}"/>
              </a:ext>
            </a:extLst>
          </p:cNvPr>
          <p:cNvSpPr txBox="1">
            <a:spLocks/>
          </p:cNvSpPr>
          <p:nvPr/>
        </p:nvSpPr>
        <p:spPr>
          <a:xfrm>
            <a:off x="1371600" y="3130828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КУКУШКА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DCC0322-132C-F7C6-EFBF-CF21D1F09B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1534" y="1922448"/>
            <a:ext cx="6894996" cy="465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6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1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9. </a:t>
            </a:r>
          </a:p>
        </p:txBody>
      </p:sp>
      <p:pic>
        <p:nvPicPr>
          <p:cNvPr id="3" name="кот">
            <a:hlinkClick r:id="" action="ppaction://media"/>
            <a:extLst>
              <a:ext uri="{FF2B5EF4-FFF2-40B4-BE49-F238E27FC236}">
                <a16:creationId xmlns:a16="http://schemas.microsoft.com/office/drawing/2014/main" xmlns="" id="{685FE1D1-7A38-813C-7067-C3C0B33E50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06487" y="160681"/>
            <a:ext cx="2846042" cy="2846048"/>
          </a:xfrm>
          <a:prstGeom prst="rect">
            <a:avLst/>
          </a:prstGeom>
        </p:spPr>
      </p:pic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7EAD89F4-CD7D-8898-1509-0F2FE1D94D9A}"/>
              </a:ext>
            </a:extLst>
          </p:cNvPr>
          <p:cNvSpPr txBox="1">
            <a:spLocks/>
          </p:cNvSpPr>
          <p:nvPr/>
        </p:nvSpPr>
        <p:spPr>
          <a:xfrm>
            <a:off x="1371600" y="3130828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КОТ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FBC3E35-A4BD-EDE8-149E-94BBCDA778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6025" y="2020812"/>
            <a:ext cx="7128821" cy="467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7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DAABD5-0C63-8ACF-50E0-FA5D6543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10. </a:t>
            </a:r>
          </a:p>
        </p:txBody>
      </p:sp>
      <p:pic>
        <p:nvPicPr>
          <p:cNvPr id="5" name="дельфин">
            <a:hlinkClick r:id="" action="ppaction://media"/>
            <a:extLst>
              <a:ext uri="{FF2B5EF4-FFF2-40B4-BE49-F238E27FC236}">
                <a16:creationId xmlns:a16="http://schemas.microsoft.com/office/drawing/2014/main" xmlns="" id="{59F2CE1A-DD8C-CC95-6AC8-BC98A5A849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01680" y="249859"/>
            <a:ext cx="3124476" cy="3124476"/>
          </a:xfrm>
          <a:prstGeom prst="rect">
            <a:avLst/>
          </a:prstGeom>
        </p:spPr>
      </p:pic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D58242CE-7599-62F2-9545-5A914AB9E4F9}"/>
              </a:ext>
            </a:extLst>
          </p:cNvPr>
          <p:cNvSpPr txBox="1">
            <a:spLocks/>
          </p:cNvSpPr>
          <p:nvPr/>
        </p:nvSpPr>
        <p:spPr>
          <a:xfrm>
            <a:off x="1371600" y="3130828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ДЕЛЬФИН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8978546-08C3-2B3D-CA4C-355D0B614C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6156" y="2122418"/>
            <a:ext cx="6284100" cy="448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5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4480B-0814-6C18-BB91-4753746FC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688" y="0"/>
            <a:ext cx="10605051" cy="1978553"/>
          </a:xfrm>
        </p:spPr>
        <p:txBody>
          <a:bodyPr>
            <a:normAutofit/>
          </a:bodyPr>
          <a:lstStyle/>
          <a:p>
            <a:r>
              <a:rPr lang="ru-RU" dirty="0"/>
              <a:t>Тур 3 на тему «ГРИБЫ»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DC3E839-0736-2F1E-5BA4-2CB6485C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5025" y="1978553"/>
            <a:ext cx="9612971" cy="3381099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 третьем туре командам будет выведен вопрос на экране с вариантами ответов, в лист команда должна записать верный ответ . </a:t>
            </a:r>
          </a:p>
          <a:p>
            <a:pPr algn="ctr"/>
            <a:r>
              <a:rPr lang="ru-RU" dirty="0"/>
              <a:t>Время на обдумывание - 30 секунд на каждый вопрос.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 За это время командам нужно написать в специальный бланк ответ. </a:t>
            </a:r>
          </a:p>
          <a:p>
            <a:pPr algn="ctr"/>
            <a:r>
              <a:rPr lang="ru-RU" dirty="0"/>
              <a:t>Оценка за правильный ответ – 1 балл</a:t>
            </a:r>
          </a:p>
        </p:txBody>
      </p:sp>
    </p:spTree>
    <p:extLst>
      <p:ext uri="{BB962C8B-B14F-4D97-AF65-F5344CB8AC3E}">
        <p14:creationId xmlns:p14="http://schemas.microsoft.com/office/powerpoint/2010/main" val="230795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6437" y="394256"/>
            <a:ext cx="10619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1. Как по-другому можно назвать белый гриб?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t="-1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4590" y="1280342"/>
            <a:ext cx="4608000" cy="5296395"/>
          </a:xfrm>
          <a:prstGeom prst="rect">
            <a:avLst/>
          </a:prstGeom>
          <a:blipFill dpi="0" rotWithShape="1">
            <a:blip r:embed="rId2"/>
            <a:srcRect/>
            <a:stretch>
              <a:fillRect t="-1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боровик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подосиновик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моховик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03003" y="1669953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xmlns="" id="{271C1366-71B9-0A33-76FA-DA23C6EA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4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0840" y="76392"/>
            <a:ext cx="84303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2. Какой гриб является одним 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из самых опасных ядовитых грибов?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4729" y="1280342"/>
            <a:ext cx="4608000" cy="5296395"/>
          </a:xfrm>
          <a:prstGeom prst="rect">
            <a:avLst/>
          </a:prstGeom>
          <a:blipFill dpi="0" rotWithShape="1">
            <a:blip r:embed="rId2"/>
            <a:srcRect/>
            <a:stretch>
              <a:fillRect b="-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опёнок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бледная поганка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25515" y="3821527"/>
            <a:ext cx="4475677" cy="7661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сморчок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401151" y="3147938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xmlns="" id="{86BF7184-6BCB-1379-61B3-9D33B4D01E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6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4D3DCA-E488-8CEE-3F1E-034D9B59C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2.     Я - травянистое растение</a:t>
            </a:r>
            <a:br>
              <a:rPr lang="ru-RU" dirty="0"/>
            </a:br>
            <a:r>
              <a:rPr lang="ru-RU" dirty="0"/>
              <a:t>        С цветком сиреневого цвета.</a:t>
            </a:r>
            <a:br>
              <a:rPr lang="ru-RU" dirty="0"/>
            </a:br>
            <a:r>
              <a:rPr lang="ru-RU" dirty="0"/>
              <a:t>        Но переставьте ударение,</a:t>
            </a:r>
            <a:br>
              <a:rPr lang="ru-RU" dirty="0"/>
            </a:br>
            <a:r>
              <a:rPr lang="ru-RU" dirty="0"/>
              <a:t>        И превращаюсь я в конфету.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xmlns="" id="{93410BCB-CA97-FF57-920D-87705A2712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</p:spTree>
    <p:extLst>
      <p:ext uri="{BB962C8B-B14F-4D97-AF65-F5344CB8AC3E}">
        <p14:creationId xmlns:p14="http://schemas.microsoft.com/office/powerpoint/2010/main" val="429277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4434" y="363072"/>
            <a:ext cx="9563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3.Какие грибы растут на пнях и деревьях?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96609" y="1280342"/>
            <a:ext cx="4608000" cy="5296395"/>
          </a:xfrm>
          <a:prstGeom prst="rect">
            <a:avLst/>
          </a:prstGeom>
          <a:blipFill dpi="0" rotWithShape="1">
            <a:blip r:embed="rId2"/>
            <a:srcRect/>
            <a:stretch>
              <a:fillRect b="-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дождевики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грузди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опята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48375" y="4805412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xmlns="" id="{B971E939-DD93-7DB8-F156-4DB5DA98E3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9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11" grpId="1" animBg="1"/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5991" y="382543"/>
            <a:ext cx="111572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4.Какой из грибов является условно съедобным?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96622" y="1280342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бледная поганка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сморчок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25515" y="3821527"/>
            <a:ext cx="4475677" cy="7661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мухомор</a:t>
            </a:r>
          </a:p>
        </p:txBody>
      </p:sp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10963678" y="6003150"/>
            <a:ext cx="1037786" cy="808892"/>
          </a:xfrm>
          <a:prstGeom prst="stripedRightArrow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337764" y="3201843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xmlns="" id="{718AD24D-4470-5D56-CDF1-AD00DD8630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5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  <p:bldP spid="1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8093" y="16005"/>
            <a:ext cx="117691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5. Как называется гриб, получивший свое название 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от того, что растёт преимущественно во мху?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2875" y="1280342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моховик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моховник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25515" y="3821527"/>
            <a:ext cx="4475677" cy="7661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моховянка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03003" y="1686918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xmlns="" id="{EB68C3E5-6CC7-38F6-02B5-753ACC37E4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04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5608" y="363072"/>
            <a:ext cx="96607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6. Какой из грибов бывает разных цветов?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4751" y="1280342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боровик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подосиновик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сыроежка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37764" y="4780118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xmlns="" id="{14B3240C-CBB2-A0FD-A3E9-906A0C454B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29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748" y="143031"/>
            <a:ext cx="117429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7. Эти грибы узнаешь по цвету и по тому, что на срезанной 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ножке гриба выступает капелька оранжевого сока.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4756" y="1280342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лисичка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рыжик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волнушка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48375" y="3155892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xmlns="" id="{69C06C42-74F3-F46E-3F5D-4A906EA6E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327510" y="79296"/>
            <a:ext cx="288470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8. У гриба должны быть ножка и шляпка, 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а тут просто белый шарик. И всё-таки это гриб.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96632" y="1280342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дождевик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лисичка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сморчок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92390" y="1632731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xmlns="" id="{EB13351E-3F73-07AD-BEC9-00F1EE1D0E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31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327510" y="79296"/>
            <a:ext cx="288470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   9. Шляпка у него красная, ножка серовато-белая, 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на срезе синеет.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4760" y="1280342"/>
            <a:ext cx="4608000" cy="5296395"/>
          </a:xfrm>
          <a:prstGeom prst="rect">
            <a:avLst/>
          </a:prstGeom>
          <a:blipFill dpi="0" rotWithShape="1">
            <a:blip r:embed="rId3">
              <a:alphaModFix amt="99000"/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волнушка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сыроежка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подосиновик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65900" y="4797083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6">
            <a:extLst>
              <a:ext uri="{FF2B5EF4-FFF2-40B4-BE49-F238E27FC236}">
                <a16:creationId xmlns:a16="http://schemas.microsoft.com/office/drawing/2014/main" xmlns="" id="{E0F9F997-271C-69FC-7A78-0C496F1F81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8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327510" y="150546"/>
            <a:ext cx="288470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10. На земной полянке симпатичная семейка грибов: 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красные, жёлтые, серые шапочки, покрытые белыми крапинками.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94506" y="1280341"/>
            <a:ext cx="4608000" cy="5296395"/>
          </a:xfrm>
          <a:prstGeom prst="rect">
            <a:avLst/>
          </a:prstGeom>
          <a:blipFill dpi="0" rotWithShape="1">
            <a:blip r:embed="rId3">
              <a:alphaModFix amt="99000"/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груздь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мухомор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сыроежка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76511" y="3176317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Объект 6">
            <a:extLst>
              <a:ext uri="{FF2B5EF4-FFF2-40B4-BE49-F238E27FC236}">
                <a16:creationId xmlns:a16="http://schemas.microsoft.com/office/drawing/2014/main" xmlns="" id="{BAAD255D-5D8F-9CAC-26E3-9247BBFF7C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2" y="5186607"/>
            <a:ext cx="2614500" cy="14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5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70D563D0-75F7-0DDF-497F-A9D0C000B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ОТВЕТЫ 3 ТУРА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AC0109A-0A91-3D63-2A2B-FD748B068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16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6437" y="394256"/>
            <a:ext cx="10619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1. Как по-другому можно назвать белый гриб?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20310" y="1316918"/>
            <a:ext cx="4608000" cy="5296395"/>
          </a:xfrm>
          <a:prstGeom prst="rect">
            <a:avLst/>
          </a:prstGeom>
          <a:blipFill dpi="0" rotWithShape="1">
            <a:blip r:embed="rId2"/>
            <a:srcRect/>
            <a:stretch>
              <a:fillRect t="-1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боровик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03003" y="1669953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3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F22F70-8FAB-1679-75D6-F3CE0F3F1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3.     Все знакомы с нами:</a:t>
            </a:r>
            <a:br>
              <a:rPr lang="ru-RU" dirty="0"/>
            </a:br>
            <a:r>
              <a:rPr lang="ru-RU" dirty="0"/>
              <a:t>        Яркие, как пламя,</a:t>
            </a:r>
            <a:br>
              <a:rPr lang="ru-RU" dirty="0"/>
            </a:br>
            <a:r>
              <a:rPr lang="ru-RU" dirty="0"/>
              <a:t>        Мы однофамильцы</a:t>
            </a:r>
            <a:br>
              <a:rPr lang="ru-RU" dirty="0"/>
            </a:br>
            <a:r>
              <a:rPr lang="ru-RU" dirty="0"/>
              <a:t>        С мелкими гвоздями.</a:t>
            </a:r>
            <a:br>
              <a:rPr lang="ru-RU" dirty="0"/>
            </a:br>
            <a:r>
              <a:rPr lang="ru-RU" dirty="0"/>
              <a:t>        Полюбуйтесь дикими</a:t>
            </a:r>
            <a:br>
              <a:rPr lang="ru-RU" dirty="0"/>
            </a:br>
            <a:r>
              <a:rPr lang="ru-RU" dirty="0"/>
              <a:t>        Алыми ...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xmlns="" id="{DD3B546D-C4A9-D0CE-CDB3-AF0C90AFDB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</p:spPr>
      </p:pic>
    </p:spTree>
    <p:extLst>
      <p:ext uri="{BB962C8B-B14F-4D97-AF65-F5344CB8AC3E}">
        <p14:creationId xmlns:p14="http://schemas.microsoft.com/office/powerpoint/2010/main" val="15854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0840" y="76392"/>
            <a:ext cx="84303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2. Какой гриб является одним 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из самых опасных ядовитых грибов?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4729" y="1280342"/>
            <a:ext cx="4608000" cy="5296395"/>
          </a:xfrm>
          <a:prstGeom prst="rect">
            <a:avLst/>
          </a:prstGeom>
          <a:blipFill dpi="0" rotWithShape="1">
            <a:blip r:embed="rId2"/>
            <a:srcRect/>
            <a:stretch>
              <a:fillRect b="-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бледная поганка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25515" y="3821527"/>
            <a:ext cx="4475677" cy="7661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01151" y="3147938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526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4434" y="363072"/>
            <a:ext cx="9563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3.Какие грибы растут на пнях и деревьях?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96609" y="1280342"/>
            <a:ext cx="4608000" cy="5296395"/>
          </a:xfrm>
          <a:prstGeom prst="rect">
            <a:avLst/>
          </a:prstGeom>
          <a:blipFill dpi="0" rotWithShape="1">
            <a:blip r:embed="rId2"/>
            <a:srcRect/>
            <a:stretch>
              <a:fillRect b="-5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опята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48375" y="4805412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33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5991" y="382543"/>
            <a:ext cx="111572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4.Какой из грибов является условно съедобным?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6036" y="1280341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сморчок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25515" y="3821527"/>
            <a:ext cx="4475677" cy="7661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337764" y="3201843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46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8093" y="16005"/>
            <a:ext cx="117691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5. Как называется гриб, получивший свое название 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от того, что растёт преимущественно во мху?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2875" y="1280342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моховик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25515" y="3821527"/>
            <a:ext cx="4475677" cy="7661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303003" y="1686918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92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5608" y="363072"/>
            <a:ext cx="96607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6. Какой из грибов бывает разных цветов?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4751" y="1280342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сыроежка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37764" y="4780118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59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748" y="143031"/>
            <a:ext cx="117429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7. Эти грибы узнаешь по цвету и по тому, что на срезанной 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ножке гриба выступает капелька оранжевого сока.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4756" y="1280342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рыжик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48375" y="3155892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6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327510" y="79296"/>
            <a:ext cx="288470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8. У гриба должны быть ножка и шляпка, 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а тут просто белый шарик. И всё-таки это гриб.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96632" y="1280342"/>
            <a:ext cx="4608000" cy="5296395"/>
          </a:xfrm>
          <a:prstGeom prst="rect">
            <a:avLst/>
          </a:prstGeom>
          <a:blipFill dpi="0" rotWithShape="1">
            <a:blip r:embed="rId3"/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1779" y="1686918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дождевик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rtensia" panose="02000503080000020003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92390" y="1632731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92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327510" y="79296"/>
            <a:ext cx="288470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   9. Шляпка у него красная, ножка серовато-белая, 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на срезе синеет.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84760" y="1280342"/>
            <a:ext cx="4608000" cy="5296395"/>
          </a:xfrm>
          <a:prstGeom prst="rect">
            <a:avLst/>
          </a:prstGeom>
          <a:blipFill dpi="0" rotWithShape="1">
            <a:blip r:embed="rId3">
              <a:alphaModFix amt="99000"/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65900" y="4797083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подосиновик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65900" y="4797083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37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327510" y="150546"/>
            <a:ext cx="288470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10. На земной полянке симпатичная семейка грибов: 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красные, жёлтые, серые шапочки, покрытые белыми крапинками.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5744" y="1280342"/>
            <a:ext cx="4608000" cy="5296395"/>
          </a:xfrm>
          <a:prstGeom prst="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94506" y="1280341"/>
            <a:ext cx="4608000" cy="5296395"/>
          </a:xfrm>
          <a:prstGeom prst="rect">
            <a:avLst/>
          </a:prstGeom>
          <a:blipFill dpi="0" rotWithShape="1">
            <a:blip r:embed="rId3">
              <a:alphaModFix amt="99000"/>
            </a:blip>
            <a:srcRect/>
            <a:stretch>
              <a:fillRect b="-10000"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37764" y="3192161"/>
            <a:ext cx="3583751" cy="1125416"/>
          </a:xfrm>
          <a:prstGeom prst="round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rtensia" panose="02000503080000020003" pitchFamily="2" charset="0"/>
              </a:rPr>
              <a:t>мухомор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76511" y="3176317"/>
            <a:ext cx="3562527" cy="1142381"/>
          </a:xfrm>
          <a:prstGeom prst="rect">
            <a:avLst/>
          </a:prstGeom>
          <a:solidFill>
            <a:srgbClr val="CCFF99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9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4480B-0814-6C18-BB91-4753746FC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688" y="0"/>
            <a:ext cx="10605051" cy="1978553"/>
          </a:xfrm>
        </p:spPr>
        <p:txBody>
          <a:bodyPr>
            <a:normAutofit fontScale="90000"/>
          </a:bodyPr>
          <a:lstStyle/>
          <a:p>
            <a:r>
              <a:rPr lang="ru-RU" dirty="0"/>
              <a:t>Тур 4 на тему «человек»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DC3E839-0736-2F1E-5BA4-2CB6485C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5025" y="1978553"/>
            <a:ext cx="9612971" cy="3381099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 четвертом туре командам будет выведен кроссворд на экране, в лист команда должна записать верный ответ. </a:t>
            </a:r>
          </a:p>
          <a:p>
            <a:pPr algn="ctr"/>
            <a:r>
              <a:rPr lang="ru-RU" dirty="0"/>
              <a:t>Время на обдумывание кроссворда 4 минуты.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 За это время командам нужно написать в специальный бланк ответ. </a:t>
            </a:r>
          </a:p>
          <a:p>
            <a:pPr algn="ctr"/>
            <a:r>
              <a:rPr lang="ru-RU" dirty="0"/>
              <a:t>Оценка за каждый правильный ответ – 2 балл</a:t>
            </a:r>
          </a:p>
        </p:txBody>
      </p:sp>
    </p:spTree>
    <p:extLst>
      <p:ext uri="{BB962C8B-B14F-4D97-AF65-F5344CB8AC3E}">
        <p14:creationId xmlns:p14="http://schemas.microsoft.com/office/powerpoint/2010/main" val="3942673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E0EF3F-35A9-D22E-F3E6-10A332EB7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4. Эх, звоночки, синий цвет,</a:t>
            </a:r>
            <a:br>
              <a:rPr lang="ru-RU" dirty="0"/>
            </a:br>
            <a:r>
              <a:rPr lang="ru-RU" dirty="0"/>
              <a:t>С язычком, а звону нет.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E5B73B8-B3D5-93E5-94DD-AAC13D068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xmlns="" id="{B1AD974E-AD85-BFB6-30DA-69C19F1D0D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9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46DFE21-DC6A-3F76-591D-D5D8866F8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74D19D3-C8CC-B0A7-3B5B-8919916207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6" y="5396948"/>
            <a:ext cx="1815548" cy="136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13246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70D563D0-75F7-0DDF-497F-A9D0C000B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ОТВЕТЫ 4 ТУРА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AC0109A-0A91-3D63-2A2B-FD748B068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26638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BB46E74-A5B1-62C7-2321-E2EC8C1BB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DEADA"/>
          </a:solidFill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28154E1-77A1-7298-F8B1-B285405571C6}"/>
              </a:ext>
            </a:extLst>
          </p:cNvPr>
          <p:cNvSpPr/>
          <p:nvPr/>
        </p:nvSpPr>
        <p:spPr>
          <a:xfrm>
            <a:off x="0" y="0"/>
            <a:ext cx="6361043" cy="6858000"/>
          </a:xfrm>
          <a:prstGeom prst="rect">
            <a:avLst/>
          </a:prstGeom>
          <a:solidFill>
            <a:srgbClr val="FDE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C419550F-948B-A043-7E70-BA727BE0B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7" y="119270"/>
            <a:ext cx="10704443" cy="673873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3600" dirty="0"/>
              <a:t>Сердце</a:t>
            </a:r>
          </a:p>
          <a:p>
            <a:pPr marL="457200" indent="-457200">
              <a:buAutoNum type="arabicPeriod"/>
            </a:pPr>
            <a:r>
              <a:rPr lang="ru-RU" sz="3600" dirty="0"/>
              <a:t>Череп</a:t>
            </a:r>
          </a:p>
          <a:p>
            <a:pPr marL="457200" indent="-457200">
              <a:buAutoNum type="arabicPeriod"/>
            </a:pPr>
            <a:r>
              <a:rPr lang="ru-RU" sz="3600" dirty="0"/>
              <a:t>Трахея</a:t>
            </a:r>
          </a:p>
          <a:p>
            <a:pPr marL="457200" indent="-457200">
              <a:buAutoNum type="arabicPeriod"/>
            </a:pPr>
            <a:r>
              <a:rPr lang="ru-RU" sz="3600" dirty="0"/>
              <a:t>Легкие</a:t>
            </a:r>
          </a:p>
          <a:p>
            <a:pPr marL="457200" indent="-457200">
              <a:buAutoNum type="arabicPeriod"/>
            </a:pPr>
            <a:r>
              <a:rPr lang="ru-RU" sz="3600" dirty="0"/>
              <a:t>Бронхи</a:t>
            </a:r>
          </a:p>
          <a:p>
            <a:pPr marL="457200" indent="-457200">
              <a:buAutoNum type="arabicPeriod"/>
            </a:pPr>
            <a:r>
              <a:rPr lang="ru-RU" sz="3600" dirty="0"/>
              <a:t>Печень</a:t>
            </a:r>
          </a:p>
          <a:p>
            <a:pPr marL="457200" indent="-457200">
              <a:buAutoNum type="arabicPeriod"/>
            </a:pPr>
            <a:r>
              <a:rPr lang="ru-RU" sz="3600" dirty="0"/>
              <a:t>Желудок</a:t>
            </a:r>
          </a:p>
          <a:p>
            <a:pPr marL="457200" indent="-457200">
              <a:buAutoNum type="arabicPeriod"/>
            </a:pPr>
            <a:r>
              <a:rPr lang="ru-RU" sz="3600" dirty="0"/>
              <a:t>Мозг</a:t>
            </a:r>
          </a:p>
        </p:txBody>
      </p:sp>
    </p:spTree>
    <p:extLst>
      <p:ext uri="{BB962C8B-B14F-4D97-AF65-F5344CB8AC3E}">
        <p14:creationId xmlns:p14="http://schemas.microsoft.com/office/powerpoint/2010/main" val="105418370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480AFEE-BE5A-89F6-6BE2-4F4297DECC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ПОДВЕДЕНИЕ ИТОГОВ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597BFCAB-20E6-0167-C677-70549CD814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893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9344A5-AAC9-C773-8F06-8EA3F6B16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5. Стоит в саду кудряшка - белая рубашка.</a:t>
            </a:r>
            <a:br>
              <a:rPr lang="ru-RU" dirty="0"/>
            </a:br>
            <a:r>
              <a:rPr lang="ru-RU" dirty="0"/>
              <a:t>Сердечко золотое, что это такое?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C5F090-A3F2-8954-8292-45CC6C4B51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xmlns="" id="{27153598-38D3-78C4-6D0B-109DB71026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95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FD882C-3ED1-7066-B9F8-A72013B7D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6. Вроде сосен, вроде елок,</a:t>
            </a:r>
            <a:br>
              <a:rPr lang="ru-RU" dirty="0"/>
            </a:br>
            <a:r>
              <a:rPr lang="ru-RU" dirty="0"/>
              <a:t>А зимою без иголок.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5C206C6-1097-176F-987C-2413110758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xmlns="" id="{F97AC69D-8C92-B95D-7415-1B84489D8A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3" y="4285569"/>
            <a:ext cx="4284273" cy="241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39811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Уголки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213</TotalTime>
  <Words>893</Words>
  <Application>Microsoft Office PowerPoint</Application>
  <PresentationFormat>Произвольный</PresentationFormat>
  <Paragraphs>196</Paragraphs>
  <Slides>73</Slides>
  <Notes>14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Уголки</vt:lpstr>
      <vt:lpstr>Интеллектуальный квиз  «Природа вокруг нас»</vt:lpstr>
      <vt:lpstr>Правила игры:</vt:lpstr>
      <vt:lpstr>Тур 1 разминка на тему «Ботаника» </vt:lpstr>
      <vt:lpstr>1. Рос шар бел, ветер дунул - улетел.</vt:lpstr>
      <vt:lpstr>2.     Я - травянистое растение         С цветком сиреневого цвета.         Но переставьте ударение,         И превращаюсь я в конфету. </vt:lpstr>
      <vt:lpstr>3.     Все знакомы с нами:         Яркие, как пламя,         Мы однофамильцы         С мелкими гвоздями.         Полюбуйтесь дикими         Алыми ... </vt:lpstr>
      <vt:lpstr>4. Эх, звоночки, синий цвет, С язычком, а звону нет.</vt:lpstr>
      <vt:lpstr>5. Стоит в саду кудряшка - белая рубашка. Сердечко золотое, что это такое?</vt:lpstr>
      <vt:lpstr>6. Вроде сосен, вроде елок, А зимою без иголок.</vt:lpstr>
      <vt:lpstr>7. Вырастает он в земле,  Убирается к зиме.  Головой на лук похож.  Если только пожуешь  Даже маленькую дольку –  Будет пахнуть очень долго.  </vt:lpstr>
      <vt:lpstr>8. Две сестры:  Летом зелены,  К осени одна краснеет,  Другая чернеет.  </vt:lpstr>
      <vt:lpstr>9. Ярко-синий, пушистый Он в хлебе родится, в еду не годится.</vt:lpstr>
      <vt:lpstr>10. Белые горошки на зеленой ножке.</vt:lpstr>
      <vt:lpstr>ОТВЕТЫ 1 ТУРА</vt:lpstr>
      <vt:lpstr>1. Рос шар бел, ветер дунул - улетел.</vt:lpstr>
      <vt:lpstr>2.     Я - травянистое растение         С цветком сиреневого цвета.         Но переставьте ударение,         И превращаюсь я в конфету. </vt:lpstr>
      <vt:lpstr>3.     Все знакомы с нами:         Яркие, как пламя,         Мы однофамильцы         С мелкими гвоздями.         Полюбуйтесь дикими         Алыми ... </vt:lpstr>
      <vt:lpstr>4. Эх, звоночки, синий цвет, С язычком, а звону нет.</vt:lpstr>
      <vt:lpstr>5. Стоит в саду кудряшка - белая рубашка. Сердечко золотое, что это такое?</vt:lpstr>
      <vt:lpstr>6. Вроде сосен, вроде елок, А зимою без иголок.</vt:lpstr>
      <vt:lpstr>7. Вырастает он в земле,  Убирается к зиме.  Головой на лук похож.  Если только пожуешь  Даже маленькую дольку –  Будет пахнуть очень долго.  </vt:lpstr>
      <vt:lpstr>8. Две сестры:  Летом зелены,  К осени одна краснеет,  Другая чернеет.  </vt:lpstr>
      <vt:lpstr>9. Ярко-синий, пушистый Он в хлебе родится, в еду не годится.</vt:lpstr>
      <vt:lpstr>10. Белые горошки на зеленой ножке.</vt:lpstr>
      <vt:lpstr>Тур 2 МУЗЫКАЛЬНЫЙ на тему «ЗООЛОГИЯ» </vt:lpstr>
      <vt:lpstr>1. </vt:lpstr>
      <vt:lpstr>2. </vt:lpstr>
      <vt:lpstr>3. </vt:lpstr>
      <vt:lpstr>4. </vt:lpstr>
      <vt:lpstr>5. </vt:lpstr>
      <vt:lpstr>6. </vt:lpstr>
      <vt:lpstr>7. </vt:lpstr>
      <vt:lpstr>8. </vt:lpstr>
      <vt:lpstr>9. </vt:lpstr>
      <vt:lpstr>10. </vt:lpstr>
      <vt:lpstr>ОТВЕТЫ 2 ТУРА</vt:lpstr>
      <vt:lpstr>1. </vt:lpstr>
      <vt:lpstr>2. </vt:lpstr>
      <vt:lpstr>3. </vt:lpstr>
      <vt:lpstr>4. </vt:lpstr>
      <vt:lpstr>5. </vt:lpstr>
      <vt:lpstr>6. </vt:lpstr>
      <vt:lpstr>7. </vt:lpstr>
      <vt:lpstr>8. </vt:lpstr>
      <vt:lpstr>9. </vt:lpstr>
      <vt:lpstr>10. </vt:lpstr>
      <vt:lpstr>Тур 3 на тему «ГРИБЫ»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 3 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 4 на тему «человек» </vt:lpstr>
      <vt:lpstr>Презентация PowerPoint</vt:lpstr>
      <vt:lpstr>ОТВЕТЫ 4 ТУРА</vt:lpstr>
      <vt:lpstr>Презентация PowerPoint</vt:lpstr>
      <vt:lpstr>ПОДВЕДЕНИЕ ИТОГОВ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Интеллектуальный квиз  «Природа вокруг нас»</dc:title>
  <dc:creator>Ирина</dc:creator>
  <cp:lastModifiedBy>Пользователь Windows</cp:lastModifiedBy>
  <cp:revision>5</cp:revision>
  <dcterms:created xsi:type="dcterms:W3CDTF">2023-12-06T17:11:09Z</dcterms:created>
  <dcterms:modified xsi:type="dcterms:W3CDTF">2023-12-08T04:25:52Z</dcterms:modified>
</cp:coreProperties>
</file>