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77" r:id="rId9"/>
    <p:sldId id="278" r:id="rId10"/>
    <p:sldId id="279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6" r:id="rId22"/>
    <p:sldId id="257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368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B5C7D60-D181-4105-9097-E484E2E03FCB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49D1390-0A93-4A2B-900E-BF2133A2F8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6605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1B475-06DA-4234-B155-656EF0F430E0}" type="datetime1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Фокина Л. П.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C7417-7183-4613-B98D-E5CF44512C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6346A-037A-4D75-8EB8-34C68A410856}" type="datetime1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Фокина Л. П.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2D8D5-701A-4B20-B70E-9B18AEF91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9BB38-7EED-42E0-8A24-54DB5A7FB026}" type="datetime1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Фокина Л. П.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7DB77-E132-47F0-9E84-CB09D3702B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137EE-1567-4159-8E1F-FE73DC7DF16E}" type="datetime1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Фокина Л. П.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4EC90-A51B-4C34-8AE8-6CAF94E7F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730B-E7CF-4812-9E54-EC6890F835AD}" type="datetime1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Фокина Л. П.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A636D-8E30-4A9E-B0E8-D88CF4B5F4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2977D-9BBE-4F91-A032-64BFA2776897}" type="datetime1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Фокина Л. П.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81293-F917-4C30-B975-5063D1CA7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7A886-9936-466E-A509-81C16F6185F4}" type="datetime1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Фокина Л. П.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25588-26FF-45B9-B86A-A2256D4BF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1FE3B-9BC6-4AFD-8FD0-43DDA55B5C40}" type="datetime1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Фокина Л. П.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64C6C-7FE2-41FE-85A8-7F83A1A7ED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C2F71-2F21-4832-A1C4-C8164FAE5179}" type="datetime1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Фокина Л. П.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CBE71-3C9A-4D62-B4F8-3EC0A8760F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B7A9D-80B0-4837-BE9F-308E2AB54CA2}" type="datetime1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Фокина Л. П.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ACC69-C099-46E8-8C44-DB8AAD2265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51074-35B2-49EE-8462-BE9A53659ADC}" type="datetime1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Фокина Л. П.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9DAF0-2FBA-4019-B7F5-69BC74E3B0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3F5993-1E33-4BF5-AC64-13799324F1F0}" type="datetime1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2484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>
              <a:defRPr/>
            </a:pPr>
            <a:r>
              <a:rPr lang="ru-RU" dirty="0" smtClean="0"/>
              <a:t>Фокина Л. П.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286116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D9FCAE5-35AB-4598-9C57-B07CC7B0D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amakarov.ru/image/galery/graphic_025.jpg" TargetMode="External"/><Relationship Id="rId13" Type="http://schemas.openxmlformats.org/officeDocument/2006/relationships/hyperlink" Target="http://dic.academic.ru/pictures/enc_colier/ph04756.jpg" TargetMode="External"/><Relationship Id="rId3" Type="http://schemas.openxmlformats.org/officeDocument/2006/relationships/hyperlink" Target="http://www.bibliogid.ru/images/docs/i_rasskazki-charushin_1.jpg" TargetMode="External"/><Relationship Id="rId7" Type="http://schemas.openxmlformats.org/officeDocument/2006/relationships/hyperlink" Target="http://www.bibliogid.ru/images/docs/i_myshi6_1.jpg" TargetMode="External"/><Relationship Id="rId12" Type="http://schemas.openxmlformats.org/officeDocument/2006/relationships/hyperlink" Target="http://www.33hochu.ru/files/1/c/3/8/3/35/photo/900.jpg" TargetMode="External"/><Relationship Id="rId2" Type="http://schemas.openxmlformats.org/officeDocument/2006/relationships/hyperlink" Target="http://baby-scool.narod.ru/media/book/prosa/charuschin/img/charushin_e._i.-1.jpg" TargetMode="External"/><Relationship Id="rId16" Type="http://schemas.openxmlformats.org/officeDocument/2006/relationships/hyperlink" Target="http://www.chitalnya.ru/upload/713/66729905037209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ibliogid.rgdb.ru/system/files/2001/original/i_kalend2-fev2004_1.jpg" TargetMode="External"/><Relationship Id="rId11" Type="http://schemas.openxmlformats.org/officeDocument/2006/relationships/hyperlink" Target="http://cs9219.vkontakte.ru/u6550576/114005415/x_de698390.jpg" TargetMode="External"/><Relationship Id="rId5" Type="http://schemas.openxmlformats.org/officeDocument/2006/relationships/hyperlink" Target="http://bibliogid.rgdb.ru/system/files/11/original/i_bianki-malish_2.jpg" TargetMode="External"/><Relationship Id="rId15" Type="http://schemas.openxmlformats.org/officeDocument/2006/relationships/hyperlink" Target="http://static.forum.onliner.by/files/200409/ezh1.jpg" TargetMode="External"/><Relationship Id="rId10" Type="http://schemas.openxmlformats.org/officeDocument/2006/relationships/hyperlink" Target="http://upload.wikimedia.org/wikipedia/commons/thumb/7/72/Igel.JPG/800px-Igel.JPG" TargetMode="External"/><Relationship Id="rId4" Type="http://schemas.openxmlformats.org/officeDocument/2006/relationships/hyperlink" Target="http://nsc.1september.ru/2004/24/3.gif" TargetMode="External"/><Relationship Id="rId9" Type="http://schemas.openxmlformats.org/officeDocument/2006/relationships/hyperlink" Target="http://club.foto.ru/gallery/images/photo/2006/08/21/677734.jpg" TargetMode="External"/><Relationship Id="rId14" Type="http://schemas.openxmlformats.org/officeDocument/2006/relationships/hyperlink" Target="http://www34.patrz.pl/u/f/07/07/83/70783.gi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3000372"/>
            <a:ext cx="8243918" cy="600078"/>
          </a:xfrm>
        </p:spPr>
        <p:txBody>
          <a:bodyPr/>
          <a:lstStyle/>
          <a:p>
            <a:pPr eaLnBrk="1" hangingPunct="1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2 класс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772300" cy="685800"/>
          </a:xfrm>
        </p:spPr>
        <p:txBody>
          <a:bodyPr/>
          <a:lstStyle/>
          <a:p>
            <a:pPr eaLnBrk="1" hangingPunct="1"/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УМК «Школа России»</a:t>
            </a:r>
          </a:p>
        </p:txBody>
      </p:sp>
      <p:pic>
        <p:nvPicPr>
          <p:cNvPr id="2054" name="Picture 4" descr="C:\Documents and Settings\Admin\Мои документы\Мои рисунки\66729905037209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4572000"/>
            <a:ext cx="28305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00100" y="1285860"/>
            <a:ext cx="78581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Е. И. 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Чарушин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«Страшный рассказ»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Фокина Л. П.</a:t>
            </a:r>
            <a:endParaRPr lang="ru-RU"/>
          </a:p>
        </p:txBody>
      </p:sp>
      <p:pic>
        <p:nvPicPr>
          <p:cNvPr id="3074" name="Picture 2" descr="https://nukadeti.ru/content/images/essence/tale/6997/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63724"/>
            <a:ext cx="8422723" cy="539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404664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Е. </a:t>
            </a:r>
            <a:r>
              <a:rPr lang="ru-RU" sz="3600" dirty="0" err="1" smtClean="0"/>
              <a:t>Чарушин</a:t>
            </a:r>
            <a:r>
              <a:rPr lang="ru-RU" sz="3600" dirty="0" smtClean="0"/>
              <a:t> «Страшный рассказ»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3829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714375" y="214313"/>
            <a:ext cx="82153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СЕНИ  </a:t>
            </a:r>
          </a:p>
          <a:p>
            <a:pPr algn="ctr" eaLnBrk="0" hangingPunct="0"/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помещение между жилой частью дома и крыльцом в деревенских избах</a:t>
            </a:r>
          </a:p>
        </p:txBody>
      </p:sp>
      <p:pic>
        <p:nvPicPr>
          <p:cNvPr id="33794" name="Picture 2" descr="C:\Documents and Settings\Admin\Мои документы\Мои рисунки\graphic_0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1714488"/>
            <a:ext cx="6929486" cy="4934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000125" y="714375"/>
            <a:ext cx="7072313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4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НЕГРОМКО – </a:t>
            </a:r>
          </a:p>
          <a:p>
            <a:pPr algn="just" eaLnBrk="0" hangingPunct="0"/>
            <a:r>
              <a:rPr lang="ru-RU" sz="4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</a:t>
            </a:r>
            <a:r>
              <a:rPr lang="ru-RU" sz="4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тихо</a:t>
            </a:r>
          </a:p>
          <a:p>
            <a:pPr algn="just" eaLnBrk="0" hangingPunct="0"/>
            <a:endParaRPr lang="ru-RU" sz="40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4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СТЕМНЕЛО – </a:t>
            </a:r>
          </a:p>
          <a:p>
            <a:pPr algn="just" eaLnBrk="0" hangingPunct="0"/>
            <a:r>
              <a:rPr lang="ru-RU" sz="4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</a:t>
            </a:r>
            <a:r>
              <a:rPr lang="ru-RU" sz="4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наступил вечер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ШЛЁПАЕТ – </a:t>
            </a:r>
          </a:p>
          <a:p>
            <a:pPr algn="just" eaLnBrk="0" hangingPunct="0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топает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8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48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714375" y="214313"/>
            <a:ext cx="821531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ЧУЛАН  </a:t>
            </a:r>
          </a:p>
          <a:p>
            <a:pPr algn="ctr" eaLnBrk="0" hangingPunct="0"/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помещение в доме, служащее кладовой</a:t>
            </a:r>
          </a:p>
        </p:txBody>
      </p:sp>
      <p:pic>
        <p:nvPicPr>
          <p:cNvPr id="35842" name="Picture 2" descr="C:\Documents and Settings\Admin\Мои документы\Мои рисунки\6777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5" y="1357298"/>
            <a:ext cx="7204297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714375" y="389285"/>
            <a:ext cx="807243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РАССКАЗ:</a:t>
            </a:r>
            <a:endParaRPr lang="ru-RU" sz="3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повествовательное произведение небольшого размера;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2) словесное изложение каких-нибудь событий.</a:t>
            </a:r>
          </a:p>
          <a:p>
            <a:pPr eaLnBrk="0" hangingPunct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                            (по С. И. Ожегову)</a:t>
            </a:r>
          </a:p>
          <a:p>
            <a:pPr eaLnBrk="0" hangingPunct="0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Характерная особенность рассказа – наличие одного события в центре.</a:t>
            </a:r>
          </a:p>
          <a:p>
            <a:pPr eaLnBrk="0" hangingPunct="0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Действующими лицами рассказа становятся реальные люди, животные, события.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8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68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68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68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Documents and Settings\Admin\Мои документы\Мои рисунки\800px-Ige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1571612"/>
            <a:ext cx="6689732" cy="5017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714375" y="214313"/>
            <a:ext cx="821531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Ёж – это маленький ночной хищник. В колючей шкурке почти 16 тысяч иголок.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642910" y="179637"/>
            <a:ext cx="835824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Обитают ежи в основном в смешанных лесах, а также запущенных садах и парках. Днём прячутся среди кустарников, под кучей хвороста и листвы. Ночью выходят кормиться. Пищей ежам служат жуки, дождевые черви, лягушки, ящерицы, змеи и мыши.</a:t>
            </a:r>
          </a:p>
        </p:txBody>
      </p:sp>
      <p:pic>
        <p:nvPicPr>
          <p:cNvPr id="38914" name="Picture 2" descr="C:\Documents and Settings\Admin\Мои документы\Мои рисунки\x_de69839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3321843"/>
            <a:ext cx="4500594" cy="3375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714375" y="132949"/>
            <a:ext cx="821531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случае опасности ёжик свёртывается в клубок, прижимая голову к брюху и втягивая лапки и хвост под себя. При встрече с волком или лисицей ёж фыркает и подпрыгивает, стараясь уколоть врага, если это не помогает, он свёртывается в клубок подставляя нападающему хищнику свою колючую спину. Часто наколов морду иглами, нападающие хищники оставляют ежа в покое.</a:t>
            </a:r>
          </a:p>
        </p:txBody>
      </p:sp>
      <p:pic>
        <p:nvPicPr>
          <p:cNvPr id="39938" name="Picture 2" descr="C:\Documents and Settings\Admin\Мои документы\Мои рисунки\9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86116" y="4714884"/>
            <a:ext cx="2786075" cy="1936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500034" y="71080"/>
            <a:ext cx="8501122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зиме ежи жиреют и впадают в глубокую спячку, находя себе убежище в густых кустах, углублениях почвы, засыпанных опавшей листвой.</a:t>
            </a:r>
          </a:p>
          <a:p>
            <a:pPr eaLnBrk="0" hangingPunct="0"/>
            <a:endParaRPr lang="ru-RU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0963" name="Picture 3" descr="C:\Documents and Settings\Admin\Мои документы\Мои рисунки\70783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214554"/>
            <a:ext cx="7820541" cy="4643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428596" y="150933"/>
            <a:ext cx="8572559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Ёж приносит пользу, уничтожая таких вредителей леса, как хрущи и их личинки (жуки, которые питаются листьями, их цветками и плодами, а личинки подгрызают корни растений), гусеницы, поедая мышевидных грызунов и ядовитых насекомых.</a:t>
            </a:r>
          </a:p>
        </p:txBody>
      </p:sp>
      <p:pic>
        <p:nvPicPr>
          <p:cNvPr id="3" name="Picture 2" descr="C:\Documents and Settings\Admin\Мои документы\Мои рисунки\ph047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60" y="3143248"/>
            <a:ext cx="4857784" cy="3589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357818" y="274638"/>
            <a:ext cx="3500462" cy="2439987"/>
          </a:xfrm>
        </p:spPr>
        <p:txBody>
          <a:bodyPr/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Евгений 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Иванович 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Чарушин</a:t>
            </a:r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C:\Documents and Settings\Admin\Мои документы\Мои рисунки\charushin_e._i.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14348" y="110706"/>
            <a:ext cx="4572032" cy="66294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5429256" y="5572125"/>
            <a:ext cx="35719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(1901-1965)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571472" y="214313"/>
            <a:ext cx="8572528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Серый ёжик весь в иголках,</a:t>
            </a:r>
          </a:p>
          <a:p>
            <a:pPr algn="ctr" eaLnBrk="0" hangingPunct="0"/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Словно он не зверь, а ёлка.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Хоть колюч молчун лесной –</a:t>
            </a:r>
          </a:p>
          <a:p>
            <a:pPr algn="ctr" eaLnBrk="0" hangingPunct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Ёжик добрый, а не злой.</a:t>
            </a:r>
          </a:p>
        </p:txBody>
      </p:sp>
      <p:pic>
        <p:nvPicPr>
          <p:cNvPr id="43010" name="Picture 2" descr="C:\Documents and Settings\Admin\Мои документы\Мои рисунки\ezh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2285992"/>
            <a:ext cx="5772161" cy="4397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785813" y="500063"/>
            <a:ext cx="8358187" cy="510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4400" dirty="0">
                <a:ea typeface="Calibri" pitchFamily="34" charset="0"/>
                <a:cs typeface="Times New Roman" pitchFamily="18" charset="0"/>
              </a:rPr>
              <a:t>                   План:</a:t>
            </a:r>
          </a:p>
          <a:p>
            <a:pPr eaLnBrk="0" hangingPunct="0">
              <a:buFontTx/>
              <a:buAutoNum type="arabicPeriod"/>
            </a:pPr>
            <a:r>
              <a:rPr lang="ru-RU" sz="4400" dirty="0">
                <a:ea typeface="Calibri" pitchFamily="34" charset="0"/>
                <a:cs typeface="Times New Roman" pitchFamily="18" charset="0"/>
              </a:rPr>
              <a:t>Мальчики остались одни.</a:t>
            </a:r>
          </a:p>
          <a:p>
            <a:pPr eaLnBrk="0" hangingPunct="0">
              <a:buFontTx/>
              <a:buAutoNum type="arabicPeriod"/>
            </a:pPr>
            <a:r>
              <a:rPr lang="ru-RU" sz="4400" dirty="0">
                <a:ea typeface="Calibri" pitchFamily="34" charset="0"/>
                <a:cs typeface="Times New Roman" pitchFamily="18" charset="0"/>
              </a:rPr>
              <a:t>Странные звуки.</a:t>
            </a:r>
          </a:p>
          <a:p>
            <a:pPr eaLnBrk="0" hangingPunct="0">
              <a:buFontTx/>
              <a:buAutoNum type="arabicPeriod"/>
            </a:pPr>
            <a:r>
              <a:rPr lang="ru-RU" sz="4400" dirty="0">
                <a:ea typeface="Calibri" pitchFamily="34" charset="0"/>
                <a:cs typeface="Times New Roman" pitchFamily="18" charset="0"/>
              </a:rPr>
              <a:t>Испуганные дети.</a:t>
            </a:r>
          </a:p>
          <a:p>
            <a:pPr eaLnBrk="0" hangingPunct="0">
              <a:buFontTx/>
              <a:buAutoNum type="arabicPeriod"/>
            </a:pPr>
            <a:r>
              <a:rPr lang="ru-RU" sz="4400" dirty="0">
                <a:ea typeface="Calibri" pitchFamily="34" charset="0"/>
                <a:cs typeface="Times New Roman" pitchFamily="18" charset="0"/>
              </a:rPr>
              <a:t>Родители вернулись.</a:t>
            </a:r>
          </a:p>
          <a:p>
            <a:pPr eaLnBrk="0" hangingPunct="0">
              <a:buFontTx/>
              <a:buAutoNum type="arabicPeriod"/>
            </a:pPr>
            <a:r>
              <a:rPr lang="ru-RU" sz="4400" dirty="0">
                <a:ea typeface="Calibri" pitchFamily="34" charset="0"/>
                <a:cs typeface="Times New Roman" pitchFamily="18" charset="0"/>
              </a:rPr>
              <a:t>Неожиданная находка.</a:t>
            </a:r>
          </a:p>
          <a:p>
            <a:pPr eaLnBrk="0" hangingPunct="0">
              <a:buFontTx/>
              <a:buAutoNum type="arabicPeriod"/>
            </a:pPr>
            <a:r>
              <a:rPr lang="ru-RU" sz="4400" dirty="0">
                <a:ea typeface="Calibri" pitchFamily="34" charset="0"/>
                <a:cs typeface="Times New Roman" pitchFamily="18" charset="0"/>
              </a:rPr>
              <a:t>Ёжик остался на даче.</a:t>
            </a:r>
            <a:endParaRPr lang="ru-RU" sz="4400" dirty="0"/>
          </a:p>
          <a:p>
            <a:pPr eaLnBrk="0" hangingPunct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40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40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40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40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40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714375" y="501987"/>
            <a:ext cx="8143875" cy="941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Используемые источники:</a:t>
            </a: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Игнатьева Т. В., Тарасова Л. Е. Литературное чтение. 1-4 классы. Справочник для учителя. М.: Издательство «Экзамен», 2010 г., 190 с.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Кутявина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С. В.,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Гостимская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Е. С.,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Байкова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М. И. Поурочные разработки по литературному чтению: 2 класс. М.: ВАКО, 2006 г., 288 с.</a:t>
            </a:r>
          </a:p>
          <a:p>
            <a:pPr algn="just" eaLnBrk="0" hangingPunct="0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Интернет ресурсы:</a:t>
            </a:r>
          </a:p>
          <a:p>
            <a:pPr algn="just" eaLnBrk="0" hangingPunct="0"/>
            <a:r>
              <a:rPr lang="en-US" sz="1400" dirty="0">
                <a:latin typeface="Times New Roman" pitchFamily="18" charset="0"/>
                <a:cs typeface="Times New Roman" pitchFamily="18" charset="0"/>
                <a:hlinkClick r:id="rId2"/>
              </a:rPr>
              <a:t>http://baby-scool.narod.ru/media/book/prosa/charuschin/img/charushin_e._i.-1.jpg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Е. И.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Чарушин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en-US" sz="1400" dirty="0">
                <a:latin typeface="Times New Roman" pitchFamily="18" charset="0"/>
                <a:cs typeface="Times New Roman" pitchFamily="18" charset="0"/>
                <a:hlinkClick r:id="rId3"/>
              </a:rPr>
              <a:t>http://www.bibliogid.ru/images/docs/i_rasskazki-charushin_1.jpg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Томка</a:t>
            </a:r>
          </a:p>
          <a:p>
            <a:pPr algn="just" eaLnBrk="0" hangingPunct="0"/>
            <a:r>
              <a:rPr lang="en-US" sz="1400" dirty="0">
                <a:latin typeface="Times New Roman" pitchFamily="18" charset="0"/>
                <a:cs typeface="Times New Roman" pitchFamily="18" charset="0"/>
                <a:hlinkClick r:id="rId4"/>
              </a:rPr>
              <a:t>http://nsc.1september.ru/2004/24/3.gif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Томка с бабочкой</a:t>
            </a:r>
          </a:p>
          <a:p>
            <a:pPr algn="just" eaLnBrk="0" hangingPunct="0"/>
            <a:r>
              <a:rPr lang="en-US" sz="1400" dirty="0">
                <a:latin typeface="Times New Roman" pitchFamily="18" charset="0"/>
                <a:cs typeface="Times New Roman" pitchFamily="18" charset="0"/>
                <a:hlinkClick r:id="rId5"/>
              </a:rPr>
              <a:t>http://bibliogid.rgdb.ru/system/files/11/original/i_bianki-malish_2.jpg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Первая охота</a:t>
            </a:r>
          </a:p>
          <a:p>
            <a:pPr algn="just" eaLnBrk="0" hangingPunct="0"/>
            <a:r>
              <a:rPr lang="en-US" sz="1400" dirty="0">
                <a:latin typeface="Times New Roman" pitchFamily="18" charset="0"/>
                <a:cs typeface="Times New Roman" pitchFamily="18" charset="0"/>
                <a:hlinkClick r:id="rId6"/>
              </a:rPr>
              <a:t>http://bibliogid.rgdb.ru/system/files/2001/original/i_kalend2-fev2004_1.jpg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Музыкант</a:t>
            </a:r>
          </a:p>
          <a:p>
            <a:pPr algn="just" eaLnBrk="0" hangingPunct="0"/>
            <a:r>
              <a:rPr lang="en-US" sz="1400" dirty="0">
                <a:latin typeface="Times New Roman" pitchFamily="18" charset="0"/>
                <a:cs typeface="Times New Roman" pitchFamily="18" charset="0"/>
                <a:hlinkClick r:id="rId7"/>
              </a:rPr>
              <a:t>http://www.bibliogid.ru/images/docs/i_myshi6_1.jpg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Мышонок</a:t>
            </a:r>
          </a:p>
          <a:p>
            <a:pPr algn="just" eaLnBrk="0" hangingPunct="0"/>
            <a:r>
              <a:rPr lang="en-US" sz="1400" dirty="0">
                <a:latin typeface="Times New Roman" pitchFamily="18" charset="0"/>
                <a:cs typeface="Times New Roman" pitchFamily="18" charset="0"/>
                <a:hlinkClick r:id="rId8"/>
              </a:rPr>
              <a:t>http://www.samakarov.ru/image/galery/graphic_025.jpg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сени </a:t>
            </a:r>
          </a:p>
          <a:p>
            <a:pPr algn="just" eaLnBrk="0" hangingPunct="0"/>
            <a:r>
              <a:rPr lang="en-US" sz="1400" dirty="0">
                <a:latin typeface="Times New Roman" pitchFamily="18" charset="0"/>
                <a:cs typeface="Times New Roman" pitchFamily="18" charset="0"/>
                <a:hlinkClick r:id="rId9"/>
              </a:rPr>
              <a:t>http://club.foto.ru/gallery/images/photo/2006/08/21/677734.jpg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чулан</a:t>
            </a:r>
          </a:p>
          <a:p>
            <a:pPr algn="just" eaLnBrk="0" hangingPunct="0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Картинки ежа:</a:t>
            </a:r>
          </a:p>
          <a:p>
            <a:pPr algn="just" eaLnBrk="0" hangingPunct="0"/>
            <a:r>
              <a:rPr lang="en-US" sz="1400" dirty="0">
                <a:latin typeface="Times New Roman" pitchFamily="18" charset="0"/>
                <a:cs typeface="Times New Roman" pitchFamily="18" charset="0"/>
                <a:hlinkClick r:id="rId10"/>
              </a:rPr>
              <a:t>http://upload.wikimedia.org/wikipedia/commons/thumb/7/72/Igel.JPG/800px-Igel.JPG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0" hangingPunct="0"/>
            <a:r>
              <a:rPr lang="en-US" sz="1400" dirty="0">
                <a:latin typeface="Times New Roman" pitchFamily="18" charset="0"/>
                <a:cs typeface="Times New Roman" pitchFamily="18" charset="0"/>
                <a:hlinkClick r:id="rId11"/>
              </a:rPr>
              <a:t>http://cs9219.vkontakte.ru/u6550576/114005415/x_de698390.jpg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0" hangingPunct="0"/>
            <a:r>
              <a:rPr lang="en-US" sz="1400" dirty="0">
                <a:latin typeface="Times New Roman" pitchFamily="18" charset="0"/>
                <a:cs typeface="Times New Roman" pitchFamily="18" charset="0"/>
                <a:hlinkClick r:id="rId12"/>
              </a:rPr>
              <a:t>http://www.33hochu.ru/files/1/c/3/8/3/35/photo/900.jpg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0" hangingPunct="0"/>
            <a:r>
              <a:rPr lang="en-US" sz="1400" dirty="0">
                <a:latin typeface="Times New Roman" pitchFamily="18" charset="0"/>
                <a:cs typeface="Times New Roman" pitchFamily="18" charset="0"/>
                <a:hlinkClick r:id="rId13"/>
              </a:rPr>
              <a:t>http://dic.academic.ru/pictures/enc_colier/ph04756.jpg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0" hangingPunct="0"/>
            <a:r>
              <a:rPr lang="en-US" sz="1400" dirty="0">
                <a:latin typeface="Times New Roman" pitchFamily="18" charset="0"/>
                <a:cs typeface="Times New Roman" pitchFamily="18" charset="0"/>
                <a:hlinkClick r:id="rId14"/>
              </a:rPr>
              <a:t>http://www34.patrz.pl/u/f/07/07/83/70783.gif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0" hangingPunct="0"/>
            <a:r>
              <a:rPr lang="en-US" sz="1400" dirty="0">
                <a:latin typeface="Times New Roman" pitchFamily="18" charset="0"/>
                <a:cs typeface="Times New Roman" pitchFamily="18" charset="0"/>
                <a:hlinkClick r:id="rId15"/>
              </a:rPr>
              <a:t>http://static.forum.onliner.by/files/200409/ezh1.jpg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0" hangingPunct="0"/>
            <a:r>
              <a:rPr lang="en-US" sz="1400" dirty="0">
                <a:latin typeface="Times New Roman" pitchFamily="18" charset="0"/>
                <a:cs typeface="Times New Roman" pitchFamily="18" charset="0"/>
                <a:hlinkClick r:id="rId16"/>
              </a:rPr>
              <a:t>http://www.chitalnya.ru/upload/713/66729905037209.jpg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0" hangingPunct="0"/>
            <a:endParaRPr lang="ru-RU" sz="1400" dirty="0">
              <a:cs typeface="Times New Roman" pitchFamily="18" charset="0"/>
            </a:endParaRPr>
          </a:p>
          <a:p>
            <a:pPr algn="just" eaLnBrk="0" hangingPunct="0"/>
            <a:endParaRPr lang="ru-RU" sz="1400" dirty="0">
              <a:cs typeface="Times New Roman" pitchFamily="18" charset="0"/>
            </a:endParaRPr>
          </a:p>
          <a:p>
            <a:pPr algn="just" eaLnBrk="0" hangingPunct="0"/>
            <a:endParaRPr lang="ru-RU" sz="1400" dirty="0">
              <a:cs typeface="Times New Roman" pitchFamily="18" charset="0"/>
            </a:endParaRPr>
          </a:p>
          <a:p>
            <a:pPr algn="just" eaLnBrk="0" hangingPunct="0"/>
            <a:endParaRPr lang="ru-RU" sz="1400" dirty="0">
              <a:cs typeface="Times New Roman" pitchFamily="18" charset="0"/>
            </a:endParaRPr>
          </a:p>
          <a:p>
            <a:pPr algn="just" eaLnBrk="0" hangingPunct="0"/>
            <a:endParaRPr lang="ru-RU" sz="1400" dirty="0">
              <a:cs typeface="Times New Roman" pitchFamily="18" charset="0"/>
            </a:endParaRPr>
          </a:p>
          <a:p>
            <a:pPr algn="just" eaLnBrk="0" hangingPunct="0"/>
            <a:endParaRPr lang="ru-RU" sz="1400" dirty="0">
              <a:cs typeface="Times New Roman" pitchFamily="18" charset="0"/>
            </a:endParaRPr>
          </a:p>
          <a:p>
            <a:pPr algn="just" eaLnBrk="0" hangingPunct="0"/>
            <a:endParaRPr lang="ru-RU" sz="1400" dirty="0">
              <a:cs typeface="Times New Roman" pitchFamily="18" charset="0"/>
            </a:endParaRPr>
          </a:p>
          <a:p>
            <a:pPr algn="just" eaLnBrk="0" hangingPunct="0"/>
            <a:endParaRPr lang="ru-RU" sz="1400" dirty="0">
              <a:cs typeface="Times New Roman" pitchFamily="18" charset="0"/>
            </a:endParaRPr>
          </a:p>
          <a:p>
            <a:pPr algn="just" eaLnBrk="0" hangingPunct="0"/>
            <a:endParaRPr lang="ru-RU" sz="1400" dirty="0">
              <a:cs typeface="Times New Roman" pitchFamily="18" charset="0"/>
            </a:endParaRPr>
          </a:p>
          <a:p>
            <a:pPr algn="just" eaLnBrk="0" hangingPunct="0"/>
            <a:endParaRPr lang="ru-RU" sz="1400" dirty="0">
              <a:cs typeface="Times New Roman" pitchFamily="18" charset="0"/>
            </a:endParaRPr>
          </a:p>
          <a:p>
            <a:pPr algn="just" eaLnBrk="0" hangingPunct="0"/>
            <a:endParaRPr lang="ru-RU" sz="1400" dirty="0">
              <a:cs typeface="Times New Roman" pitchFamily="18" charset="0"/>
            </a:endParaRPr>
          </a:p>
          <a:p>
            <a:pPr algn="just" eaLnBrk="0" hangingPunct="0"/>
            <a:endParaRPr lang="ru-RU" sz="1400" dirty="0">
              <a:cs typeface="Times New Roman" pitchFamily="18" charset="0"/>
            </a:endParaRPr>
          </a:p>
          <a:p>
            <a:pPr algn="just" eaLnBrk="0" hangingPunct="0"/>
            <a:endParaRPr lang="ru-RU" sz="1400" dirty="0">
              <a:cs typeface="Times New Roman" pitchFamily="18" charset="0"/>
            </a:endParaRPr>
          </a:p>
          <a:p>
            <a:pPr algn="just" eaLnBrk="0" hangingPunct="0"/>
            <a:endParaRPr lang="ru-RU" sz="1400" dirty="0">
              <a:cs typeface="Times New Roman" pitchFamily="18" charset="0"/>
            </a:endParaRPr>
          </a:p>
          <a:p>
            <a:pPr algn="just" eaLnBrk="0" hangingPunct="0"/>
            <a:endParaRPr lang="ru-RU" sz="1400" dirty="0">
              <a:cs typeface="Times New Roman" pitchFamily="18" charset="0"/>
            </a:endParaRPr>
          </a:p>
          <a:p>
            <a:pPr algn="just" eaLnBrk="0" hangingPunct="0"/>
            <a:endParaRPr lang="ru-RU" sz="1400" b="1" dirty="0"/>
          </a:p>
          <a:p>
            <a:pPr algn="just" eaLnBrk="0" hangingPunct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3143240" y="142851"/>
            <a:ext cx="5715010" cy="5662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Евгений Иванович </a:t>
            </a:r>
            <a:r>
              <a:rPr lang="ru-RU" sz="28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Чарушин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вырос в семье архитектора Вятской губернии. Отец много разъезжал, нередко брал с собой сынишку и первые уроки наблюдательности были получены в этих путешествиях по лесному краю. Детство </a:t>
            </a:r>
            <a:r>
              <a:rPr lang="ru-RU" sz="28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Чарушина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прошло в обстановке, благоприятной для развития творческих способностей. Ему замечательно удавались портреты, и живописные, и словесные.</a:t>
            </a:r>
          </a:p>
        </p:txBody>
      </p:sp>
      <p:pic>
        <p:nvPicPr>
          <p:cNvPr id="4099" name="Picture 2" descr="C:\Documents and Settings\Admin\Мои документы\Мои рисунки\i_rasskazki-charushin_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9F3"/>
              </a:clrFrom>
              <a:clrTo>
                <a:srgbClr val="FEF9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00034" y="4643438"/>
            <a:ext cx="357187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Admin\Мои документы\Мои рисунки\charushin_e._i.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57224" y="214290"/>
            <a:ext cx="1857388" cy="26932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3143240" y="214290"/>
            <a:ext cx="5715040" cy="450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окончания Ленинградской Академии Художеств </a:t>
            </a:r>
            <a:r>
              <a:rPr lang="ru-RU" sz="28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Чарушин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сблизился с кружком писателей при библиотеке детской литературы и ему предложили иллюстрировать книги В. В. Бианки. Ему принадлежат отличные рисунки к книгам </a:t>
            </a:r>
            <a:endParaRPr lang="ru-RU" sz="28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Пришвина, С. Маршака, </a:t>
            </a:r>
            <a:endParaRPr lang="ru-RU" sz="28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Мамина-Сибярика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</p:txBody>
      </p:sp>
      <p:pic>
        <p:nvPicPr>
          <p:cNvPr id="5123" name="Picture 2" descr="C:\Documents and Settings\Admin\Мои документы\Мои рисунки\3.gif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00034" y="4043108"/>
            <a:ext cx="3643338" cy="2814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Admin\Мои документы\Мои рисунки\charushin_e._i.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57224" y="214290"/>
            <a:ext cx="1857388" cy="26932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3143240" y="160521"/>
            <a:ext cx="571501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1930 году вышел первый его рассказ. Уже первые произведения определили место Евгения Ивановича в детской литературе: блестящий рассказчик-анималист, т.е. художник, изображающий животных. Юмор, доброта, нежность всегда присутствуют в его изображениях зверей.</a:t>
            </a:r>
          </a:p>
        </p:txBody>
      </p:sp>
      <p:pic>
        <p:nvPicPr>
          <p:cNvPr id="6147" name="Picture 2" descr="C:\Documents and Settings\Admin\Мои документы\Мои рисунки\i_bianki-malish_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9F3"/>
              </a:clrFrom>
              <a:clrTo>
                <a:srgbClr val="FFF9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42910" y="3214686"/>
            <a:ext cx="3326504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Admin\Мои документы\Мои рисунки\charushin_e._i.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57224" y="214290"/>
            <a:ext cx="1857388" cy="26932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3143239" y="183459"/>
            <a:ext cx="5786479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28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Чарушин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говорил: «Посмотрел картинки? Прочёл эту книжку? Узнал, как звери и птицы учат своих детей добывать еду, себя спасать? А ты человек – хозяин всей природы, тебе всё знать нужно».</a:t>
            </a:r>
          </a:p>
        </p:txBody>
      </p:sp>
      <p:pic>
        <p:nvPicPr>
          <p:cNvPr id="7171" name="Picture 2" descr="C:\Documents and Settings\Admin\Мои документы\Мои рисунки\i_kalend2-fev2004_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AEEE0"/>
              </a:clrFrom>
              <a:clrTo>
                <a:srgbClr val="FAEEE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571868" y="2786058"/>
            <a:ext cx="3714750" cy="397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Admin\Мои документы\Мои рисунки\charushin_e._i.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57224" y="214290"/>
            <a:ext cx="1857388" cy="26932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3143240" y="183459"/>
            <a:ext cx="571501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детства природа обогащала </a:t>
            </a:r>
            <a:r>
              <a:rPr lang="ru-RU" sz="28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Чарушина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впечатлениями, которые он, став художником и писателем, облекал в точные и яркие образы. С равным искусством владел он словом, карандашом и кистью.</a:t>
            </a:r>
          </a:p>
        </p:txBody>
      </p:sp>
      <p:pic>
        <p:nvPicPr>
          <p:cNvPr id="8195" name="Picture 2" descr="C:\Documents and Settings\Admin\Мои документы\Мои рисунки\i_myshi6_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9F0DF"/>
              </a:clrFrom>
              <a:clrTo>
                <a:srgbClr val="F9F0D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143372" y="3071810"/>
            <a:ext cx="2928931" cy="3402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Admin\Мои документы\Мои рисунки\charushin_e._i.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57224" y="214290"/>
            <a:ext cx="1857388" cy="26932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Фокина Л. П.</a:t>
            </a:r>
            <a:endParaRPr lang="ru-RU"/>
          </a:p>
        </p:txBody>
      </p:sp>
      <p:pic>
        <p:nvPicPr>
          <p:cNvPr id="1026" name="Picture 2" descr="https://cf2.ppt-online.org/files2/slide/0/0hVyfXLnMD9TSHRPF65EIzwAdNUQvJOxorlseB/slide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85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Фокина Л. П.</a:t>
            </a:r>
            <a:endParaRPr lang="ru-RU"/>
          </a:p>
        </p:txBody>
      </p:sp>
      <p:pic>
        <p:nvPicPr>
          <p:cNvPr id="2050" name="Picture 2" descr="https://cf2.ppt-online.org/files2/slide/9/9RAsya0lFI8BNdXVbuhwrZzij2pMoYgH3L6tGf/slide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95959"/>
      </a:hlink>
      <a:folHlink>
        <a:srgbClr val="7F7F7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707</Words>
  <Application>Microsoft Office PowerPoint</Application>
  <PresentationFormat>Экран (4:3)</PresentationFormat>
  <Paragraphs>91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Литературное чтение 2 класс</vt:lpstr>
      <vt:lpstr>Евгений  Иванович  Чарушин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Teacher_16</cp:lastModifiedBy>
  <cp:revision>21</cp:revision>
  <dcterms:created xsi:type="dcterms:W3CDTF">2010-07-10T13:57:11Z</dcterms:created>
  <dcterms:modified xsi:type="dcterms:W3CDTF">2023-12-13T12:06:01Z</dcterms:modified>
</cp:coreProperties>
</file>